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5" r:id="rId13"/>
    <p:sldId id="279" r:id="rId14"/>
    <p:sldId id="267" r:id="rId15"/>
    <p:sldId id="268" r:id="rId16"/>
    <p:sldId id="269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80" r:id="rId25"/>
    <p:sldId id="28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D3D30-36B6-492A-93A2-A7DC341CED6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02F73A-3A3F-48DF-B00A-EB470B928EA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dirty="0" smtClean="0">
              <a:latin typeface="Algerian" pitchFamily="82" charset="0"/>
            </a:rPr>
            <a:t>R</a:t>
          </a:r>
          <a:endParaRPr lang="en-US" sz="2800" dirty="0">
            <a:latin typeface="Algerian" pitchFamily="82" charset="0"/>
          </a:endParaRPr>
        </a:p>
      </dgm:t>
    </dgm:pt>
    <dgm:pt modelId="{CF83D37F-3949-4192-8F20-5D75E190CCC1}" type="parTrans" cxnId="{336A435C-63B3-4EC3-93A4-7D209E21DF5F}">
      <dgm:prSet/>
      <dgm:spPr/>
      <dgm:t>
        <a:bodyPr/>
        <a:lstStyle/>
        <a:p>
          <a:endParaRPr lang="en-US"/>
        </a:p>
      </dgm:t>
    </dgm:pt>
    <dgm:pt modelId="{F31197DE-3B04-4955-B783-D1F4FBAF4D59}" type="sibTrans" cxnId="{336A435C-63B3-4EC3-93A4-7D209E21DF5F}">
      <dgm:prSet/>
      <dgm:spPr/>
      <dgm:t>
        <a:bodyPr/>
        <a:lstStyle/>
        <a:p>
          <a:endParaRPr lang="en-US"/>
        </a:p>
      </dgm:t>
    </dgm:pt>
    <dgm:pt modelId="{63FC4382-9372-4651-B0A3-09AEBB4765A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>
              <a:latin typeface="Algerian" pitchFamily="82" charset="0"/>
            </a:rPr>
            <a:t>Q</a:t>
          </a:r>
          <a:endParaRPr lang="en-US" sz="2800" dirty="0">
            <a:latin typeface="Algerian" pitchFamily="82" charset="0"/>
          </a:endParaRPr>
        </a:p>
      </dgm:t>
    </dgm:pt>
    <dgm:pt modelId="{6AE0814B-7772-477B-A8A9-3C0BE2963059}" type="parTrans" cxnId="{17AB0B47-B536-4B75-B0F2-46A5C15518EE}">
      <dgm:prSet/>
      <dgm:spPr/>
      <dgm:t>
        <a:bodyPr/>
        <a:lstStyle/>
        <a:p>
          <a:endParaRPr lang="en-US"/>
        </a:p>
      </dgm:t>
    </dgm:pt>
    <dgm:pt modelId="{294252E9-0881-4856-A8A2-E5C56DC175ED}" type="sibTrans" cxnId="{17AB0B47-B536-4B75-B0F2-46A5C15518EE}">
      <dgm:prSet/>
      <dgm:spPr/>
      <dgm:t>
        <a:bodyPr/>
        <a:lstStyle/>
        <a:p>
          <a:endParaRPr lang="en-US"/>
        </a:p>
      </dgm:t>
    </dgm:pt>
    <dgm:pt modelId="{7679C3E0-D508-4B2E-B82B-E307E902454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800" dirty="0" smtClean="0">
              <a:latin typeface="Algerian" pitchFamily="82" charset="0"/>
            </a:rPr>
            <a:t>Z</a:t>
          </a:r>
          <a:endParaRPr lang="en-US" sz="2800" dirty="0">
            <a:latin typeface="Algerian" pitchFamily="82" charset="0"/>
          </a:endParaRPr>
        </a:p>
      </dgm:t>
    </dgm:pt>
    <dgm:pt modelId="{D5038794-51FD-4584-89FC-78EC3B31D560}" type="parTrans" cxnId="{C066A538-C1CE-4178-88A7-C0410CF2B20B}">
      <dgm:prSet/>
      <dgm:spPr/>
      <dgm:t>
        <a:bodyPr/>
        <a:lstStyle/>
        <a:p>
          <a:endParaRPr lang="en-US"/>
        </a:p>
      </dgm:t>
    </dgm:pt>
    <dgm:pt modelId="{1A00149C-6FAB-42FF-9395-CD001EC0527D}" type="sibTrans" cxnId="{C066A538-C1CE-4178-88A7-C0410CF2B20B}">
      <dgm:prSet/>
      <dgm:spPr/>
      <dgm:t>
        <a:bodyPr/>
        <a:lstStyle/>
        <a:p>
          <a:endParaRPr lang="en-US"/>
        </a:p>
      </dgm:t>
    </dgm:pt>
    <dgm:pt modelId="{2AA8DF89-8DFF-4414-8067-3CC5572BBECB}">
      <dgm:prSet phldrT="[Text]" custT="1"/>
      <dgm:spPr/>
      <dgm:t>
        <a:bodyPr/>
        <a:lstStyle/>
        <a:p>
          <a:r>
            <a:rPr lang="en-US" sz="2800" dirty="0" smtClean="0">
              <a:latin typeface="Algerian" pitchFamily="82" charset="0"/>
            </a:rPr>
            <a:t>N</a:t>
          </a:r>
          <a:endParaRPr lang="en-US" sz="2800" dirty="0">
            <a:latin typeface="Algerian" pitchFamily="82" charset="0"/>
          </a:endParaRPr>
        </a:p>
      </dgm:t>
    </dgm:pt>
    <dgm:pt modelId="{97C98670-61DD-43EA-8987-8B3D1210BB4A}" type="parTrans" cxnId="{6FC670B8-B719-467D-9D53-727A27F2C658}">
      <dgm:prSet/>
      <dgm:spPr/>
      <dgm:t>
        <a:bodyPr/>
        <a:lstStyle/>
        <a:p>
          <a:endParaRPr lang="en-US"/>
        </a:p>
      </dgm:t>
    </dgm:pt>
    <dgm:pt modelId="{9473ACD7-1A75-45C1-8A35-B9926E1FEAC5}" type="sibTrans" cxnId="{6FC670B8-B719-467D-9D53-727A27F2C658}">
      <dgm:prSet/>
      <dgm:spPr/>
      <dgm:t>
        <a:bodyPr/>
        <a:lstStyle/>
        <a:p>
          <a:endParaRPr lang="en-US"/>
        </a:p>
      </dgm:t>
    </dgm:pt>
    <dgm:pt modelId="{2866485D-FF23-48E2-B220-C89BE5C5CFC9}" type="pres">
      <dgm:prSet presAssocID="{4A0D3D30-36B6-492A-93A2-A7DC341CED6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10274E-99C7-4AA1-B94F-777E5A56DC3B}" type="pres">
      <dgm:prSet presAssocID="{4A0D3D30-36B6-492A-93A2-A7DC341CED60}" presName="comp1" presStyleCnt="0"/>
      <dgm:spPr/>
    </dgm:pt>
    <dgm:pt modelId="{C5CB41B6-BDE7-4C5A-B2B4-04660F4F0F6C}" type="pres">
      <dgm:prSet presAssocID="{4A0D3D30-36B6-492A-93A2-A7DC341CED60}" presName="circle1" presStyleLbl="node1" presStyleIdx="0" presStyleCnt="4"/>
      <dgm:spPr/>
      <dgm:t>
        <a:bodyPr/>
        <a:lstStyle/>
        <a:p>
          <a:endParaRPr lang="en-US"/>
        </a:p>
      </dgm:t>
    </dgm:pt>
    <dgm:pt modelId="{77B8C17D-E87E-475E-840E-86C98DB25BF7}" type="pres">
      <dgm:prSet presAssocID="{4A0D3D30-36B6-492A-93A2-A7DC341CED6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893EE-FD5B-43E9-83AF-1EBD79C35B25}" type="pres">
      <dgm:prSet presAssocID="{4A0D3D30-36B6-492A-93A2-A7DC341CED60}" presName="comp2" presStyleCnt="0"/>
      <dgm:spPr/>
    </dgm:pt>
    <dgm:pt modelId="{4FBE9C22-EF67-43BF-B9A3-3F56435469DD}" type="pres">
      <dgm:prSet presAssocID="{4A0D3D30-36B6-492A-93A2-A7DC341CED60}" presName="circle2" presStyleLbl="node1" presStyleIdx="1" presStyleCnt="4"/>
      <dgm:spPr/>
      <dgm:t>
        <a:bodyPr/>
        <a:lstStyle/>
        <a:p>
          <a:endParaRPr lang="en-US"/>
        </a:p>
      </dgm:t>
    </dgm:pt>
    <dgm:pt modelId="{66DB24A6-E0E6-46FE-9877-AF722E7A7613}" type="pres">
      <dgm:prSet presAssocID="{4A0D3D30-36B6-492A-93A2-A7DC341CED6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77E51-C69B-495D-A359-656408E255EA}" type="pres">
      <dgm:prSet presAssocID="{4A0D3D30-36B6-492A-93A2-A7DC341CED60}" presName="comp3" presStyleCnt="0"/>
      <dgm:spPr/>
    </dgm:pt>
    <dgm:pt modelId="{8BD764DF-CA52-466B-9190-0F33F1FB1F94}" type="pres">
      <dgm:prSet presAssocID="{4A0D3D30-36B6-492A-93A2-A7DC341CED60}" presName="circle3" presStyleLbl="node1" presStyleIdx="2" presStyleCnt="4"/>
      <dgm:spPr/>
      <dgm:t>
        <a:bodyPr/>
        <a:lstStyle/>
        <a:p>
          <a:endParaRPr lang="en-US"/>
        </a:p>
      </dgm:t>
    </dgm:pt>
    <dgm:pt modelId="{97722099-5F7B-4B34-8F7A-65EED30BEAA2}" type="pres">
      <dgm:prSet presAssocID="{4A0D3D30-36B6-492A-93A2-A7DC341CED6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5035D-1053-435C-B860-FC9851BA7454}" type="pres">
      <dgm:prSet presAssocID="{4A0D3D30-36B6-492A-93A2-A7DC341CED60}" presName="comp4" presStyleCnt="0"/>
      <dgm:spPr/>
    </dgm:pt>
    <dgm:pt modelId="{4D0F554C-381B-4010-A5DE-CDDBF96E1D50}" type="pres">
      <dgm:prSet presAssocID="{4A0D3D30-36B6-492A-93A2-A7DC341CED60}" presName="circle4" presStyleLbl="node1" presStyleIdx="3" presStyleCnt="4"/>
      <dgm:spPr/>
      <dgm:t>
        <a:bodyPr/>
        <a:lstStyle/>
        <a:p>
          <a:endParaRPr lang="en-US"/>
        </a:p>
      </dgm:t>
    </dgm:pt>
    <dgm:pt modelId="{B897B1B7-798C-46EE-B23A-41B25B2CB4CE}" type="pres">
      <dgm:prSet presAssocID="{4A0D3D30-36B6-492A-93A2-A7DC341CED6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BFAAC0-3462-4DC8-BA0C-F381041B4E46}" type="presOf" srcId="{7679C3E0-D508-4B2E-B82B-E307E902454A}" destId="{8BD764DF-CA52-466B-9190-0F33F1FB1F94}" srcOrd="0" destOrd="0" presId="urn:microsoft.com/office/officeart/2005/8/layout/venn2"/>
    <dgm:cxn modelId="{B4291BB7-2CE4-44E2-9E8D-EFE5AC28CBE6}" type="presOf" srcId="{D402F73A-3A3F-48DF-B00A-EB470B928EA9}" destId="{C5CB41B6-BDE7-4C5A-B2B4-04660F4F0F6C}" srcOrd="0" destOrd="0" presId="urn:microsoft.com/office/officeart/2005/8/layout/venn2"/>
    <dgm:cxn modelId="{987C60EF-82A6-4933-8190-7EDD9ADABEFF}" type="presOf" srcId="{63FC4382-9372-4651-B0A3-09AEBB4765A0}" destId="{66DB24A6-E0E6-46FE-9877-AF722E7A7613}" srcOrd="1" destOrd="0" presId="urn:microsoft.com/office/officeart/2005/8/layout/venn2"/>
    <dgm:cxn modelId="{1EA8C5C1-54A3-4FD9-9ABE-EAAEF722D65B}" type="presOf" srcId="{4A0D3D30-36B6-492A-93A2-A7DC341CED60}" destId="{2866485D-FF23-48E2-B220-C89BE5C5CFC9}" srcOrd="0" destOrd="0" presId="urn:microsoft.com/office/officeart/2005/8/layout/venn2"/>
    <dgm:cxn modelId="{336A435C-63B3-4EC3-93A4-7D209E21DF5F}" srcId="{4A0D3D30-36B6-492A-93A2-A7DC341CED60}" destId="{D402F73A-3A3F-48DF-B00A-EB470B928EA9}" srcOrd="0" destOrd="0" parTransId="{CF83D37F-3949-4192-8F20-5D75E190CCC1}" sibTransId="{F31197DE-3B04-4955-B783-D1F4FBAF4D59}"/>
    <dgm:cxn modelId="{C066A538-C1CE-4178-88A7-C0410CF2B20B}" srcId="{4A0D3D30-36B6-492A-93A2-A7DC341CED60}" destId="{7679C3E0-D508-4B2E-B82B-E307E902454A}" srcOrd="2" destOrd="0" parTransId="{D5038794-51FD-4584-89FC-78EC3B31D560}" sibTransId="{1A00149C-6FAB-42FF-9395-CD001EC0527D}"/>
    <dgm:cxn modelId="{9641CAA0-855C-4BC6-A87B-966DD57A9A00}" type="presOf" srcId="{63FC4382-9372-4651-B0A3-09AEBB4765A0}" destId="{4FBE9C22-EF67-43BF-B9A3-3F56435469DD}" srcOrd="0" destOrd="0" presId="urn:microsoft.com/office/officeart/2005/8/layout/venn2"/>
    <dgm:cxn modelId="{17AB0B47-B536-4B75-B0F2-46A5C15518EE}" srcId="{4A0D3D30-36B6-492A-93A2-A7DC341CED60}" destId="{63FC4382-9372-4651-B0A3-09AEBB4765A0}" srcOrd="1" destOrd="0" parTransId="{6AE0814B-7772-477B-A8A9-3C0BE2963059}" sibTransId="{294252E9-0881-4856-A8A2-E5C56DC175ED}"/>
    <dgm:cxn modelId="{CA0492CE-38FC-4499-8C60-C799EAF02175}" type="presOf" srcId="{2AA8DF89-8DFF-4414-8067-3CC5572BBECB}" destId="{4D0F554C-381B-4010-A5DE-CDDBF96E1D50}" srcOrd="0" destOrd="0" presId="urn:microsoft.com/office/officeart/2005/8/layout/venn2"/>
    <dgm:cxn modelId="{0D89A2AD-B080-4675-A2E1-7A1F41EE7AB8}" type="presOf" srcId="{7679C3E0-D508-4B2E-B82B-E307E902454A}" destId="{97722099-5F7B-4B34-8F7A-65EED30BEAA2}" srcOrd="1" destOrd="0" presId="urn:microsoft.com/office/officeart/2005/8/layout/venn2"/>
    <dgm:cxn modelId="{6DC6116A-D470-49BF-A16B-19E37FD3EE0F}" type="presOf" srcId="{2AA8DF89-8DFF-4414-8067-3CC5572BBECB}" destId="{B897B1B7-798C-46EE-B23A-41B25B2CB4CE}" srcOrd="1" destOrd="0" presId="urn:microsoft.com/office/officeart/2005/8/layout/venn2"/>
    <dgm:cxn modelId="{6FC670B8-B719-467D-9D53-727A27F2C658}" srcId="{4A0D3D30-36B6-492A-93A2-A7DC341CED60}" destId="{2AA8DF89-8DFF-4414-8067-3CC5572BBECB}" srcOrd="3" destOrd="0" parTransId="{97C98670-61DD-43EA-8987-8B3D1210BB4A}" sibTransId="{9473ACD7-1A75-45C1-8A35-B9926E1FEAC5}"/>
    <dgm:cxn modelId="{79D29624-891A-4F19-8409-12455EAFD325}" type="presOf" srcId="{D402F73A-3A3F-48DF-B00A-EB470B928EA9}" destId="{77B8C17D-E87E-475E-840E-86C98DB25BF7}" srcOrd="1" destOrd="0" presId="urn:microsoft.com/office/officeart/2005/8/layout/venn2"/>
    <dgm:cxn modelId="{4350B997-2A4D-43E4-B0D3-EADA9351F7B1}" type="presParOf" srcId="{2866485D-FF23-48E2-B220-C89BE5C5CFC9}" destId="{7310274E-99C7-4AA1-B94F-777E5A56DC3B}" srcOrd="0" destOrd="0" presId="urn:microsoft.com/office/officeart/2005/8/layout/venn2"/>
    <dgm:cxn modelId="{724C516C-6152-4EF5-8B86-E5587956007B}" type="presParOf" srcId="{7310274E-99C7-4AA1-B94F-777E5A56DC3B}" destId="{C5CB41B6-BDE7-4C5A-B2B4-04660F4F0F6C}" srcOrd="0" destOrd="0" presId="urn:microsoft.com/office/officeart/2005/8/layout/venn2"/>
    <dgm:cxn modelId="{70ACBD80-13E1-473F-ACFE-8960FF215D16}" type="presParOf" srcId="{7310274E-99C7-4AA1-B94F-777E5A56DC3B}" destId="{77B8C17D-E87E-475E-840E-86C98DB25BF7}" srcOrd="1" destOrd="0" presId="urn:microsoft.com/office/officeart/2005/8/layout/venn2"/>
    <dgm:cxn modelId="{73A9B552-D10F-44C5-B5D9-062CFEE30C18}" type="presParOf" srcId="{2866485D-FF23-48E2-B220-C89BE5C5CFC9}" destId="{68B893EE-FD5B-43E9-83AF-1EBD79C35B25}" srcOrd="1" destOrd="0" presId="urn:microsoft.com/office/officeart/2005/8/layout/venn2"/>
    <dgm:cxn modelId="{7C3D2259-658A-4B1E-A132-F73FD396AD1B}" type="presParOf" srcId="{68B893EE-FD5B-43E9-83AF-1EBD79C35B25}" destId="{4FBE9C22-EF67-43BF-B9A3-3F56435469DD}" srcOrd="0" destOrd="0" presId="urn:microsoft.com/office/officeart/2005/8/layout/venn2"/>
    <dgm:cxn modelId="{0560E652-1075-4E9D-A1DD-15D013976BB0}" type="presParOf" srcId="{68B893EE-FD5B-43E9-83AF-1EBD79C35B25}" destId="{66DB24A6-E0E6-46FE-9877-AF722E7A7613}" srcOrd="1" destOrd="0" presId="urn:microsoft.com/office/officeart/2005/8/layout/venn2"/>
    <dgm:cxn modelId="{9EEF7071-A9BD-46B2-B224-492676D0C191}" type="presParOf" srcId="{2866485D-FF23-48E2-B220-C89BE5C5CFC9}" destId="{70E77E51-C69B-495D-A359-656408E255EA}" srcOrd="2" destOrd="0" presId="urn:microsoft.com/office/officeart/2005/8/layout/venn2"/>
    <dgm:cxn modelId="{CC86F76B-F63C-428A-A861-5B1879B7B1FE}" type="presParOf" srcId="{70E77E51-C69B-495D-A359-656408E255EA}" destId="{8BD764DF-CA52-466B-9190-0F33F1FB1F94}" srcOrd="0" destOrd="0" presId="urn:microsoft.com/office/officeart/2005/8/layout/venn2"/>
    <dgm:cxn modelId="{3A06C499-25F5-43C5-A4B6-BB6766906309}" type="presParOf" srcId="{70E77E51-C69B-495D-A359-656408E255EA}" destId="{97722099-5F7B-4B34-8F7A-65EED30BEAA2}" srcOrd="1" destOrd="0" presId="urn:microsoft.com/office/officeart/2005/8/layout/venn2"/>
    <dgm:cxn modelId="{ECDE26DA-F78E-4E04-B082-15575C4425CA}" type="presParOf" srcId="{2866485D-FF23-48E2-B220-C89BE5C5CFC9}" destId="{7365035D-1053-435C-B860-FC9851BA7454}" srcOrd="3" destOrd="0" presId="urn:microsoft.com/office/officeart/2005/8/layout/venn2"/>
    <dgm:cxn modelId="{AC977EFD-FA3C-417D-80B8-F1C5B634DE63}" type="presParOf" srcId="{7365035D-1053-435C-B860-FC9851BA7454}" destId="{4D0F554C-381B-4010-A5DE-CDDBF96E1D50}" srcOrd="0" destOrd="0" presId="urn:microsoft.com/office/officeart/2005/8/layout/venn2"/>
    <dgm:cxn modelId="{F635E77B-097C-4F34-A266-D983BF90FDBF}" type="presParOf" srcId="{7365035D-1053-435C-B860-FC9851BA7454}" destId="{B897B1B7-798C-46EE-B23A-41B25B2CB4C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B41B6-BDE7-4C5A-B2B4-04660F4F0F6C}">
      <dsp:nvSpPr>
        <dsp:cNvPr id="0" name=""/>
        <dsp:cNvSpPr/>
      </dsp:nvSpPr>
      <dsp:spPr>
        <a:xfrm>
          <a:off x="348778" y="0"/>
          <a:ext cx="4569371" cy="456937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lgerian" pitchFamily="82" charset="0"/>
            </a:rPr>
            <a:t>R</a:t>
          </a:r>
          <a:endParaRPr lang="en-US" sz="2800" kern="1200" dirty="0">
            <a:latin typeface="Algerian" pitchFamily="82" charset="0"/>
          </a:endParaRPr>
        </a:p>
      </dsp:txBody>
      <dsp:txXfrm>
        <a:off x="1994665" y="228468"/>
        <a:ext cx="1277596" cy="685405"/>
      </dsp:txXfrm>
    </dsp:sp>
    <dsp:sp modelId="{4FBE9C22-EF67-43BF-B9A3-3F56435469DD}">
      <dsp:nvSpPr>
        <dsp:cNvPr id="0" name=""/>
        <dsp:cNvSpPr/>
      </dsp:nvSpPr>
      <dsp:spPr>
        <a:xfrm>
          <a:off x="805715" y="913874"/>
          <a:ext cx="3655496" cy="3655496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lgerian" pitchFamily="82" charset="0"/>
            </a:rPr>
            <a:t>Q</a:t>
          </a:r>
          <a:endParaRPr lang="en-US" sz="2800" kern="1200" dirty="0">
            <a:latin typeface="Algerian" pitchFamily="82" charset="0"/>
          </a:endParaRPr>
        </a:p>
      </dsp:txBody>
      <dsp:txXfrm>
        <a:off x="1994665" y="1133204"/>
        <a:ext cx="1277596" cy="657989"/>
      </dsp:txXfrm>
    </dsp:sp>
    <dsp:sp modelId="{8BD764DF-CA52-466B-9190-0F33F1FB1F94}">
      <dsp:nvSpPr>
        <dsp:cNvPr id="0" name=""/>
        <dsp:cNvSpPr/>
      </dsp:nvSpPr>
      <dsp:spPr>
        <a:xfrm>
          <a:off x="1262652" y="1827748"/>
          <a:ext cx="2741622" cy="274162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lgerian" pitchFamily="82" charset="0"/>
            </a:rPr>
            <a:t>Z</a:t>
          </a:r>
          <a:endParaRPr lang="en-US" sz="2800" kern="1200" dirty="0">
            <a:latin typeface="Algerian" pitchFamily="82" charset="0"/>
          </a:endParaRPr>
        </a:p>
      </dsp:txBody>
      <dsp:txXfrm>
        <a:off x="1994665" y="2033370"/>
        <a:ext cx="1277596" cy="616865"/>
      </dsp:txXfrm>
    </dsp:sp>
    <dsp:sp modelId="{4D0F554C-381B-4010-A5DE-CDDBF96E1D50}">
      <dsp:nvSpPr>
        <dsp:cNvPr id="0" name=""/>
        <dsp:cNvSpPr/>
      </dsp:nvSpPr>
      <dsp:spPr>
        <a:xfrm>
          <a:off x="1719589" y="2741622"/>
          <a:ext cx="1827748" cy="18277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lgerian" pitchFamily="82" charset="0"/>
            </a:rPr>
            <a:t>N</a:t>
          </a:r>
          <a:endParaRPr lang="en-US" sz="2800" kern="1200" dirty="0">
            <a:latin typeface="Algerian" pitchFamily="82" charset="0"/>
          </a:endParaRPr>
        </a:p>
      </dsp:txBody>
      <dsp:txXfrm>
        <a:off x="1987257" y="3198559"/>
        <a:ext cx="1292413" cy="913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1AA216A-6429-4944-ACCC-B915EF7120E2}" type="datetimeFigureOut">
              <a:rPr lang="nl-NL"/>
              <a:pPr>
                <a:defRPr/>
              </a:pPr>
              <a:t>14-8-2013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2302FE-6820-4F13-A7E2-56976C47F28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167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5B752-88A9-4C39-A18E-10E1027389AB}" type="slidenum">
              <a:rPr lang="nl-NL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EAAC3B-60BD-443C-BCE3-A764CE26B083}" type="slidenum">
              <a:rPr lang="nl-NL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1CA6C9-CAD9-403E-BEA6-FF3A80567927}" type="slidenum">
              <a:rPr lang="nl-NL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D062DB-9C2A-4CDC-9EF6-7A87510257EC}" type="slidenum">
              <a:rPr lang="nl-NL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DD2083-5C0E-4EE2-A866-637A00FD9E38}" type="slidenum">
              <a:rPr lang="nl-NL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6EE3FB-FDAF-4FAF-9118-EF2E879EB1BE}" type="slidenum">
              <a:rPr lang="nl-NL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E645F5-BE74-4697-BAA7-A967B5E6A8AB}" type="slidenum">
              <a:rPr lang="nl-NL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AA1279-5495-4EAC-A5EE-30901845249F}" type="slidenum">
              <a:rPr lang="nl-NL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043217-1424-48FC-9F6C-79E15ACF4D2B}" type="slidenum">
              <a:rPr lang="nl-NL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482B4C-F92D-477C-B433-7AA9419011EE}" type="slidenum">
              <a:rPr lang="nl-NL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B8BE37-F153-4F75-BB4A-3758BBE3CE02}" type="slidenum">
              <a:rPr lang="nl-NL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256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Klik om het opmaakprofiel te bewerken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Klik om het opmaakprofiel van de modelondertitel te bewerken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C702E-98D0-4768-8C71-C5A672BA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25C8D-60C5-43DB-BDE2-5A46F81D6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1016-78A7-41EB-B7B2-C6E07DEC1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79E13-82E4-48AA-81BB-A2079B423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3CA32-8A3C-4B78-9E14-59C0C4164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B5B2-0F54-4529-A00C-8BF648021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4A9AA-944D-4066-93FC-B5E6E471C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F55B7-4D08-4B47-BDEB-D0C0486E5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1F79F-3C24-4686-9262-BB2048757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17BB9-4F2C-47BD-A1D2-38ACA1B8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3FB38-F81F-40F0-AEBE-AEDC6AA5B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5BA83A3-B319-4F58-9580-2FC3527CE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45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chemeClr val="hlink"/>
                </a:solidFill>
              </a:rPr>
              <a:t>THE I.B. LEARNER PROFILE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5400" smtClean="0"/>
              <a:t>The aim is to develop internationally minded people who help to create a better and more peaceful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chemeClr val="hlink"/>
                </a:solidFill>
              </a:rPr>
              <a:t>BALANCED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Understand the importance of intellectual, physical and emotional balance to achieve personal well-being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chemeClr val="hlink"/>
                </a:solidFill>
              </a:rPr>
              <a:t>REFLECTIVE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Give thoughtful consideration to their own learning and experience</a:t>
            </a:r>
          </a:p>
          <a:p>
            <a:pPr eaLnBrk="1" hangingPunct="1">
              <a:defRPr/>
            </a:pPr>
            <a:r>
              <a:rPr lang="en-US" sz="4400" dirty="0" smtClean="0"/>
              <a:t>Able to assess their strengths and limitations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6864" cy="2952328"/>
          </a:xfrm>
        </p:spPr>
        <p:txBody>
          <a:bodyPr/>
          <a:lstStyle/>
          <a:p>
            <a:r>
              <a:rPr lang="en-US" sz="5400" dirty="0" smtClean="0"/>
              <a:t>Special Number Sets &amp; Percentage Errors, Significant Figures, Estimation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8280920" cy="2808312"/>
          </a:xfrm>
        </p:spPr>
        <p:txBody>
          <a:bodyPr>
            <a:normAutofit/>
          </a:bodyPr>
          <a:lstStyle/>
          <a:p>
            <a:r>
              <a:rPr lang="en-US" b="1" dirty="0"/>
              <a:t>2.1 </a:t>
            </a:r>
            <a:r>
              <a:rPr lang="en-US" dirty="0"/>
              <a:t>- The sets of natural numbers, </a:t>
            </a:r>
            <a:r>
              <a:rPr lang="en-US" b="1" dirty="0"/>
              <a:t>N</a:t>
            </a:r>
            <a:r>
              <a:rPr lang="en-US" dirty="0"/>
              <a:t> ; integers, </a:t>
            </a:r>
            <a:r>
              <a:rPr lang="en-US" b="1" dirty="0"/>
              <a:t>Z</a:t>
            </a:r>
            <a:r>
              <a:rPr lang="en-US" dirty="0"/>
              <a:t> ; rational numbers, </a:t>
            </a:r>
            <a:r>
              <a:rPr lang="en-US" b="1" dirty="0"/>
              <a:t>Q</a:t>
            </a:r>
            <a:r>
              <a:rPr lang="en-US" dirty="0"/>
              <a:t>; and real numbers, </a:t>
            </a:r>
            <a:r>
              <a:rPr lang="en-US" b="1" dirty="0"/>
              <a:t>R</a:t>
            </a:r>
            <a:r>
              <a:rPr lang="en-US" dirty="0"/>
              <a:t> .</a:t>
            </a:r>
          </a:p>
          <a:p>
            <a:endParaRPr lang="en-US" dirty="0"/>
          </a:p>
          <a:p>
            <a:r>
              <a:rPr lang="en-US" b="1" dirty="0"/>
              <a:t>2.2</a:t>
            </a:r>
            <a:r>
              <a:rPr lang="en-US" dirty="0"/>
              <a:t> - </a:t>
            </a:r>
            <a:r>
              <a:rPr lang="en-US" u="sng" dirty="0"/>
              <a:t>Approximation</a:t>
            </a:r>
            <a:r>
              <a:rPr lang="en-US" dirty="0"/>
              <a:t>: decimal places; significant figures. Percentage errors. Estimation.</a:t>
            </a:r>
          </a:p>
        </p:txBody>
      </p:sp>
    </p:spTree>
    <p:extLst>
      <p:ext uri="{BB962C8B-B14F-4D97-AF65-F5344CB8AC3E}">
        <p14:creationId xmlns:p14="http://schemas.microsoft.com/office/powerpoint/2010/main" val="20386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Objectives/Aims for 8/12/2013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r>
              <a:rPr lang="en-US" b="1" dirty="0" smtClean="0"/>
              <a:t>2.1 </a:t>
            </a:r>
            <a:r>
              <a:rPr lang="en-US" dirty="0" smtClean="0"/>
              <a:t>- The sets of natural numbers, </a:t>
            </a:r>
            <a:r>
              <a:rPr lang="en-US" b="1" dirty="0" smtClean="0"/>
              <a:t>N</a:t>
            </a:r>
            <a:r>
              <a:rPr lang="en-US" dirty="0" smtClean="0"/>
              <a:t> ; integers, </a:t>
            </a:r>
            <a:r>
              <a:rPr lang="en-US" b="1" dirty="0" smtClean="0"/>
              <a:t>Z</a:t>
            </a:r>
            <a:r>
              <a:rPr lang="en-US" dirty="0" smtClean="0"/>
              <a:t> ; rational numbers, </a:t>
            </a:r>
            <a:r>
              <a:rPr lang="en-US" b="1" dirty="0" smtClean="0"/>
              <a:t>Q</a:t>
            </a:r>
            <a:r>
              <a:rPr lang="en-US" dirty="0" smtClean="0"/>
              <a:t>; and real numbers, </a:t>
            </a:r>
            <a:r>
              <a:rPr lang="en-US" b="1" dirty="0" smtClean="0"/>
              <a:t>R</a:t>
            </a:r>
            <a:r>
              <a:rPr lang="en-US" dirty="0" smtClean="0"/>
              <a:t> .</a:t>
            </a:r>
          </a:p>
          <a:p>
            <a:endParaRPr lang="en-US" dirty="0" smtClean="0"/>
          </a:p>
          <a:p>
            <a:r>
              <a:rPr lang="en-US" b="1" dirty="0" smtClean="0"/>
              <a:t>2.2</a:t>
            </a:r>
            <a:r>
              <a:rPr lang="en-US" dirty="0" smtClean="0"/>
              <a:t> - </a:t>
            </a:r>
            <a:r>
              <a:rPr lang="en-US" u="sng" dirty="0" smtClean="0"/>
              <a:t>Approximation</a:t>
            </a:r>
            <a:r>
              <a:rPr lang="en-US" dirty="0" smtClean="0"/>
              <a:t>: decimal places; significant figures. Percentage errors. Estimation.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of Number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5266928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80112" y="1700808"/>
            <a:ext cx="3384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number systems abbreviations are:</a:t>
            </a:r>
          </a:p>
          <a:p>
            <a:r>
              <a:rPr lang="en-US" sz="2400" b="1" dirty="0" smtClean="0"/>
              <a:t>N</a:t>
            </a:r>
            <a:r>
              <a:rPr lang="en-US" sz="2400" dirty="0" smtClean="0"/>
              <a:t> = {0, 1, 2, 3, …}</a:t>
            </a:r>
          </a:p>
          <a:p>
            <a:endParaRPr lang="en-US" sz="2400" dirty="0" smtClean="0"/>
          </a:p>
          <a:p>
            <a:r>
              <a:rPr lang="en-US" sz="2400" b="1" dirty="0" smtClean="0"/>
              <a:t>Z</a:t>
            </a:r>
            <a:r>
              <a:rPr lang="en-US" sz="2400" dirty="0" smtClean="0"/>
              <a:t> = {…-2, -1, 0, 1, 2, …}</a:t>
            </a:r>
          </a:p>
          <a:p>
            <a:endParaRPr lang="en-US" sz="2400" dirty="0" smtClean="0"/>
          </a:p>
          <a:p>
            <a:r>
              <a:rPr lang="en-US" sz="2400" b="1" dirty="0" smtClean="0"/>
              <a:t>Q</a:t>
            </a:r>
            <a:r>
              <a:rPr lang="en-US" sz="2400" dirty="0" smtClean="0"/>
              <a:t> = {N + Z + fractions}</a:t>
            </a:r>
          </a:p>
          <a:p>
            <a:r>
              <a:rPr lang="en-US" sz="2400" dirty="0" smtClean="0"/>
              <a:t>Where fractions = a/b &amp; b≠0</a:t>
            </a:r>
          </a:p>
          <a:p>
            <a:endParaRPr lang="en-US" sz="2400" dirty="0" smtClean="0"/>
          </a:p>
          <a:p>
            <a:r>
              <a:rPr lang="en-US" sz="2400" b="1" dirty="0" smtClean="0"/>
              <a:t>R</a:t>
            </a:r>
            <a:r>
              <a:rPr lang="en-US" sz="2400" dirty="0" smtClean="0"/>
              <a:t> = {N + Z + Q + irrational numbers}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vs. Irrational #’s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en-US" sz="2400" dirty="0" smtClean="0"/>
                  <a:t>Rational numbers:</a:t>
                </a:r>
              </a:p>
              <a:p>
                <a:pPr lvl="1"/>
                <a:r>
                  <a:rPr lang="en-US" sz="2400" b="1" dirty="0" smtClean="0"/>
                  <a:t>Q</a:t>
                </a:r>
                <a:r>
                  <a:rPr lang="en-US" sz="2400" dirty="0" smtClean="0"/>
                  <a:t>: 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 smtClean="0"/>
                  <a:t> where a &amp; b are integers and b ≠ 0}</a:t>
                </a:r>
              </a:p>
              <a:p>
                <a:pPr lvl="1"/>
                <a:r>
                  <a:rPr lang="en-US" sz="2400" dirty="0" smtClean="0"/>
                  <a:t>Can be written as a fraction or a decimal</a:t>
                </a:r>
              </a:p>
              <a:p>
                <a:pPr lvl="1"/>
                <a:r>
                  <a:rPr lang="en-US" sz="2400" dirty="0" smtClean="0"/>
                  <a:t>Examples: {3/4, 8, 81/5, 4.125, …}</a:t>
                </a:r>
              </a:p>
              <a:p>
                <a:pPr lvl="1"/>
                <a:r>
                  <a:rPr lang="en-US" sz="2400" dirty="0" smtClean="0"/>
                  <a:t>Why does b ≠ 0?</a:t>
                </a:r>
              </a:p>
              <a:p>
                <a:pPr lvl="1"/>
                <a:r>
                  <a:rPr lang="en-US" sz="2400" dirty="0" smtClean="0"/>
                  <a:t>All numbers are rational, unless they are irrational</a:t>
                </a:r>
              </a:p>
              <a:p>
                <a:r>
                  <a:rPr lang="en-US" sz="2400" dirty="0" smtClean="0"/>
                  <a:t>Irrational numbers: </a:t>
                </a:r>
              </a:p>
              <a:p>
                <a:pPr lvl="1"/>
                <a:r>
                  <a:rPr lang="en-US" sz="2400" dirty="0" smtClean="0"/>
                  <a:t>Can be written as a decimal, but not a fraction</a:t>
                </a:r>
              </a:p>
              <a:p>
                <a:pPr lvl="1"/>
                <a:r>
                  <a:rPr lang="en-US" sz="2400" dirty="0" smtClean="0"/>
                  <a:t>Has endless non-repeating decimals to the right of the decimal</a:t>
                </a:r>
              </a:p>
              <a:p>
                <a:pPr lvl="1"/>
                <a:r>
                  <a:rPr lang="en-US" sz="2400" dirty="0" smtClean="0"/>
                  <a:t>Examples: {∏, √2}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370" t="-1131" b="-4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a Solution…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 &amp; tell what number system the answer falls into:</a:t>
            </a:r>
          </a:p>
          <a:p>
            <a:pPr lvl="1"/>
            <a:r>
              <a:rPr lang="en-US" dirty="0" smtClean="0"/>
              <a:t>2x – 1 = 7</a:t>
            </a:r>
          </a:p>
          <a:p>
            <a:pPr lvl="2"/>
            <a:r>
              <a:rPr lang="en-US" dirty="0" smtClean="0"/>
              <a:t>x = 4, so </a:t>
            </a:r>
            <a:r>
              <a:rPr lang="en-US" b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-x + 6x + 3 = 2</a:t>
            </a:r>
          </a:p>
          <a:p>
            <a:pPr lvl="2"/>
            <a:r>
              <a:rPr lang="en-US" dirty="0" smtClean="0"/>
              <a:t>x = -(1/5), so </a:t>
            </a:r>
            <a:r>
              <a:rPr lang="en-US" b="1" dirty="0" smtClean="0"/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r>
              <a:rPr lang="en-US" sz="2800" dirty="0" smtClean="0"/>
              <a:t>The surface area of the Dominican Republic is 48734 km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 Round this figure correct to the nearest 1000 km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</a:t>
            </a:r>
          </a:p>
          <a:p>
            <a:pPr lvl="2"/>
            <a:r>
              <a:rPr lang="en-US" sz="2000" dirty="0" smtClean="0"/>
              <a:t>We round when…the number directly to the right of our number of interest is ≥5. </a:t>
            </a:r>
          </a:p>
          <a:p>
            <a:pPr lvl="1"/>
            <a:r>
              <a:rPr lang="en-US" sz="2400" dirty="0" smtClean="0"/>
              <a:t>So, our solution is = 48734 km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In 2006, the number of IB World Schools teaching the Diploma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was 1195. Round this number correct to the nearest 10.</a:t>
            </a:r>
          </a:p>
          <a:p>
            <a:pPr lvl="1"/>
            <a:r>
              <a:rPr lang="en-US" sz="2400" dirty="0" smtClean="0"/>
              <a:t>1195 </a:t>
            </a:r>
            <a:r>
              <a:rPr lang="en-US" sz="2400" dirty="0" smtClean="0">
                <a:sym typeface="Wingdings" pitchFamily="2" charset="2"/>
              </a:rPr>
              <a:t> 1200</a:t>
            </a:r>
          </a:p>
          <a:p>
            <a:r>
              <a:rPr lang="en-US" sz="2800" dirty="0" smtClean="0">
                <a:sym typeface="Wingdings" pitchFamily="2" charset="2"/>
              </a:rPr>
              <a:t>Same rules apply when rounding decimals.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95936" y="3501008"/>
            <a:ext cx="0" cy="288032"/>
          </a:xfrm>
          <a:prstGeom prst="straightConnector1">
            <a:avLst/>
          </a:prstGeom>
          <a:ln>
            <a:solidFill>
              <a:schemeClr val="tx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14455" y="3717032"/>
            <a:ext cx="13990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Thousands</a:t>
            </a:r>
            <a:endParaRPr lang="en-US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306896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49000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/>
              <a:t>km</a:t>
            </a:r>
            <a:r>
              <a:rPr lang="en-US" sz="2800" baseline="30000" dirty="0" smtClean="0"/>
              <a:t>2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733256"/>
          </a:xfrm>
        </p:spPr>
        <p:txBody>
          <a:bodyPr/>
          <a:lstStyle/>
          <a:p>
            <a:r>
              <a:rPr lang="en-US" dirty="0" smtClean="0"/>
              <a:t>Rules regarding significant figures are:</a:t>
            </a:r>
          </a:p>
          <a:p>
            <a:pPr lvl="1"/>
            <a:r>
              <a:rPr lang="en-US" sz="2400" dirty="0" smtClean="0"/>
              <a:t>All non-zero digits are significant</a:t>
            </a:r>
          </a:p>
          <a:p>
            <a:pPr lvl="2"/>
            <a:r>
              <a:rPr lang="en-US" sz="2000" dirty="0" smtClean="0"/>
              <a:t>1.235 g </a:t>
            </a:r>
            <a:r>
              <a:rPr lang="en-US" sz="2000" dirty="0" smtClean="0">
                <a:sym typeface="Wingdings" pitchFamily="2" charset="2"/>
              </a:rPr>
              <a:t> has 4 significant figures</a:t>
            </a:r>
            <a:endParaRPr lang="en-US" sz="2000" dirty="0" smtClean="0"/>
          </a:p>
          <a:p>
            <a:pPr lvl="1"/>
            <a:r>
              <a:rPr lang="en-US" sz="2400" dirty="0" smtClean="0"/>
              <a:t>Zero between non-zero digits are significant</a:t>
            </a:r>
          </a:p>
          <a:p>
            <a:pPr lvl="2"/>
            <a:r>
              <a:rPr lang="en-US" sz="2000" dirty="0" smtClean="0"/>
              <a:t>1.02 ml </a:t>
            </a:r>
            <a:r>
              <a:rPr lang="en-US" sz="2000" dirty="0" smtClean="0">
                <a:sym typeface="Wingdings" pitchFamily="2" charset="2"/>
              </a:rPr>
              <a:t> has 3 significant figures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Zeros to the left of the first non-zero digit are not significant; such zeros merely indicate the position of the decimal point.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0.05 cm  only has 1 significant figure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Zeros placed after other digits but to the right of the decimal point are significant. **most confusing**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0.00200 ml  has 3 significant figures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For non-decimal numbers, zeros after the last non-zero digit are not significant.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345,700 m  has 4 significant figures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Figures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</a:t>
            </a:r>
            <a:r>
              <a:rPr lang="en-US" sz="2800" dirty="0" smtClean="0"/>
              <a:t>enclose the</a:t>
            </a:r>
            <a:r>
              <a:rPr lang="en-US" sz="2800" dirty="0" smtClean="0"/>
              <a:t> irrigated </a:t>
            </a:r>
            <a:r>
              <a:rPr lang="en-US" sz="2800" dirty="0" smtClean="0"/>
              <a:t>area used for cultivation in a </a:t>
            </a:r>
            <a:r>
              <a:rPr lang="en-US" sz="2800" dirty="0" smtClean="0"/>
              <a:t>farm, 2306.51 </a:t>
            </a:r>
            <a:r>
              <a:rPr lang="en-US" sz="2800" dirty="0" smtClean="0"/>
              <a:t>m of </a:t>
            </a:r>
            <a:r>
              <a:rPr lang="en-US" sz="2800" dirty="0" smtClean="0"/>
              <a:t>wire is needed. </a:t>
            </a:r>
            <a:r>
              <a:rPr lang="en-US" sz="2800" dirty="0" smtClean="0"/>
              <a:t>Write this length correct to 1 </a:t>
            </a:r>
            <a:r>
              <a:rPr lang="en-US" sz="2800" dirty="0" err="1" smtClean="0"/>
              <a:t>s.f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Solution: 2306.51 m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Museo</a:t>
            </a:r>
            <a:r>
              <a:rPr lang="en-US" sz="2800" dirty="0" smtClean="0"/>
              <a:t> del Prado exposition held in Tokyo in July 2006 had 501,932 visitors. Write down this number correct to 3 </a:t>
            </a:r>
            <a:r>
              <a:rPr lang="en-US" sz="2800" dirty="0" err="1" smtClean="0"/>
              <a:t>s.f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Solution: 501,932 </a:t>
            </a:r>
            <a:r>
              <a:rPr lang="en-US" sz="2400" dirty="0" smtClean="0">
                <a:sym typeface="Wingdings" pitchFamily="2" charset="2"/>
              </a:rPr>
              <a:t> 502,000 visitors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979712" y="3356992"/>
            <a:ext cx="1008112" cy="576064"/>
            <a:chOff x="2483768" y="3573016"/>
            <a:chExt cx="720080" cy="923910"/>
          </a:xfrm>
        </p:grpSpPr>
        <p:sp>
          <p:nvSpPr>
            <p:cNvPr id="4" name="TextBox 3"/>
            <p:cNvSpPr txBox="1"/>
            <p:nvPr/>
          </p:nvSpPr>
          <p:spPr>
            <a:xfrm>
              <a:off x="2483768" y="3789040"/>
              <a:ext cx="7200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</a:t>
              </a:r>
              <a:r>
                <a:rPr lang="en-US" sz="2000" baseline="30000" dirty="0" smtClean="0"/>
                <a:t>st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s.f</a:t>
              </a:r>
              <a:r>
                <a:rPr lang="en-US" sz="2000" dirty="0" smtClean="0"/>
                <a:t>.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2843808" y="3573016"/>
              <a:ext cx="0" cy="288032"/>
            </a:xfrm>
            <a:prstGeom prst="straightConnector1">
              <a:avLst/>
            </a:prstGeom>
            <a:ln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779912" y="299695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 2000 m is correct to 1 </a:t>
            </a:r>
            <a:r>
              <a:rPr lang="en-US" sz="2400" dirty="0" err="1" smtClean="0">
                <a:sym typeface="Wingdings" pitchFamily="2" charset="2"/>
              </a:rPr>
              <a:t>s.f</a:t>
            </a:r>
            <a:r>
              <a:rPr lang="en-US" sz="2400" dirty="0" smtClean="0">
                <a:sym typeface="Wingdings" pitchFamily="2" charset="2"/>
              </a:rPr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 smtClean="0">
                <a:solidFill>
                  <a:schemeClr val="hlink"/>
                </a:solidFill>
              </a:rPr>
              <a:t>INQUIRERS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Develop natural curiosity</a:t>
            </a:r>
          </a:p>
          <a:p>
            <a:pPr eaLnBrk="1" hangingPunct="1">
              <a:defRPr/>
            </a:pPr>
            <a:r>
              <a:rPr lang="en-US" dirty="0" smtClean="0"/>
              <a:t>Acquire skills necessary to conduct research</a:t>
            </a:r>
          </a:p>
          <a:p>
            <a:pPr eaLnBrk="1" hangingPunct="1">
              <a:defRPr/>
            </a:pPr>
            <a:r>
              <a:rPr lang="en-US" dirty="0" smtClean="0"/>
              <a:t>Show independence in learning</a:t>
            </a:r>
          </a:p>
          <a:p>
            <a:pPr eaLnBrk="1" hangingPunct="1">
              <a:defRPr/>
            </a:pPr>
            <a:r>
              <a:rPr lang="en-US" dirty="0" smtClean="0"/>
              <a:t>Actively enjoy learning</a:t>
            </a:r>
          </a:p>
          <a:p>
            <a:pPr eaLnBrk="1" hangingPunct="1">
              <a:defRPr/>
            </a:pPr>
            <a:r>
              <a:rPr lang="en-US" dirty="0" smtClean="0"/>
              <a:t>The love of learning will be with them all their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en-US" sz="2800" dirty="0" smtClean="0"/>
              <a:t>An </a:t>
            </a:r>
            <a:r>
              <a:rPr lang="en-US" sz="2800" b="1" dirty="0" smtClean="0"/>
              <a:t>estimate</a:t>
            </a:r>
            <a:r>
              <a:rPr lang="en-US" sz="2800" dirty="0" smtClean="0"/>
              <a:t> of a quantity is an approximation that is usually used to check the reasonableness of an answer. </a:t>
            </a:r>
            <a:r>
              <a:rPr lang="en-US" sz="2800" b="1" dirty="0" smtClean="0">
                <a:solidFill>
                  <a:srgbClr val="FFFF00"/>
                </a:solidFill>
              </a:rPr>
              <a:t>When we estimate a quantity we try to gain an idea of the size of that quantity</a:t>
            </a:r>
            <a:r>
              <a:rPr lang="en-US" sz="2800" dirty="0" smtClean="0"/>
              <a:t>. This is done by rounding the numbers involved in the calculations to make them more straightforward.</a:t>
            </a:r>
          </a:p>
          <a:p>
            <a:pPr lvl="1"/>
            <a:r>
              <a:rPr lang="en-US" sz="2400" dirty="0" smtClean="0"/>
              <a:t>Estimate the area of a rectangular piece of land which has a length of 126.8 m and a width of 48.6 m.</a:t>
            </a:r>
          </a:p>
          <a:p>
            <a:pPr lvl="2"/>
            <a:r>
              <a:rPr lang="en-US" sz="2000" dirty="0" smtClean="0"/>
              <a:t>Solution: 126.8 x 48.6 m </a:t>
            </a:r>
          </a:p>
          <a:p>
            <a:pPr lvl="2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11960" y="472514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100 m x 50 m = 5000 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we estimate or measure a quantity, it is important to consider the difference between any of these values and the exact value of the quantity. This difference is called the </a:t>
            </a:r>
            <a:r>
              <a:rPr lang="en-US" sz="2800" b="1" dirty="0" smtClean="0"/>
              <a:t>error.</a:t>
            </a:r>
            <a:endParaRPr lang="en-US" sz="28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b="1" dirty="0" smtClean="0"/>
              <a:t>error</a:t>
            </a:r>
            <a:r>
              <a:rPr lang="en-US" sz="2400" dirty="0" smtClean="0"/>
              <a:t> in a measurement is the difference between the value found by measurement or estimation and the exact value of the quantity.</a:t>
            </a:r>
          </a:p>
          <a:p>
            <a:pPr lvl="2"/>
            <a:r>
              <a:rPr lang="en-US" sz="2000" dirty="0" smtClean="0"/>
              <a:t>Error = </a:t>
            </a:r>
            <a:r>
              <a:rPr lang="en-US" sz="2000" dirty="0" err="1" smtClean="0"/>
              <a:t>Va</a:t>
            </a:r>
            <a:r>
              <a:rPr lang="en-US" sz="2000" dirty="0" smtClean="0"/>
              <a:t> – </a:t>
            </a:r>
            <a:r>
              <a:rPr lang="en-US" sz="2000" dirty="0" err="1" smtClean="0"/>
              <a:t>Ve</a:t>
            </a:r>
            <a:r>
              <a:rPr lang="en-US" sz="2000" dirty="0" smtClean="0"/>
              <a:t> (Approximate Value – Exact Value)</a:t>
            </a:r>
          </a:p>
          <a:p>
            <a:pPr lvl="1"/>
            <a:endParaRPr lang="en-US" dirty="0" smtClean="0"/>
          </a:p>
          <a:p>
            <a:pPr lvl="2"/>
            <a:endParaRPr lang="en-US" sz="2000" dirty="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dirty="0" smtClean="0"/>
              <a:t>Paula estimates that the weight of a herring is 250 g. The exact weight of the herring is 246 g. Find the error that Paula made in her estimation.</a:t>
            </a:r>
          </a:p>
          <a:p>
            <a:pPr lvl="1"/>
            <a:r>
              <a:rPr lang="en-US" dirty="0" smtClean="0"/>
              <a:t>Error = 250 – 246 = 4 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Zhou estimates that the weight of four herrings is 1000 g. The exact weight of the </a:t>
            </a:r>
            <a:r>
              <a:rPr lang="en-US" dirty="0" err="1" smtClean="0"/>
              <a:t>herrrings</a:t>
            </a:r>
            <a:r>
              <a:rPr lang="en-US" dirty="0" smtClean="0"/>
              <a:t> is 996 g. Find the error in Zhou’s estimation.</a:t>
            </a:r>
          </a:p>
          <a:p>
            <a:pPr lvl="1"/>
            <a:r>
              <a:rPr lang="en-US" dirty="0" smtClean="0"/>
              <a:t>Error = 1000 – 992 = 4 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Percentage Error = (V</a:t>
            </a:r>
            <a:r>
              <a:rPr lang="en-US" baseline="-25000" dirty="0" smtClean="0"/>
              <a:t>A</a:t>
            </a:r>
            <a:r>
              <a:rPr lang="en-US" dirty="0" smtClean="0"/>
              <a:t> – V</a:t>
            </a:r>
            <a:r>
              <a:rPr lang="en-US" baseline="-25000" dirty="0" smtClean="0"/>
              <a:t>E</a:t>
            </a:r>
            <a:r>
              <a:rPr lang="en-US" dirty="0" smtClean="0"/>
              <a:t> / V</a:t>
            </a:r>
            <a:r>
              <a:rPr lang="en-US" baseline="-25000" dirty="0" smtClean="0"/>
              <a:t>E</a:t>
            </a:r>
            <a:r>
              <a:rPr lang="en-US" dirty="0" smtClean="0"/>
              <a:t>) x 100%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Looking at the last two problems from the previous slide, both of the errors were the same.</a:t>
            </a:r>
          </a:p>
          <a:p>
            <a:pPr lvl="1"/>
            <a:r>
              <a:rPr lang="en-US" dirty="0" smtClean="0"/>
              <a:t>Let’s see if the same holds true for the percentage error.</a:t>
            </a:r>
          </a:p>
          <a:p>
            <a:pPr lvl="1"/>
            <a:r>
              <a:rPr lang="en-US" dirty="0" smtClean="0"/>
              <a:t>(4/246) x 100% =</a:t>
            </a:r>
          </a:p>
          <a:p>
            <a:pPr lvl="1"/>
            <a:r>
              <a:rPr lang="en-US" dirty="0" smtClean="0"/>
              <a:t>(4/996) x 100% = </a:t>
            </a:r>
          </a:p>
          <a:p>
            <a:pPr lvl="1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161182" y="2132857"/>
            <a:ext cx="1490937" cy="667235"/>
            <a:chOff x="4161182" y="2132857"/>
            <a:chExt cx="1490937" cy="667235"/>
          </a:xfrm>
        </p:grpSpPr>
        <p:sp>
          <p:nvSpPr>
            <p:cNvPr id="4" name="TextBox 3"/>
            <p:cNvSpPr txBox="1"/>
            <p:nvPr/>
          </p:nvSpPr>
          <p:spPr>
            <a:xfrm>
              <a:off x="4355976" y="2276872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Error</a:t>
              </a:r>
              <a:endParaRPr lang="en-US" sz="28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61182" y="2132857"/>
              <a:ext cx="1490937" cy="229982"/>
            </a:xfrm>
            <a:custGeom>
              <a:avLst/>
              <a:gdLst>
                <a:gd name="connsiteX0" fmla="*/ 13252 w 1421090"/>
                <a:gd name="connsiteY0" fmla="*/ 0 h 189481"/>
                <a:gd name="connsiteX1" fmla="*/ 0 w 1421090"/>
                <a:gd name="connsiteY1" fmla="*/ 53008 h 189481"/>
                <a:gd name="connsiteX2" fmla="*/ 13252 w 1421090"/>
                <a:gd name="connsiteY2" fmla="*/ 106017 h 189481"/>
                <a:gd name="connsiteX3" fmla="*/ 92765 w 1421090"/>
                <a:gd name="connsiteY3" fmla="*/ 145773 h 189481"/>
                <a:gd name="connsiteX4" fmla="*/ 331304 w 1421090"/>
                <a:gd name="connsiteY4" fmla="*/ 119269 h 189481"/>
                <a:gd name="connsiteX5" fmla="*/ 437321 w 1421090"/>
                <a:gd name="connsiteY5" fmla="*/ 92765 h 189481"/>
                <a:gd name="connsiteX6" fmla="*/ 503582 w 1421090"/>
                <a:gd name="connsiteY6" fmla="*/ 79513 h 189481"/>
                <a:gd name="connsiteX7" fmla="*/ 662608 w 1421090"/>
                <a:gd name="connsiteY7" fmla="*/ 92765 h 189481"/>
                <a:gd name="connsiteX8" fmla="*/ 702365 w 1421090"/>
                <a:gd name="connsiteY8" fmla="*/ 106017 h 189481"/>
                <a:gd name="connsiteX9" fmla="*/ 728869 w 1421090"/>
                <a:gd name="connsiteY9" fmla="*/ 145773 h 189481"/>
                <a:gd name="connsiteX10" fmla="*/ 742121 w 1421090"/>
                <a:gd name="connsiteY10" fmla="*/ 185530 h 189481"/>
                <a:gd name="connsiteX11" fmla="*/ 768626 w 1421090"/>
                <a:gd name="connsiteY11" fmla="*/ 159026 h 189481"/>
                <a:gd name="connsiteX12" fmla="*/ 755374 w 1421090"/>
                <a:gd name="connsiteY12" fmla="*/ 119269 h 189481"/>
                <a:gd name="connsiteX13" fmla="*/ 795130 w 1421090"/>
                <a:gd name="connsiteY13" fmla="*/ 106017 h 189481"/>
                <a:gd name="connsiteX14" fmla="*/ 834887 w 1421090"/>
                <a:gd name="connsiteY14" fmla="*/ 79513 h 189481"/>
                <a:gd name="connsiteX15" fmla="*/ 1126434 w 1421090"/>
                <a:gd name="connsiteY15" fmla="*/ 92765 h 189481"/>
                <a:gd name="connsiteX16" fmla="*/ 1205947 w 1421090"/>
                <a:gd name="connsiteY16" fmla="*/ 119269 h 189481"/>
                <a:gd name="connsiteX17" fmla="*/ 1232452 w 1421090"/>
                <a:gd name="connsiteY17" fmla="*/ 145773 h 189481"/>
                <a:gd name="connsiteX18" fmla="*/ 1298713 w 1421090"/>
                <a:gd name="connsiteY18" fmla="*/ 159026 h 189481"/>
                <a:gd name="connsiteX19" fmla="*/ 1417982 w 1421090"/>
                <a:gd name="connsiteY19" fmla="*/ 106017 h 189481"/>
                <a:gd name="connsiteX20" fmla="*/ 1404730 w 1421090"/>
                <a:gd name="connsiteY20" fmla="*/ 13252 h 189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1090" h="189481">
                  <a:moveTo>
                    <a:pt x="13252" y="0"/>
                  </a:moveTo>
                  <a:cubicBezTo>
                    <a:pt x="8835" y="17669"/>
                    <a:pt x="0" y="34795"/>
                    <a:pt x="0" y="53008"/>
                  </a:cubicBezTo>
                  <a:cubicBezTo>
                    <a:pt x="0" y="71221"/>
                    <a:pt x="3149" y="90862"/>
                    <a:pt x="13252" y="106017"/>
                  </a:cubicBezTo>
                  <a:cubicBezTo>
                    <a:pt x="27932" y="128037"/>
                    <a:pt x="70086" y="138214"/>
                    <a:pt x="92765" y="145773"/>
                  </a:cubicBezTo>
                  <a:cubicBezTo>
                    <a:pt x="172278" y="136938"/>
                    <a:pt x="252855" y="134959"/>
                    <a:pt x="331304" y="119269"/>
                  </a:cubicBezTo>
                  <a:cubicBezTo>
                    <a:pt x="575535" y="70424"/>
                    <a:pt x="274321" y="133515"/>
                    <a:pt x="437321" y="92765"/>
                  </a:cubicBezTo>
                  <a:cubicBezTo>
                    <a:pt x="459173" y="87302"/>
                    <a:pt x="481495" y="83930"/>
                    <a:pt x="503582" y="79513"/>
                  </a:cubicBezTo>
                  <a:cubicBezTo>
                    <a:pt x="556591" y="83930"/>
                    <a:pt x="609882" y="85735"/>
                    <a:pt x="662608" y="92765"/>
                  </a:cubicBezTo>
                  <a:cubicBezTo>
                    <a:pt x="676455" y="94611"/>
                    <a:pt x="691457" y="97291"/>
                    <a:pt x="702365" y="106017"/>
                  </a:cubicBezTo>
                  <a:cubicBezTo>
                    <a:pt x="714802" y="115966"/>
                    <a:pt x="720034" y="132521"/>
                    <a:pt x="728869" y="145773"/>
                  </a:cubicBezTo>
                  <a:cubicBezTo>
                    <a:pt x="733286" y="159025"/>
                    <a:pt x="728869" y="181112"/>
                    <a:pt x="742121" y="185530"/>
                  </a:cubicBezTo>
                  <a:cubicBezTo>
                    <a:pt x="753974" y="189481"/>
                    <a:pt x="766176" y="171278"/>
                    <a:pt x="768626" y="159026"/>
                  </a:cubicBezTo>
                  <a:cubicBezTo>
                    <a:pt x="771366" y="145328"/>
                    <a:pt x="759791" y="132521"/>
                    <a:pt x="755374" y="119269"/>
                  </a:cubicBezTo>
                  <a:cubicBezTo>
                    <a:pt x="768626" y="114852"/>
                    <a:pt x="782636" y="112264"/>
                    <a:pt x="795130" y="106017"/>
                  </a:cubicBezTo>
                  <a:cubicBezTo>
                    <a:pt x="809376" y="98894"/>
                    <a:pt x="818973" y="80150"/>
                    <a:pt x="834887" y="79513"/>
                  </a:cubicBezTo>
                  <a:lnTo>
                    <a:pt x="1126434" y="92765"/>
                  </a:lnTo>
                  <a:cubicBezTo>
                    <a:pt x="1152938" y="101600"/>
                    <a:pt x="1186191" y="99514"/>
                    <a:pt x="1205947" y="119269"/>
                  </a:cubicBezTo>
                  <a:cubicBezTo>
                    <a:pt x="1214782" y="128104"/>
                    <a:pt x="1220968" y="140851"/>
                    <a:pt x="1232452" y="145773"/>
                  </a:cubicBezTo>
                  <a:cubicBezTo>
                    <a:pt x="1253155" y="154646"/>
                    <a:pt x="1276626" y="154608"/>
                    <a:pt x="1298713" y="159026"/>
                  </a:cubicBezTo>
                  <a:cubicBezTo>
                    <a:pt x="1333120" y="154110"/>
                    <a:pt x="1411947" y="166363"/>
                    <a:pt x="1417982" y="106017"/>
                  </a:cubicBezTo>
                  <a:cubicBezTo>
                    <a:pt x="1421090" y="74936"/>
                    <a:pt x="1404730" y="13252"/>
                    <a:pt x="1404730" y="13252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23928" y="4725144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1.63% correct to 3 </a:t>
            </a:r>
            <a:r>
              <a:rPr lang="en-US" sz="2800" dirty="0" err="1" smtClean="0"/>
              <a:t>s.f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851920" y="530120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0.402% correct to 3 </a:t>
            </a:r>
            <a:r>
              <a:rPr lang="en-US" sz="2800" dirty="0" err="1" smtClean="0"/>
              <a:t>s.f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Error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size of angle A is 24.6º. Isabella measured A with her protractor and found that its size was 24º. Find the percentage error made by Isabella when measuring A.</a:t>
                </a:r>
              </a:p>
              <a:p>
                <a:pPr lvl="1"/>
                <a:r>
                  <a:rPr lang="en-US" dirty="0" smtClean="0"/>
                  <a:t>Solution: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24−24.6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24.6</m:t>
                        </m:r>
                      </m:den>
                    </m:f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100%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2022" r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427984" y="371703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 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8024" y="3717032"/>
            <a:ext cx="3491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-0.02439 x 100% = -2.44 %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Student Percentage Error Example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en-US" dirty="0" smtClean="0"/>
              <a:t>Akio estimated that the wall was 2.50 m high when in fact it was 2.38 m. Find the percentage error he made in his estimate.</a:t>
            </a:r>
          </a:p>
          <a:p>
            <a:pPr lvl="1"/>
            <a:r>
              <a:rPr lang="en-US" dirty="0" smtClean="0"/>
              <a:t>Solution: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627784" y="3356992"/>
            <a:ext cx="1969044" cy="965721"/>
            <a:chOff x="2555776" y="5517232"/>
            <a:chExt cx="2114899" cy="965721"/>
          </a:xfrm>
        </p:grpSpPr>
        <p:sp>
          <p:nvSpPr>
            <p:cNvPr id="5" name="TextBox 4"/>
            <p:cNvSpPr txBox="1"/>
            <p:nvPr/>
          </p:nvSpPr>
          <p:spPr>
            <a:xfrm>
              <a:off x="2555776" y="5517232"/>
              <a:ext cx="16241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2.50 – 2.38</a:t>
              </a:r>
              <a:endParaRPr lang="en-US" sz="24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633118" y="6021288"/>
              <a:ext cx="13921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942485" y="6021288"/>
              <a:ext cx="1728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2.38</a:t>
              </a:r>
              <a:endParaRPr lang="en-US" sz="2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67944" y="357301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x 100%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357301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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3573016"/>
            <a:ext cx="3491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0.05042 x 100% = 5.04 %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 smtClean="0">
                <a:solidFill>
                  <a:schemeClr val="hlink"/>
                </a:solidFill>
              </a:rPr>
              <a:t>KNOWLEDGEABLE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Explore concepts, ideas and issues that have local and global significance</a:t>
            </a:r>
          </a:p>
          <a:p>
            <a:pPr eaLnBrk="1" hangingPunct="1">
              <a:defRPr/>
            </a:pPr>
            <a:r>
              <a:rPr lang="en-US" dirty="0" smtClean="0"/>
              <a:t>Acquire in-depth knowledge across a range of disciplines</a:t>
            </a:r>
          </a:p>
          <a:p>
            <a:pPr eaLnBrk="1" hangingPunct="1">
              <a:defRPr/>
            </a:pPr>
            <a:r>
              <a:rPr lang="en-US" dirty="0" smtClean="0"/>
              <a:t>Develop understanding across a range of disciplines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 smtClean="0">
                <a:solidFill>
                  <a:schemeClr val="hlink"/>
                </a:solidFill>
              </a:rPr>
              <a:t>THINKERS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r>
              <a:rPr lang="en-US" sz="4400" dirty="0" smtClean="0"/>
              <a:t>Apply thinking skills critically</a:t>
            </a:r>
          </a:p>
          <a:p>
            <a:pPr eaLnBrk="1" hangingPunct="1">
              <a:defRPr/>
            </a:pPr>
            <a:r>
              <a:rPr lang="en-GB" sz="4400" dirty="0" smtClean="0"/>
              <a:t>Recognise</a:t>
            </a:r>
            <a:r>
              <a:rPr lang="en-US" sz="4400" dirty="0" smtClean="0"/>
              <a:t> complex problems</a:t>
            </a:r>
          </a:p>
          <a:p>
            <a:pPr eaLnBrk="1" hangingPunct="1">
              <a:defRPr/>
            </a:pPr>
            <a:r>
              <a:rPr lang="en-US" sz="4400" dirty="0" smtClean="0"/>
              <a:t>Make reasoned, ethical decisions</a:t>
            </a:r>
          </a:p>
          <a:p>
            <a:pPr eaLnBrk="1" hangingPunct="1">
              <a:defRPr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chemeClr val="hlink"/>
                </a:solidFill>
              </a:rPr>
              <a:t>COMMUNICATORS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Understand and express ideas and information confidently and creatively in more than one language</a:t>
            </a:r>
          </a:p>
          <a:p>
            <a:pPr eaLnBrk="1" hangingPunct="1">
              <a:defRPr/>
            </a:pPr>
            <a:r>
              <a:rPr lang="en-US" sz="4000" dirty="0" smtClean="0"/>
              <a:t>Use a variety of modes of communication</a:t>
            </a:r>
          </a:p>
          <a:p>
            <a:pPr eaLnBrk="1" hangingPunct="1">
              <a:defRPr/>
            </a:pPr>
            <a:r>
              <a:rPr lang="en-US" sz="4000" dirty="0" smtClean="0"/>
              <a:t>Collaborate with others effectively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 smtClean="0">
                <a:solidFill>
                  <a:schemeClr val="hlink"/>
                </a:solidFill>
              </a:rPr>
              <a:t>PRICIPLED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Act with integrity and honesty</a:t>
            </a:r>
          </a:p>
          <a:p>
            <a:pPr eaLnBrk="1" hangingPunct="1">
              <a:defRPr/>
            </a:pPr>
            <a:r>
              <a:rPr lang="en-US" sz="4000" dirty="0" smtClean="0"/>
              <a:t>Have a strong sense of fairness, justice and respect</a:t>
            </a:r>
          </a:p>
          <a:p>
            <a:pPr eaLnBrk="1" hangingPunct="1">
              <a:defRPr/>
            </a:pPr>
            <a:r>
              <a:rPr lang="en-US" sz="4000" dirty="0" smtClean="0"/>
              <a:t>Take responsibility for their actions and accept the consequences that accompany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 smtClean="0">
                <a:solidFill>
                  <a:schemeClr val="hlink"/>
                </a:solidFill>
              </a:rPr>
              <a:t>OPEN-MINDED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Understand and appreciate their own cultures</a:t>
            </a:r>
          </a:p>
          <a:p>
            <a:pPr eaLnBrk="1" hangingPunct="1">
              <a:defRPr/>
            </a:pPr>
            <a:r>
              <a:rPr lang="en-US" dirty="0" smtClean="0"/>
              <a:t>Are open to the perspectives, values and traditions of others</a:t>
            </a:r>
          </a:p>
          <a:p>
            <a:pPr eaLnBrk="1" hangingPunct="1">
              <a:defRPr/>
            </a:pPr>
            <a:r>
              <a:rPr lang="en-US" dirty="0" smtClean="0"/>
              <a:t>Accustomed to seeking and evaluating a range of points of view</a:t>
            </a:r>
          </a:p>
          <a:p>
            <a:pPr eaLnBrk="1" hangingPunct="1">
              <a:defRPr/>
            </a:pPr>
            <a:r>
              <a:rPr lang="en-US" dirty="0" smtClean="0"/>
              <a:t>Are willing to grow from their experiences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 smtClean="0">
                <a:solidFill>
                  <a:schemeClr val="hlink"/>
                </a:solidFill>
              </a:rPr>
              <a:t>CARING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Show empathy, compassion and respect towards the needs and feelings of others</a:t>
            </a:r>
          </a:p>
          <a:p>
            <a:pPr eaLnBrk="1" hangingPunct="1">
              <a:defRPr/>
            </a:pPr>
            <a:r>
              <a:rPr lang="en-US" sz="3600" dirty="0" smtClean="0"/>
              <a:t>Have a personal commitment to service</a:t>
            </a:r>
          </a:p>
          <a:p>
            <a:pPr eaLnBrk="1" hangingPunct="1">
              <a:defRPr/>
            </a:pPr>
            <a:r>
              <a:rPr lang="en-US" sz="3600" dirty="0" smtClean="0"/>
              <a:t>Act to make a positive difference to the lives of others and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u="sng" smtClean="0">
                <a:solidFill>
                  <a:schemeClr val="hlink"/>
                </a:solidFill>
              </a:rPr>
              <a:t>RISK-TAKERS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Approach unfamiliar situations with courage and forethought</a:t>
            </a:r>
          </a:p>
          <a:p>
            <a:pPr eaLnBrk="1" hangingPunct="1">
              <a:defRPr/>
            </a:pPr>
            <a:r>
              <a:rPr lang="en-US" sz="4000" dirty="0" smtClean="0"/>
              <a:t>Have the independence of spirit to explore new roles, ideas and strategies</a:t>
            </a:r>
          </a:p>
          <a:p>
            <a:pPr eaLnBrk="1" hangingPunct="1">
              <a:defRPr/>
            </a:pPr>
            <a:r>
              <a:rPr lang="en-US" sz="4000" dirty="0" smtClean="0"/>
              <a:t>Are brave and articulate in defending their beliefs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oom">
  <a:themeElements>
    <a:clrScheme name="Stroo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oo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oo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oo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oo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1918</TotalTime>
  <Words>1295</Words>
  <Application>Microsoft Office PowerPoint</Application>
  <PresentationFormat>On-screen Show (4:3)</PresentationFormat>
  <Paragraphs>161</Paragraphs>
  <Slides>25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Stroom</vt:lpstr>
      <vt:lpstr>THE I.B. LEARNER PROFILE</vt:lpstr>
      <vt:lpstr>INQUIRERS</vt:lpstr>
      <vt:lpstr>KNOWLEDGEABLE</vt:lpstr>
      <vt:lpstr>THINKERS</vt:lpstr>
      <vt:lpstr>COMMUNICATORS</vt:lpstr>
      <vt:lpstr>PRICIPLED</vt:lpstr>
      <vt:lpstr>OPEN-MINDED</vt:lpstr>
      <vt:lpstr>CARING</vt:lpstr>
      <vt:lpstr>RISK-TAKERS</vt:lpstr>
      <vt:lpstr>BALANCED</vt:lpstr>
      <vt:lpstr>REFLECTIVE</vt:lpstr>
      <vt:lpstr>Special Number Sets &amp; Percentage Errors, Significant Figures, Estimation </vt:lpstr>
      <vt:lpstr>Objectives/Aims for 8/12/2013</vt:lpstr>
      <vt:lpstr>Hierarchy of Number Systems</vt:lpstr>
      <vt:lpstr>Rational vs. Irrational #’s</vt:lpstr>
      <vt:lpstr>Having a Solution…</vt:lpstr>
      <vt:lpstr>Rounding Numbers</vt:lpstr>
      <vt:lpstr>Significant Figures</vt:lpstr>
      <vt:lpstr>Significant Figures Examples</vt:lpstr>
      <vt:lpstr>Estimation</vt:lpstr>
      <vt:lpstr>Errors</vt:lpstr>
      <vt:lpstr>Errors Examples</vt:lpstr>
      <vt:lpstr>Percentage Error</vt:lpstr>
      <vt:lpstr>Percentage Error Examples</vt:lpstr>
      <vt:lpstr>Student Percentage Error Example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I.B. LEARNER PROFILE</dc:title>
  <dc:creator>jforrest</dc:creator>
  <cp:lastModifiedBy>Chase Brooks</cp:lastModifiedBy>
  <cp:revision>102</cp:revision>
  <dcterms:created xsi:type="dcterms:W3CDTF">2007-03-03T16:40:40Z</dcterms:created>
  <dcterms:modified xsi:type="dcterms:W3CDTF">2013-08-15T01:35:17Z</dcterms:modified>
</cp:coreProperties>
</file>