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1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2" r:id="rId17"/>
    <p:sldId id="273" r:id="rId18"/>
    <p:sldId id="275" r:id="rId19"/>
    <p:sldId id="276" r:id="rId20"/>
    <p:sldId id="278" r:id="rId21"/>
    <p:sldId id="279" r:id="rId22"/>
    <p:sldId id="277" r:id="rId23"/>
    <p:sldId id="274" r:id="rId24"/>
    <p:sldId id="25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E7F3-FDDD-45D9-A4DF-F2E5469D7153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439FB-0808-4899-B4E3-3CAE4F87A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E7F3-FDDD-45D9-A4DF-F2E5469D7153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439FB-0808-4899-B4E3-3CAE4F87A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E7F3-FDDD-45D9-A4DF-F2E5469D7153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439FB-0808-4899-B4E3-3CAE4F87A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E7F3-FDDD-45D9-A4DF-F2E5469D7153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439FB-0808-4899-B4E3-3CAE4F87A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E7F3-FDDD-45D9-A4DF-F2E5469D7153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439FB-0808-4899-B4E3-3CAE4F87A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E7F3-FDDD-45D9-A4DF-F2E5469D7153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439FB-0808-4899-B4E3-3CAE4F87A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E7F3-FDDD-45D9-A4DF-F2E5469D7153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439FB-0808-4899-B4E3-3CAE4F87A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E7F3-FDDD-45D9-A4DF-F2E5469D7153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439FB-0808-4899-B4E3-3CAE4F87A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E7F3-FDDD-45D9-A4DF-F2E5469D7153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439FB-0808-4899-B4E3-3CAE4F87A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E7F3-FDDD-45D9-A4DF-F2E5469D7153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439FB-0808-4899-B4E3-3CAE4F87A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E7F3-FDDD-45D9-A4DF-F2E5469D7153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439FB-0808-4899-B4E3-3CAE4F87A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14000" contrast="-1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0E7F3-FDDD-45D9-A4DF-F2E5469D7153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439FB-0808-4899-B4E3-3CAE4F87A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8-21-12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in the Venn Diagram with the appropriate number sets, and in the order in which they go.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676400" y="3200400"/>
            <a:ext cx="5715000" cy="2895600"/>
            <a:chOff x="1524000" y="2895600"/>
            <a:chExt cx="5715000" cy="2895600"/>
          </a:xfrm>
        </p:grpSpPr>
        <p:sp>
          <p:nvSpPr>
            <p:cNvPr id="4" name="Rectangle 3"/>
            <p:cNvSpPr/>
            <p:nvPr/>
          </p:nvSpPr>
          <p:spPr>
            <a:xfrm>
              <a:off x="3276600" y="4800600"/>
              <a:ext cx="1981200" cy="990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743200" y="4267200"/>
              <a:ext cx="3200400" cy="1524000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09800" y="3505200"/>
              <a:ext cx="4267200" cy="22860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0" y="2895600"/>
              <a:ext cx="5715000" cy="28956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038600" y="5334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38600" y="4572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Z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62400" y="3886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62400" y="32766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Let x = 2.35 x 10</a:t>
            </a:r>
            <a:r>
              <a:rPr lang="en-US" baseline="30000" dirty="0" smtClean="0"/>
              <a:t>4</a:t>
            </a:r>
            <a:r>
              <a:rPr lang="en-US" dirty="0" smtClean="0"/>
              <a:t> and y = 4.86 x 10</a:t>
            </a:r>
            <a:r>
              <a:rPr lang="en-US" baseline="30000" dirty="0" smtClean="0"/>
              <a:t>-3</a:t>
            </a:r>
            <a:r>
              <a:rPr lang="en-US" dirty="0" smtClean="0"/>
              <a:t>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Evaluate 2x + 3y.</a:t>
            </a:r>
          </a:p>
          <a:p>
            <a:pPr marL="914400" lvl="1" indent="-514350">
              <a:buFont typeface="+mj-lt"/>
              <a:buAutoNum type="alphaLcParenR"/>
            </a:pPr>
            <a:endParaRPr lang="en-US" dirty="0" smtClean="0"/>
          </a:p>
          <a:p>
            <a:pPr marL="914400" lvl="1" indent="-514350">
              <a:buFont typeface="+mj-lt"/>
              <a:buAutoNum type="alphaLcParenR"/>
            </a:pPr>
            <a:endParaRPr lang="en-US" dirty="0" smtClean="0"/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Write your answer to part </a:t>
            </a:r>
            <a:r>
              <a:rPr lang="en-US" b="1" dirty="0" smtClean="0"/>
              <a:t>a </a:t>
            </a:r>
            <a:r>
              <a:rPr lang="en-US" dirty="0" smtClean="0"/>
              <a:t>correct to 5 </a:t>
            </a:r>
            <a:r>
              <a:rPr lang="en-US" dirty="0" err="1" smtClean="0"/>
              <a:t>s.f</a:t>
            </a:r>
            <a:r>
              <a:rPr lang="en-US" dirty="0" smtClean="0"/>
              <a:t>.</a:t>
            </a:r>
          </a:p>
          <a:p>
            <a:pPr marL="914400" lvl="1" indent="-514350">
              <a:buFont typeface="+mj-lt"/>
              <a:buAutoNum type="alphaLcParenR"/>
            </a:pPr>
            <a:endParaRPr lang="en-US" dirty="0" smtClean="0"/>
          </a:p>
          <a:p>
            <a:pPr marL="914400" lvl="1" indent="-514350">
              <a:buFont typeface="+mj-lt"/>
              <a:buAutoNum type="alphaLcParenR"/>
            </a:pPr>
            <a:endParaRPr lang="en-US" dirty="0" smtClean="0"/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Give your answer to part </a:t>
            </a:r>
            <a:r>
              <a:rPr lang="en-US" b="1" dirty="0" smtClean="0"/>
              <a:t>b</a:t>
            </a:r>
            <a:r>
              <a:rPr lang="en-US" dirty="0" smtClean="0"/>
              <a:t> in scientific form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28194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= 47000.01458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5791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= 4.7 x 10</a:t>
            </a:r>
            <a:r>
              <a:rPr lang="en-US" sz="2800" baseline="30000" dirty="0" smtClean="0">
                <a:solidFill>
                  <a:schemeClr val="bg1"/>
                </a:solidFill>
              </a:rPr>
              <a:t>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44196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= 47,000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S.I.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The SI is a practical system of units for international use and is founded on these </a:t>
            </a:r>
            <a:r>
              <a:rPr lang="en-US" b="1" dirty="0" smtClean="0"/>
              <a:t>seven</a:t>
            </a:r>
            <a:r>
              <a:rPr lang="en-US" dirty="0" smtClean="0"/>
              <a:t> </a:t>
            </a:r>
            <a:r>
              <a:rPr lang="en-US" b="1" dirty="0" smtClean="0"/>
              <a:t>base units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dirty="0" err="1" smtClean="0"/>
              <a:t>metre</a:t>
            </a:r>
            <a:r>
              <a:rPr lang="en-US" dirty="0" smtClean="0"/>
              <a:t> (m) for distance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dirty="0" smtClean="0"/>
              <a:t>kilogram</a:t>
            </a:r>
            <a:r>
              <a:rPr lang="en-US" dirty="0" smtClean="0"/>
              <a:t> (kg) for mass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dirty="0" smtClean="0"/>
              <a:t>second</a:t>
            </a:r>
            <a:r>
              <a:rPr lang="en-US" dirty="0" smtClean="0"/>
              <a:t> (s) for 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dirty="0" smtClean="0"/>
              <a:t>ampere</a:t>
            </a:r>
            <a:r>
              <a:rPr lang="en-US" dirty="0" smtClean="0"/>
              <a:t> (A) for electric current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dirty="0" smtClean="0"/>
              <a:t>Kelvin</a:t>
            </a:r>
            <a:r>
              <a:rPr lang="en-US" dirty="0" smtClean="0"/>
              <a:t> (K) for temperature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dirty="0" smtClean="0"/>
              <a:t>mole</a:t>
            </a:r>
            <a:r>
              <a:rPr lang="en-US" dirty="0" smtClean="0"/>
              <a:t> (mol) for amount of substance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dirty="0" smtClean="0"/>
              <a:t>candela</a:t>
            </a:r>
            <a:r>
              <a:rPr lang="en-US" dirty="0" smtClean="0"/>
              <a:t> (</a:t>
            </a:r>
            <a:r>
              <a:rPr lang="en-US" dirty="0" err="1" smtClean="0"/>
              <a:t>cd</a:t>
            </a:r>
            <a:r>
              <a:rPr lang="en-US" dirty="0" smtClean="0"/>
              <a:t>) for intensity of light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S.I. Units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more units called “</a:t>
            </a:r>
            <a:r>
              <a:rPr lang="en-US" b="1" dirty="0" smtClean="0"/>
              <a:t>derived units</a:t>
            </a:r>
            <a:r>
              <a:rPr lang="en-US" dirty="0" smtClean="0"/>
              <a:t>”, that are defined in terms of the seven base units. Such examples are: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Square </a:t>
            </a:r>
            <a:r>
              <a:rPr lang="en-US" dirty="0" err="1" smtClean="0"/>
              <a:t>metre</a:t>
            </a:r>
            <a:r>
              <a:rPr lang="en-US" dirty="0" smtClean="0"/>
              <a:t> (m</a:t>
            </a:r>
            <a:r>
              <a:rPr lang="en-US" baseline="30000" dirty="0" smtClean="0"/>
              <a:t>2</a:t>
            </a:r>
            <a:r>
              <a:rPr lang="en-US" dirty="0" smtClean="0"/>
              <a:t>) for area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Cubic </a:t>
            </a:r>
            <a:r>
              <a:rPr lang="en-US" b="1" dirty="0" err="1" smtClean="0"/>
              <a:t>metre</a:t>
            </a:r>
            <a:r>
              <a:rPr lang="en-US" dirty="0" smtClean="0"/>
              <a:t> (m</a:t>
            </a:r>
            <a:r>
              <a:rPr lang="en-US" baseline="30000" dirty="0" smtClean="0"/>
              <a:t>3</a:t>
            </a:r>
            <a:r>
              <a:rPr lang="en-US" dirty="0" smtClean="0"/>
              <a:t>) for volume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dirty="0" err="1" smtClean="0"/>
              <a:t>metre</a:t>
            </a:r>
            <a:r>
              <a:rPr lang="en-US" b="1" dirty="0" smtClean="0"/>
              <a:t> per second</a:t>
            </a:r>
            <a:r>
              <a:rPr lang="en-US" dirty="0" smtClean="0"/>
              <a:t> (m/s or ms</a:t>
            </a:r>
            <a:r>
              <a:rPr lang="en-US" baseline="30000" dirty="0" smtClean="0"/>
              <a:t>-1</a:t>
            </a:r>
            <a:r>
              <a:rPr lang="en-US" dirty="0" smtClean="0"/>
              <a:t>) for speed or velocity</a:t>
            </a:r>
          </a:p>
          <a:p>
            <a:pPr marL="971550" lvl="1" indent="-514350">
              <a:buFont typeface="+mj-lt"/>
              <a:buAutoNum type="arabicPeriod"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 Units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speed of sound in air is given as 300 m/s</a:t>
            </a:r>
            <a:r>
              <a:rPr lang="en-US" baseline="30000" dirty="0" smtClean="0"/>
              <a:t>-1</a:t>
            </a:r>
            <a:endParaRPr lang="en-US" dirty="0" smtClean="0"/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How many </a:t>
            </a:r>
            <a:r>
              <a:rPr lang="en-US" dirty="0" err="1" smtClean="0"/>
              <a:t>metres</a:t>
            </a:r>
            <a:r>
              <a:rPr lang="en-US" dirty="0" smtClean="0"/>
              <a:t> does sound travel in air in one hour?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 smtClean="0"/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Express your answer to part (</a:t>
            </a:r>
            <a:r>
              <a:rPr lang="en-US" b="1" dirty="0" smtClean="0"/>
              <a:t>a</a:t>
            </a:r>
            <a:r>
              <a:rPr lang="en-US" dirty="0" smtClean="0"/>
              <a:t>)</a:t>
            </a:r>
          </a:p>
          <a:p>
            <a:pPr marL="1371600" lvl="2" indent="-514350">
              <a:buFont typeface="+mj-lt"/>
              <a:buAutoNum type="romanLcPeriod"/>
            </a:pPr>
            <a:r>
              <a:rPr lang="en-US" dirty="0" smtClean="0"/>
              <a:t>Correct to </a:t>
            </a:r>
            <a:r>
              <a:rPr lang="en-US" b="1" dirty="0" smtClean="0"/>
              <a:t>two</a:t>
            </a:r>
            <a:r>
              <a:rPr lang="en-US" dirty="0" smtClean="0"/>
              <a:t> significant figures</a:t>
            </a:r>
          </a:p>
          <a:p>
            <a:pPr marL="1371600" lvl="2" indent="-514350">
              <a:buFont typeface="+mj-lt"/>
              <a:buAutoNum type="romanLcPeriod"/>
            </a:pPr>
            <a:endParaRPr lang="en-US" dirty="0" smtClean="0"/>
          </a:p>
          <a:p>
            <a:pPr marL="1371600" lvl="2" indent="-514350">
              <a:buFont typeface="+mj-lt"/>
              <a:buAutoNum type="romanLcPeriod"/>
            </a:pPr>
            <a:r>
              <a:rPr lang="en-US" dirty="0" smtClean="0"/>
              <a:t>in the form </a:t>
            </a:r>
            <a:r>
              <a:rPr lang="en-US" i="1" dirty="0" smtClean="0"/>
              <a:t>a × 10</a:t>
            </a:r>
            <a:r>
              <a:rPr lang="en-US" i="1" baseline="30000" dirty="0" smtClean="0"/>
              <a:t>k</a:t>
            </a:r>
            <a:r>
              <a:rPr lang="en-US" i="1" dirty="0" smtClean="0"/>
              <a:t>, where 1 ≤ a &lt; 10 and k € </a:t>
            </a:r>
            <a:r>
              <a:rPr lang="en-US" b="1" i="1" dirty="0" smtClean="0"/>
              <a:t>Z</a:t>
            </a:r>
            <a:endParaRPr lang="en-US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19400" y="28956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1, 080,000 </a:t>
            </a:r>
            <a:r>
              <a:rPr lang="en-US" sz="2800" dirty="0" err="1" smtClean="0">
                <a:solidFill>
                  <a:schemeClr val="bg1"/>
                </a:solidFill>
              </a:rPr>
              <a:t>metres</a:t>
            </a:r>
            <a:r>
              <a:rPr lang="en-US" sz="2800" dirty="0" smtClean="0">
                <a:solidFill>
                  <a:schemeClr val="bg1"/>
                </a:solidFill>
              </a:rPr>
              <a:t> per hour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4495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1,100,000 </a:t>
            </a:r>
            <a:r>
              <a:rPr lang="en-US" sz="2800" dirty="0" err="1" smtClean="0">
                <a:solidFill>
                  <a:schemeClr val="bg1"/>
                </a:solidFill>
              </a:rPr>
              <a:t>metres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54864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1.1 x 10</a:t>
            </a:r>
            <a:r>
              <a:rPr lang="en-US" sz="2800" baseline="30000" dirty="0" smtClean="0">
                <a:solidFill>
                  <a:schemeClr val="bg1"/>
                </a:solidFill>
              </a:rPr>
              <a:t>6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metres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I Unit Ch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8458200" cy="6414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Converting SI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Convert the following to the stated unit: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0.025 L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mL</a:t>
            </a:r>
            <a:endParaRPr lang="en-US" dirty="0" smtClean="0">
              <a:sym typeface="Wingdings" pitchFamily="2" charset="2"/>
            </a:endParaRPr>
          </a:p>
          <a:p>
            <a:pPr marL="971550" lvl="1" indent="-514350">
              <a:buFont typeface="+mj-lt"/>
              <a:buAutoNum type="alphaLcPeriod"/>
            </a:pPr>
            <a:endParaRPr lang="en-US" dirty="0" smtClean="0">
              <a:sym typeface="Wingdings" pitchFamily="2" charset="2"/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>
                <a:sym typeface="Wingdings" pitchFamily="2" charset="2"/>
              </a:rPr>
              <a:t>5840 kg  t     (where t = </a:t>
            </a:r>
            <a:r>
              <a:rPr lang="en-US" dirty="0" err="1" smtClean="0">
                <a:sym typeface="Wingdings" pitchFamily="2" charset="2"/>
              </a:rPr>
              <a:t>tonne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marL="971550" lvl="1" indent="-514350">
              <a:buFont typeface="+mj-lt"/>
              <a:buAutoNum type="alphaLcPeriod"/>
            </a:pPr>
            <a:endParaRPr lang="en-US" dirty="0" smtClean="0">
              <a:sym typeface="Wingdings" pitchFamily="2" charset="2"/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>
                <a:sym typeface="Wingdings" pitchFamily="2" charset="2"/>
              </a:rPr>
              <a:t>25,580 ns  </a:t>
            </a:r>
            <a:r>
              <a:rPr lang="el-GR" dirty="0" smtClean="0">
                <a:sym typeface="Wingdings" pitchFamily="2" charset="2"/>
              </a:rPr>
              <a:t>μ</a:t>
            </a:r>
            <a:r>
              <a:rPr lang="en-US" dirty="0" smtClean="0">
                <a:sym typeface="Wingdings" pitchFamily="2" charset="2"/>
              </a:rPr>
              <a:t>s   (where 1 </a:t>
            </a:r>
            <a:r>
              <a:rPr lang="el-GR" dirty="0" smtClean="0">
                <a:sym typeface="Wingdings" pitchFamily="2" charset="2"/>
              </a:rPr>
              <a:t>μ</a:t>
            </a:r>
            <a:r>
              <a:rPr lang="en-US" dirty="0" smtClean="0">
                <a:sym typeface="Wingdings" pitchFamily="2" charset="2"/>
              </a:rPr>
              <a:t>s = 10</a:t>
            </a:r>
            <a:r>
              <a:rPr lang="en-US" baseline="30000" dirty="0" smtClean="0">
                <a:sym typeface="Wingdings" pitchFamily="2" charset="2"/>
              </a:rPr>
              <a:t>-6</a:t>
            </a:r>
            <a:r>
              <a:rPr lang="en-US" dirty="0" smtClean="0">
                <a:sym typeface="Wingdings" pitchFamily="2" charset="2"/>
              </a:rPr>
              <a:t> s)</a:t>
            </a:r>
          </a:p>
          <a:p>
            <a:pPr marL="971550" lvl="1" indent="-514350">
              <a:buFont typeface="+mj-lt"/>
              <a:buAutoNum type="alphaLcPeriod"/>
            </a:pPr>
            <a:endParaRPr lang="en-US" dirty="0" smtClean="0">
              <a:sym typeface="Wingdings" pitchFamily="2" charset="2"/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>
                <a:sym typeface="Wingdings" pitchFamily="2" charset="2"/>
              </a:rPr>
              <a:t>45km  mm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2209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= </a:t>
            </a:r>
            <a:r>
              <a:rPr lang="en-US" sz="2800" dirty="0" smtClean="0">
                <a:solidFill>
                  <a:schemeClr val="bg1"/>
                </a:solidFill>
              </a:rPr>
              <a:t>25 </a:t>
            </a:r>
            <a:r>
              <a:rPr lang="en-US" sz="2800" dirty="0" err="1" smtClean="0">
                <a:solidFill>
                  <a:schemeClr val="bg1"/>
                </a:solidFill>
              </a:rPr>
              <a:t>mL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5791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= 4.5 x 10</a:t>
            </a:r>
            <a:r>
              <a:rPr lang="en-US" sz="2800" baseline="30000" dirty="0" smtClean="0">
                <a:solidFill>
                  <a:schemeClr val="bg1"/>
                </a:solidFill>
                <a:sym typeface="Wingdings" pitchFamily="2" charset="2"/>
              </a:rPr>
              <a:t>7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mm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48006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= 25.58 </a:t>
            </a:r>
            <a:r>
              <a:rPr lang="el-GR" sz="2800" dirty="0" smtClean="0">
                <a:solidFill>
                  <a:schemeClr val="bg1"/>
                </a:solidFill>
                <a:sym typeface="Wingdings" pitchFamily="2" charset="2"/>
              </a:rPr>
              <a:t>μ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s  2.558 x 10</a:t>
            </a:r>
            <a:r>
              <a:rPr lang="en-US" sz="2800" baseline="30000" dirty="0" smtClean="0">
                <a:solidFill>
                  <a:schemeClr val="bg1"/>
                </a:solidFill>
                <a:sym typeface="Wingdings" pitchFamily="2" charset="2"/>
              </a:rPr>
              <a:t>1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l-GR" sz="2800" dirty="0" smtClean="0">
                <a:solidFill>
                  <a:schemeClr val="bg1"/>
                </a:solidFill>
                <a:sym typeface="Wingdings" pitchFamily="2" charset="2"/>
              </a:rPr>
              <a:t>μ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3657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= 5.84 t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Between SI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 0.006491 </a:t>
            </a:r>
            <a:r>
              <a:rPr lang="en-US" dirty="0" err="1" smtClean="0"/>
              <a:t>millimetres</a:t>
            </a:r>
            <a:r>
              <a:rPr lang="en-US" dirty="0" smtClean="0"/>
              <a:t> to </a:t>
            </a:r>
            <a:r>
              <a:rPr lang="en-US" dirty="0" err="1" smtClean="0"/>
              <a:t>metres</a:t>
            </a:r>
            <a:endParaRPr lang="en-US" dirty="0" smtClean="0"/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Give your answer correct to two significant figures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 smtClean="0"/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Give your answer to part </a:t>
            </a:r>
            <a:r>
              <a:rPr lang="en-US" b="1" dirty="0" smtClean="0"/>
              <a:t>a</a:t>
            </a:r>
            <a:r>
              <a:rPr lang="en-US" dirty="0" smtClean="0"/>
              <a:t> in standard form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29718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0.0000065 m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42672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6.5 x 10</a:t>
            </a:r>
            <a:r>
              <a:rPr lang="en-US" sz="2800" baseline="30000" dirty="0" smtClean="0">
                <a:solidFill>
                  <a:schemeClr val="bg1"/>
                </a:solidFill>
              </a:rPr>
              <a:t>-6</a:t>
            </a:r>
            <a:r>
              <a:rPr lang="en-US" sz="2800" dirty="0" smtClean="0">
                <a:solidFill>
                  <a:schemeClr val="bg1"/>
                </a:solidFill>
              </a:rPr>
              <a:t> m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between SI Units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 2 days 9 hours &amp; 12 </a:t>
            </a:r>
            <a:r>
              <a:rPr lang="en-US" dirty="0" err="1" smtClean="0"/>
              <a:t>mins</a:t>
            </a:r>
            <a:r>
              <a:rPr lang="en-US" dirty="0" smtClean="0"/>
              <a:t> to seconds: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 day = 86,400 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 2 days = 172,800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secs</a:t>
            </a:r>
            <a:endParaRPr lang="en-US" dirty="0" smtClean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marL="1028700" lvl="1" indent="-571500">
              <a:buFont typeface="+mj-lt"/>
              <a:buAutoNum type="romanL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1 hour = 3600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secs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 9 h = 32,400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secs</a:t>
            </a:r>
            <a:endParaRPr lang="en-US" dirty="0" smtClean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marL="1028700" lvl="1" indent="-571500">
              <a:buFont typeface="+mj-lt"/>
              <a:buAutoNum type="romanL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1 min = 60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secs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12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mins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= 720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secs</a:t>
            </a:r>
            <a:endParaRPr lang="en-US" dirty="0" smtClean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marL="1028700" lvl="1" indent="-571500">
              <a:buFont typeface="+mj-lt"/>
              <a:buAutoNum type="romanLcPeriod"/>
            </a:pPr>
            <a:endParaRPr lang="en-US" dirty="0" smtClean="0">
              <a:sym typeface="Wingdings" pitchFamily="2" charset="2"/>
            </a:endParaRPr>
          </a:p>
          <a:p>
            <a:pPr marL="1028700" lvl="1" indent="-571500">
              <a:buFont typeface="+mj-lt"/>
              <a:buAutoNum type="romanL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So, 172,800 + 32,400 + 720 = 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205,920 </a:t>
            </a:r>
            <a:r>
              <a:rPr lang="en-US" dirty="0" err="1" smtClean="0">
                <a:solidFill>
                  <a:srgbClr val="C00000"/>
                </a:solidFill>
                <a:sym typeface="Wingdings" pitchFamily="2" charset="2"/>
              </a:rPr>
              <a:t>secs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Celsius </a:t>
            </a:r>
            <a:r>
              <a:rPr lang="en-US" dirty="0" smtClean="0">
                <a:sym typeface="Wingdings" pitchFamily="2" charset="2"/>
              </a:rPr>
              <a:t> </a:t>
            </a:r>
            <a:r>
              <a:rPr lang="en-US" dirty="0" smtClean="0"/>
              <a:t>Fahrenheit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Below is the comparison scale between common temperature systems: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066800" y="2819400"/>
          <a:ext cx="6765826" cy="147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Worksheet" r:id="rId3" imgW="3591000" imgH="780918" progId="Excel.Sheet.12">
                  <p:embed/>
                </p:oleObj>
              </mc:Choice>
              <mc:Fallback>
                <p:oleObj name="Worksheet" r:id="rId3" imgW="3591000" imgH="780918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819400"/>
                        <a:ext cx="6765826" cy="147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Formulas for Temp Conversion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371600"/>
                <a:ext cx="8305800" cy="4754563"/>
              </a:xfrm>
            </p:spPr>
            <p:txBody>
              <a:bodyPr/>
              <a:lstStyle/>
              <a:p>
                <a:r>
                  <a:rPr lang="en-US" dirty="0" smtClean="0"/>
                  <a:t>Calculating Temps from ◦C to ◦F.</a:t>
                </a:r>
              </a:p>
              <a:p>
                <a:pPr marL="971550" lvl="1" indent="-514350">
                  <a:buFont typeface="+mj-lt"/>
                  <a:buAutoNum type="alphaL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9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+32</m:t>
                    </m:r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lphaLcPeriod"/>
                </a:pPr>
                <a:r>
                  <a:rPr lang="en-US" dirty="0" smtClean="0"/>
                  <a:t>Example:</a:t>
                </a:r>
                <a:endParaRPr lang="en-US" dirty="0" smtClean="0"/>
              </a:p>
              <a:p>
                <a:pPr marL="1371600" lvl="2" indent="-514350"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𝐶𝑜𝑛𝑣𝑒𝑟𝑡</m:t>
                    </m:r>
                    <m:r>
                      <a:rPr lang="en-US" b="0" i="1" smtClean="0">
                        <a:latin typeface="Cambria Math"/>
                      </a:rPr>
                      <m:t> 41 ∘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𝑡𝑜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∘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𝐹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1828800" lvl="3" indent="-514350"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05.8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∘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1371600" lvl="2" indent="-514350">
                  <a:buFont typeface="+mj-lt"/>
                  <a:buAutoNum type="alphaLcPeriod"/>
                </a:pPr>
                <a:endParaRPr lang="en-US" dirty="0" smtClean="0"/>
              </a:p>
              <a:p>
                <a:pPr marL="971550" lvl="1" indent="-514350">
                  <a:buFont typeface="+mj-lt"/>
                  <a:buAutoNum type="alphaLcPeriod"/>
                </a:pPr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371600"/>
                <a:ext cx="8305800" cy="4754563"/>
              </a:xfrm>
              <a:blipFill rotWithShape="1">
                <a:blip r:embed="rId2"/>
                <a:stretch>
                  <a:fillRect l="-1689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8-22-12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Find the value of </a:t>
            </a:r>
            <a:r>
              <a:rPr lang="en-US" i="1" dirty="0" smtClean="0"/>
              <a:t>k</a:t>
            </a:r>
            <a:endParaRPr lang="en-US" dirty="0" smtClean="0"/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7.34 x 10</a:t>
            </a:r>
            <a:r>
              <a:rPr lang="en-US" baseline="30000" dirty="0" smtClean="0"/>
              <a:t>k</a:t>
            </a:r>
            <a:r>
              <a:rPr lang="en-US" dirty="0" smtClean="0"/>
              <a:t> = 734 million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 smtClean="0"/>
          </a:p>
          <a:p>
            <a:pPr marL="571500" indent="-514350"/>
            <a:r>
              <a:rPr lang="en-US" dirty="0" smtClean="0"/>
              <a:t>Let x = 123.5 and y = 630.19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Write in full the number x</a:t>
            </a:r>
            <a:r>
              <a:rPr lang="en-US" baseline="30000" dirty="0" smtClean="0"/>
              <a:t>2</a:t>
            </a:r>
            <a:r>
              <a:rPr lang="en-US" dirty="0" smtClean="0"/>
              <a:t> + 4y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 smtClean="0"/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Write down the answer to part </a:t>
            </a:r>
            <a:r>
              <a:rPr lang="en-US" b="1" dirty="0" smtClean="0"/>
              <a:t>a</a:t>
            </a:r>
            <a:r>
              <a:rPr lang="en-US" dirty="0" smtClean="0"/>
              <a:t> correct to 3 </a:t>
            </a:r>
            <a:r>
              <a:rPr lang="en-US" dirty="0" err="1" smtClean="0"/>
              <a:t>s.f</a:t>
            </a:r>
            <a:r>
              <a:rPr lang="en-US" dirty="0" smtClean="0"/>
              <a:t>.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 smtClean="0"/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Write down the answer to part </a:t>
            </a:r>
            <a:r>
              <a:rPr lang="en-US" b="1" dirty="0" smtClean="0"/>
              <a:t>b</a:t>
            </a:r>
            <a:r>
              <a:rPr lang="en-US" dirty="0" smtClean="0"/>
              <a:t> in scientific notation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6019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1.78 x 10</a:t>
            </a:r>
            <a:r>
              <a:rPr lang="en-US" sz="2400" baseline="30000" dirty="0" smtClean="0">
                <a:solidFill>
                  <a:schemeClr val="bg1"/>
                </a:solidFill>
              </a:rPr>
              <a:t>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590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k = 8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40386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17773.01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5029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17,800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Formula for converting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∘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𝑡𝑜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∘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481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</p:spPr>
            <p:txBody>
              <a:bodyPr/>
              <a:lstStyle/>
              <a:p>
                <a:pPr marL="342900" lvl="1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9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−32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lphaLcPeriod"/>
                </a:pPr>
                <a:r>
                  <a:rPr lang="en-US" dirty="0" smtClean="0"/>
                  <a:t>Example: </a:t>
                </a:r>
              </a:p>
              <a:p>
                <a:pPr marL="1371600" lvl="2" indent="-514350">
                  <a:buFont typeface="+mj-lt"/>
                  <a:buAutoNum type="alphaLcPeriod"/>
                </a:pPr>
                <a:r>
                  <a:rPr lang="en-US" dirty="0" smtClean="0"/>
                  <a:t>Convert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−10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𝐹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𝑡𝑜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∘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endParaRPr lang="en-US" dirty="0"/>
              </a:p>
              <a:p>
                <a:pPr marL="1371600" lvl="2" indent="-514350"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-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23.33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∘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≈−23 ∘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endParaRPr lang="en-US" dirty="0">
                  <a:ea typeface="Cambria Math"/>
                </a:endParaRPr>
              </a:p>
              <a:p>
                <a:pPr marL="742950" lvl="2" indent="-342900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3231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Temperature to Kelvin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Convert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32 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∘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𝑡𝑜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305.15 K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Convert 280 K to Celsius: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6.85 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∘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≈7 ∘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5341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 Weight Conversion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ing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Kilogram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enry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Hectogram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ied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Decagram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onday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Meter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rinking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Decimeter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hocolate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Centimeter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ilk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Millimeter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02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Pg. 80 (Red book)</a:t>
            </a:r>
          </a:p>
          <a:p>
            <a:pPr lvl="1"/>
            <a:r>
              <a:rPr lang="en-US" dirty="0" smtClean="0"/>
              <a:t>1 (a) </a:t>
            </a:r>
          </a:p>
          <a:p>
            <a:pPr lvl="1"/>
            <a:r>
              <a:rPr lang="en-US" dirty="0" smtClean="0"/>
              <a:t>3(b &amp; c) </a:t>
            </a:r>
          </a:p>
          <a:p>
            <a:pPr lvl="1"/>
            <a:r>
              <a:rPr lang="en-US" dirty="0" smtClean="0"/>
              <a:t>5(a &amp; c) </a:t>
            </a:r>
          </a:p>
          <a:p>
            <a:pPr lvl="1"/>
            <a:r>
              <a:rPr lang="en-US" dirty="0" smtClean="0"/>
              <a:t>7(a &amp; b)</a:t>
            </a:r>
          </a:p>
          <a:p>
            <a:pPr lvl="1"/>
            <a:r>
              <a:rPr lang="en-US" dirty="0" smtClean="0"/>
              <a:t>12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Red book (course companion)</a:t>
            </a:r>
            <a:endParaRPr lang="en-US" dirty="0"/>
          </a:p>
          <a:p>
            <a:pPr lvl="1"/>
            <a:r>
              <a:rPr lang="en-US" dirty="0" smtClean="0"/>
              <a:t>Pg. 74-75</a:t>
            </a:r>
          </a:p>
          <a:p>
            <a:pPr lvl="2"/>
            <a:r>
              <a:rPr lang="en-US" dirty="0" smtClean="0"/>
              <a:t>1 (a &amp; c)</a:t>
            </a:r>
          </a:p>
          <a:p>
            <a:pPr lvl="2"/>
            <a:r>
              <a:rPr lang="en-US" dirty="0" smtClean="0"/>
              <a:t>2 (a, b, &amp; d)</a:t>
            </a:r>
          </a:p>
          <a:p>
            <a:pPr lvl="2"/>
            <a:r>
              <a:rPr lang="en-US" dirty="0" smtClean="0"/>
              <a:t>3 </a:t>
            </a:r>
          </a:p>
          <a:p>
            <a:pPr lvl="2"/>
            <a:r>
              <a:rPr lang="en-US" dirty="0" smtClean="0"/>
              <a:t>4</a:t>
            </a:r>
          </a:p>
          <a:p>
            <a:pPr lvl="2"/>
            <a:r>
              <a:rPr lang="en-US" dirty="0" smtClean="0"/>
              <a:t>5 (b &amp; d)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6 (a, b, d, e) {new addition for Tuesday/Thursday class}</a:t>
            </a:r>
          </a:p>
          <a:p>
            <a:pPr lvl="1"/>
            <a:r>
              <a:rPr lang="en-US" dirty="0" smtClean="0"/>
              <a:t>Pg. 80 (Red book)</a:t>
            </a:r>
          </a:p>
          <a:p>
            <a:pPr lvl="2"/>
            <a:r>
              <a:rPr lang="en-US" dirty="0" smtClean="0"/>
              <a:t>1 (a), 3(b &amp; c), 5(a &amp; c), 7(a &amp; b)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219200"/>
          </a:xfrm>
        </p:spPr>
        <p:txBody>
          <a:bodyPr/>
          <a:lstStyle/>
          <a:p>
            <a:r>
              <a:rPr lang="en-US" dirty="0" smtClean="0"/>
              <a:t>Topic 2 – Numbers &amp; Algebra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828800"/>
            <a:ext cx="7086600" cy="4419600"/>
          </a:xfrm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lphaUcPeriod"/>
            </a:pPr>
            <a:r>
              <a:rPr lang="en-US" dirty="0" smtClean="0">
                <a:solidFill>
                  <a:srgbClr val="002060"/>
                </a:solidFill>
              </a:rPr>
              <a:t>2.4 - SI (</a:t>
            </a:r>
            <a:r>
              <a:rPr lang="en-US" i="1" dirty="0" err="1" smtClean="0">
                <a:solidFill>
                  <a:srgbClr val="002060"/>
                </a:solidFill>
              </a:rPr>
              <a:t>Système</a:t>
            </a:r>
            <a:r>
              <a:rPr lang="en-US" i="1" dirty="0" smtClean="0">
                <a:solidFill>
                  <a:srgbClr val="002060"/>
                </a:solidFill>
              </a:rPr>
              <a:t> International) and other basic units of </a:t>
            </a:r>
            <a:r>
              <a:rPr lang="en-US" dirty="0" smtClean="0">
                <a:solidFill>
                  <a:srgbClr val="002060"/>
                </a:solidFill>
              </a:rPr>
              <a:t>measurement: for example, gram (g), </a:t>
            </a:r>
            <a:r>
              <a:rPr lang="en-US" dirty="0" err="1" smtClean="0">
                <a:solidFill>
                  <a:srgbClr val="002060"/>
                </a:solidFill>
              </a:rPr>
              <a:t>metre</a:t>
            </a:r>
            <a:r>
              <a:rPr lang="en-US" dirty="0" smtClean="0">
                <a:solidFill>
                  <a:srgbClr val="002060"/>
                </a:solidFill>
              </a:rPr>
              <a:t> (m), second (s), </a:t>
            </a:r>
            <a:r>
              <a:rPr lang="en-US" dirty="0" err="1" smtClean="0">
                <a:solidFill>
                  <a:srgbClr val="002060"/>
                </a:solidFill>
              </a:rPr>
              <a:t>litre</a:t>
            </a:r>
            <a:r>
              <a:rPr lang="en-US" dirty="0" smtClean="0">
                <a:solidFill>
                  <a:srgbClr val="002060"/>
                </a:solidFill>
              </a:rPr>
              <a:t> (l), </a:t>
            </a:r>
            <a:r>
              <a:rPr lang="en-US" dirty="0" err="1" smtClean="0">
                <a:solidFill>
                  <a:srgbClr val="002060"/>
                </a:solidFill>
              </a:rPr>
              <a:t>metre</a:t>
            </a:r>
            <a:r>
              <a:rPr lang="en-US" dirty="0" smtClean="0">
                <a:solidFill>
                  <a:srgbClr val="002060"/>
                </a:solidFill>
              </a:rPr>
              <a:t> per second (m/s</a:t>
            </a:r>
            <a:r>
              <a:rPr lang="en-US" baseline="30000" dirty="0" smtClean="0">
                <a:solidFill>
                  <a:srgbClr val="002060"/>
                </a:solidFill>
              </a:rPr>
              <a:t>–1</a:t>
            </a:r>
            <a:r>
              <a:rPr lang="en-US" dirty="0" smtClean="0">
                <a:solidFill>
                  <a:srgbClr val="002060"/>
                </a:solidFill>
              </a:rPr>
              <a:t>), Celsius and Fahrenheit scales.</a:t>
            </a:r>
          </a:p>
          <a:p>
            <a:pPr marL="742950" indent="-742950" algn="l">
              <a:buFont typeface="+mj-lt"/>
              <a:buAutoNum type="alphaUcPeriod"/>
            </a:pP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Scientific Notation – Standard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number is written in </a:t>
            </a:r>
            <a:r>
              <a:rPr lang="en-US" b="1" dirty="0" smtClean="0"/>
              <a:t>standard form</a:t>
            </a:r>
            <a:r>
              <a:rPr lang="en-US" dirty="0" smtClean="0"/>
              <a:t> if it is in the form </a:t>
            </a:r>
            <a:r>
              <a:rPr lang="en-US" i="1" dirty="0"/>
              <a:t>a</a:t>
            </a:r>
            <a:r>
              <a:rPr lang="en-US" dirty="0" smtClean="0"/>
              <a:t> × </a:t>
            </a:r>
            <a:r>
              <a:rPr lang="en-US" i="1" dirty="0" smtClean="0"/>
              <a:t>10</a:t>
            </a:r>
            <a:r>
              <a:rPr lang="en-US" i="1" baseline="30000" dirty="0" smtClean="0"/>
              <a:t>k</a:t>
            </a:r>
            <a:r>
              <a:rPr lang="en-US" i="1" dirty="0" smtClean="0"/>
              <a:t> </a:t>
            </a:r>
            <a:r>
              <a:rPr lang="en-US" dirty="0" smtClean="0"/>
              <a:t>where 1≤</a:t>
            </a:r>
            <a:r>
              <a:rPr lang="en-US" i="1" dirty="0" smtClean="0"/>
              <a:t>a</a:t>
            </a:r>
            <a:r>
              <a:rPr lang="en-US" dirty="0" smtClean="0"/>
              <a:t>&lt;10 and </a:t>
            </a:r>
            <a:r>
              <a:rPr lang="en-US" i="1" dirty="0" smtClean="0"/>
              <a:t>k € </a:t>
            </a:r>
            <a:r>
              <a:rPr lang="en-US" b="1" dirty="0" smtClean="0"/>
              <a:t>Z</a:t>
            </a:r>
          </a:p>
          <a:p>
            <a:endParaRPr lang="en-US" b="1" dirty="0" smtClean="0"/>
          </a:p>
          <a:p>
            <a:r>
              <a:rPr lang="en-US" dirty="0" smtClean="0"/>
              <a:t>When asked to write number in “Full”, this usually means to covert from scientific to normal.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3.4 x 10</a:t>
            </a:r>
            <a:r>
              <a:rPr lang="en-US" baseline="30000" dirty="0" smtClean="0"/>
              <a:t>4</a:t>
            </a:r>
            <a:r>
              <a:rPr lang="en-US" dirty="0" smtClean="0"/>
              <a:t> = 34,000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Notation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of these numbers are </a:t>
            </a:r>
            <a:r>
              <a:rPr lang="en-US" i="1" dirty="0" smtClean="0"/>
              <a:t>not</a:t>
            </a:r>
            <a:r>
              <a:rPr lang="en-US" dirty="0" smtClean="0"/>
              <a:t> in scientific notation. Which ones? Explain.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9.4 x 10</a:t>
            </a:r>
            <a:r>
              <a:rPr lang="en-US" baseline="30000" dirty="0" smtClean="0"/>
              <a:t>-3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2.30 x 10</a:t>
            </a:r>
            <a:r>
              <a:rPr lang="en-US" baseline="30000" dirty="0" smtClean="0"/>
              <a:t>0.5</a:t>
            </a:r>
            <a:endParaRPr lang="en-US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2.54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12.5 x 10</a:t>
            </a:r>
            <a:r>
              <a:rPr lang="en-US" baseline="30000" dirty="0" smtClean="0"/>
              <a:t>4</a:t>
            </a:r>
            <a:endParaRPr lang="en-US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6.89 x 10</a:t>
            </a:r>
            <a:r>
              <a:rPr lang="en-US" baseline="30000" dirty="0" smtClean="0"/>
              <a:t>-19</a:t>
            </a:r>
            <a:endParaRPr lang="en-US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10</a:t>
            </a:r>
            <a:r>
              <a:rPr lang="en-US" baseline="30000" dirty="0" smtClean="0"/>
              <a:t>-6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2667000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 in Scientific Notation: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d.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2800" dirty="0" smtClean="0">
                <a:solidFill>
                  <a:schemeClr val="bg1"/>
                </a:solidFill>
              </a:rPr>
              <a:t> b/c 12.5 ≥ 10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b.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 b/c 0.5 is not an </a:t>
            </a:r>
            <a:r>
              <a:rPr lang="en-US" sz="2800" b="1" dirty="0" smtClean="0">
                <a:solidFill>
                  <a:schemeClr val="bg1"/>
                </a:solidFill>
                <a:sym typeface="Wingdings" pitchFamily="2" charset="2"/>
              </a:rPr>
              <a:t>Z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600" y="4267200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Special Cases: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c. </a:t>
            </a: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 2.54 = 2.54 x 10</a:t>
            </a:r>
            <a:r>
              <a:rPr lang="en-US" sz="2800" baseline="30000" dirty="0" smtClean="0">
                <a:solidFill>
                  <a:srgbClr val="FFFF00"/>
                </a:solidFill>
                <a:sym typeface="Wingdings" pitchFamily="2" charset="2"/>
              </a:rPr>
              <a:t>0</a:t>
            </a:r>
            <a:endParaRPr lang="en-US" sz="2800" dirty="0" smtClean="0">
              <a:solidFill>
                <a:srgbClr val="FFFF00"/>
              </a:solidFill>
              <a:sym typeface="Wingdings" pitchFamily="2" charset="2"/>
            </a:endParaRPr>
          </a:p>
          <a:p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f.  10</a:t>
            </a:r>
            <a:r>
              <a:rPr lang="en-US" sz="2800" baseline="30000" dirty="0" smtClean="0">
                <a:solidFill>
                  <a:srgbClr val="FFFF00"/>
                </a:solidFill>
                <a:sym typeface="Wingdings" pitchFamily="2" charset="2"/>
              </a:rPr>
              <a:t>-6</a:t>
            </a: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 = 1 x 10</a:t>
            </a:r>
            <a:r>
              <a:rPr lang="en-US" sz="2800" baseline="30000" dirty="0" smtClean="0">
                <a:solidFill>
                  <a:srgbClr val="FFFF00"/>
                </a:solidFill>
                <a:sym typeface="Wingdings" pitchFamily="2" charset="2"/>
              </a:rPr>
              <a:t>-6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for writing in S.N.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9530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down </a:t>
            </a:r>
            <a:r>
              <a:rPr lang="en-US" i="1" dirty="0" smtClean="0"/>
              <a:t>a</a:t>
            </a:r>
            <a:r>
              <a:rPr lang="en-US" dirty="0" smtClean="0"/>
              <a:t> (the #): write all the significant figures of the number and place the decimal point immediately after the first significant figure.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</a:t>
            </a:r>
            <a:r>
              <a:rPr lang="en-US" i="1" dirty="0" smtClean="0"/>
              <a:t>k</a:t>
            </a:r>
            <a:endParaRPr lang="en-US" dirty="0" smtClean="0"/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Moving the decimal point </a:t>
            </a:r>
            <a:r>
              <a:rPr lang="en-US" dirty="0" smtClean="0">
                <a:solidFill>
                  <a:schemeClr val="bg1"/>
                </a:solidFill>
              </a:rPr>
              <a:t>11 places to the left </a:t>
            </a:r>
            <a:r>
              <a:rPr lang="en-US" dirty="0" smtClean="0"/>
              <a:t>is equivalent to multiplying by </a:t>
            </a:r>
            <a:r>
              <a:rPr lang="en-US" dirty="0" smtClean="0">
                <a:solidFill>
                  <a:schemeClr val="bg1"/>
                </a:solidFill>
              </a:rPr>
              <a:t>10</a:t>
            </a:r>
            <a:r>
              <a:rPr lang="en-US" baseline="30000" dirty="0" smtClean="0">
                <a:solidFill>
                  <a:schemeClr val="bg1"/>
                </a:solidFill>
              </a:rPr>
              <a:t>11</a:t>
            </a:r>
            <a:endParaRPr lang="en-US" dirty="0" smtClean="0">
              <a:solidFill>
                <a:schemeClr val="bg1"/>
              </a:solidFill>
            </a:endParaRP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Likewise, moving the decimal point </a:t>
            </a:r>
            <a:r>
              <a:rPr lang="en-US" dirty="0" smtClean="0">
                <a:solidFill>
                  <a:schemeClr val="bg1"/>
                </a:solidFill>
              </a:rPr>
              <a:t>11 places to the right</a:t>
            </a:r>
            <a:r>
              <a:rPr lang="en-US" dirty="0" smtClean="0"/>
              <a:t> is equivalent to multiplying by </a:t>
            </a:r>
            <a:r>
              <a:rPr lang="en-US" dirty="0" smtClean="0">
                <a:solidFill>
                  <a:schemeClr val="bg1"/>
                </a:solidFill>
              </a:rPr>
              <a:t>10</a:t>
            </a:r>
            <a:r>
              <a:rPr lang="en-US" baseline="30000" dirty="0" smtClean="0">
                <a:solidFill>
                  <a:schemeClr val="bg1"/>
                </a:solidFill>
              </a:rPr>
              <a:t>-11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numbers are given  in full. Write them in standard form.</a:t>
            </a:r>
          </a:p>
          <a:p>
            <a:pPr lvl="1"/>
            <a:r>
              <a:rPr lang="en-US" dirty="0" smtClean="0"/>
              <a:t>546,000,000,000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0.003242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57,038. 24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2667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800" dirty="0" smtClean="0">
                <a:solidFill>
                  <a:schemeClr val="bg1"/>
                </a:solidFill>
              </a:rPr>
              <a:t>5.46 x 10</a:t>
            </a:r>
            <a:r>
              <a:rPr lang="en-US" sz="2800" baseline="30000" dirty="0" smtClean="0">
                <a:solidFill>
                  <a:schemeClr val="bg1"/>
                </a:solidFill>
              </a:rPr>
              <a:t>11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3657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 3.242</a:t>
            </a:r>
            <a:r>
              <a:rPr lang="en-US" sz="2800" dirty="0" smtClean="0">
                <a:solidFill>
                  <a:schemeClr val="bg1"/>
                </a:solidFill>
              </a:rPr>
              <a:t> x 10</a:t>
            </a:r>
            <a:r>
              <a:rPr lang="en-US" sz="2800" baseline="30000" dirty="0" smtClean="0">
                <a:solidFill>
                  <a:schemeClr val="bg1"/>
                </a:solidFill>
              </a:rPr>
              <a:t>-3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4724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 5.7038</a:t>
            </a:r>
            <a:r>
              <a:rPr lang="en-US" sz="2800" dirty="0" smtClean="0">
                <a:solidFill>
                  <a:schemeClr val="bg1"/>
                </a:solidFill>
              </a:rPr>
              <a:t> x 10</a:t>
            </a:r>
            <a:r>
              <a:rPr lang="en-US" sz="2800" baseline="30000" dirty="0" smtClean="0">
                <a:solidFill>
                  <a:schemeClr val="bg1"/>
                </a:solidFill>
              </a:rPr>
              <a:t>4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Evaluate                   . Write your answer in full</a:t>
            </a:r>
          </a:p>
          <a:p>
            <a:pPr marL="514350" indent="-514350">
              <a:buFont typeface="+mj-lt"/>
              <a:buAutoNum type="alphaLcPeriod"/>
            </a:pPr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endParaRPr lang="en-US" dirty="0"/>
          </a:p>
          <a:p>
            <a:pPr marL="514350" indent="-514350">
              <a:buFont typeface="+mj-lt"/>
              <a:buAutoNum type="alphaLcPeriod"/>
            </a:pPr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Write your answer to part </a:t>
            </a:r>
            <a:r>
              <a:rPr lang="en-US" b="1" dirty="0" smtClean="0"/>
              <a:t>a</a:t>
            </a:r>
            <a:r>
              <a:rPr lang="en-US" dirty="0" smtClean="0"/>
              <a:t> in standard form.</a:t>
            </a:r>
          </a:p>
          <a:p>
            <a:pPr marL="514350" indent="-514350">
              <a:buFont typeface="+mj-lt"/>
              <a:buAutoNum type="alphaLcPeriod"/>
            </a:pPr>
            <a:endParaRPr lang="en-US" dirty="0"/>
          </a:p>
          <a:p>
            <a:pPr marL="514350" indent="-514350">
              <a:buNone/>
            </a:pP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lphaLcPeriod"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14600" y="1524000"/>
            <a:ext cx="2045244" cy="1067073"/>
            <a:chOff x="2555776" y="5517232"/>
            <a:chExt cx="2196743" cy="1067073"/>
          </a:xfrm>
        </p:grpSpPr>
        <p:sp>
          <p:nvSpPr>
            <p:cNvPr id="5" name="TextBox 4"/>
            <p:cNvSpPr txBox="1"/>
            <p:nvPr/>
          </p:nvSpPr>
          <p:spPr>
            <a:xfrm>
              <a:off x="2555776" y="5517232"/>
              <a:ext cx="19245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√81 </a:t>
              </a:r>
              <a:r>
                <a:rPr lang="en-US" sz="2400" dirty="0"/>
                <a:t>+</a:t>
              </a:r>
              <a:r>
                <a:rPr lang="en-US" sz="2400" dirty="0" smtClean="0"/>
                <a:t> 3</a:t>
              </a:r>
              <a:endParaRPr lang="en-US" sz="24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633118" y="6021288"/>
              <a:ext cx="13921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679741" y="6122640"/>
              <a:ext cx="2072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5</a:t>
              </a:r>
              <a:r>
                <a:rPr lang="en-US" sz="2400" baseline="30000" dirty="0" smtClean="0"/>
                <a:t>3</a:t>
              </a:r>
              <a:r>
                <a:rPr lang="en-US" sz="2400" dirty="0" smtClean="0"/>
                <a:t> + 3</a:t>
              </a:r>
              <a:endParaRPr lang="en-US" sz="24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62200" y="27432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Solution = </a:t>
            </a:r>
            <a:r>
              <a:rPr lang="en-US" sz="2800" dirty="0" smtClean="0">
                <a:solidFill>
                  <a:schemeClr val="bg1"/>
                </a:solidFill>
              </a:rPr>
              <a:t>0.09375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4953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Solution = </a:t>
            </a:r>
            <a:r>
              <a:rPr lang="en-US" sz="2800" dirty="0" smtClean="0">
                <a:solidFill>
                  <a:schemeClr val="bg1"/>
                </a:solidFill>
              </a:rPr>
              <a:t>9.375  x 10</a:t>
            </a:r>
            <a:r>
              <a:rPr lang="en-US" sz="2800" baseline="30000" dirty="0" smtClean="0">
                <a:solidFill>
                  <a:schemeClr val="bg1"/>
                </a:solidFill>
              </a:rPr>
              <a:t>-2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Operations with number in Scientific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Let x = 3.24 x 10</a:t>
            </a:r>
            <a:r>
              <a:rPr lang="en-US" baseline="30000" dirty="0" smtClean="0"/>
              <a:t>4</a:t>
            </a:r>
            <a:r>
              <a:rPr lang="en-US" dirty="0" smtClean="0"/>
              <a:t> and y = 8.32 x 10</a:t>
            </a:r>
            <a:r>
              <a:rPr lang="en-US" baseline="30000" dirty="0" smtClean="0"/>
              <a:t>6</a:t>
            </a:r>
            <a:r>
              <a:rPr lang="en-US" dirty="0" smtClean="0"/>
              <a:t>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Evaluate x + 2y</a:t>
            </a:r>
          </a:p>
          <a:p>
            <a:pPr marL="914400" lvl="1" indent="-514350">
              <a:buFont typeface="+mj-lt"/>
              <a:buAutoNum type="alphaLcParenR"/>
            </a:pPr>
            <a:endParaRPr lang="en-US" dirty="0" smtClean="0"/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Write your answer to part </a:t>
            </a:r>
            <a:r>
              <a:rPr lang="en-US" i="1" dirty="0" smtClean="0"/>
              <a:t>a</a:t>
            </a:r>
            <a:r>
              <a:rPr lang="en-US" dirty="0" smtClean="0"/>
              <a:t> correct to 3 </a:t>
            </a:r>
            <a:r>
              <a:rPr lang="en-US" dirty="0" err="1" smtClean="0"/>
              <a:t>s.f</a:t>
            </a:r>
            <a:r>
              <a:rPr lang="en-US" dirty="0" smtClean="0"/>
              <a:t>.</a:t>
            </a:r>
          </a:p>
          <a:p>
            <a:pPr marL="914400" lvl="1" indent="-514350">
              <a:buFont typeface="+mj-lt"/>
              <a:buAutoNum type="alphaLcParenR"/>
            </a:pPr>
            <a:endParaRPr lang="en-US" dirty="0" smtClean="0"/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Give your answer to part </a:t>
            </a:r>
            <a:r>
              <a:rPr lang="en-US" i="1" dirty="0" smtClean="0"/>
              <a:t>b</a:t>
            </a:r>
            <a:r>
              <a:rPr lang="en-US" dirty="0" smtClean="0"/>
              <a:t> in scientific form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2209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= 16672400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48006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= 1.67 x 10</a:t>
            </a:r>
            <a:r>
              <a:rPr lang="en-US" sz="2800" baseline="30000" dirty="0" smtClean="0">
                <a:solidFill>
                  <a:schemeClr val="bg1"/>
                </a:solidFill>
              </a:rPr>
              <a:t>7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37338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= 16,700,000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1921</TotalTime>
  <Words>1098</Words>
  <Application>Microsoft Office PowerPoint</Application>
  <PresentationFormat>On-screen Show (4:3)</PresentationFormat>
  <Paragraphs>192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Worksheet</vt:lpstr>
      <vt:lpstr>Warm-up 8-21-12</vt:lpstr>
      <vt:lpstr>Warm-up 8-22-12</vt:lpstr>
      <vt:lpstr>Topic 2 – Numbers &amp; Algebra</vt:lpstr>
      <vt:lpstr>Scientific Notation – Standard Form</vt:lpstr>
      <vt:lpstr>Scientific Notation (cont.)</vt:lpstr>
      <vt:lpstr>Instructions for writing in S.N.</vt:lpstr>
      <vt:lpstr>Examples</vt:lpstr>
      <vt:lpstr>More Examples</vt:lpstr>
      <vt:lpstr>Operations with number in Scientific Form</vt:lpstr>
      <vt:lpstr>Student Example</vt:lpstr>
      <vt:lpstr>S.I. Units</vt:lpstr>
      <vt:lpstr>S.I. Units (cont.)</vt:lpstr>
      <vt:lpstr>SI Units (cont.)</vt:lpstr>
      <vt:lpstr>PowerPoint Presentation</vt:lpstr>
      <vt:lpstr>Examples of Converting SI Units</vt:lpstr>
      <vt:lpstr>Converting Between SI Units</vt:lpstr>
      <vt:lpstr>Converting between SI Units (cont)</vt:lpstr>
      <vt:lpstr>Celsius  Fahrenheit</vt:lpstr>
      <vt:lpstr>Formulas for Temp Conversion</vt:lpstr>
      <vt:lpstr>Formula for converting ∘F  to ∘C</vt:lpstr>
      <vt:lpstr>Converting Temperature to Kelvin</vt:lpstr>
      <vt:lpstr>Metric Weight Conversion Chart</vt:lpstr>
      <vt:lpstr>Homework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2 – Numbers &amp; Algebra</dc:title>
  <dc:creator>Chase Brooks</dc:creator>
  <cp:lastModifiedBy>Chase Brooks</cp:lastModifiedBy>
  <cp:revision>80</cp:revision>
  <dcterms:created xsi:type="dcterms:W3CDTF">2012-08-15T23:40:21Z</dcterms:created>
  <dcterms:modified xsi:type="dcterms:W3CDTF">2013-08-22T19:45:05Z</dcterms:modified>
</cp:coreProperties>
</file>