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6" r:id="rId9"/>
    <p:sldId id="264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E7F3-FDDD-45D9-A4DF-F2E5469D715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39FB-0808-4899-B4E3-3CAE4F87A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4000" contrast="-1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0E7F3-FDDD-45D9-A4DF-F2E5469D715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439FB-0808-4899-B4E3-3CAE4F87A1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19200"/>
          </a:xfrm>
        </p:spPr>
        <p:txBody>
          <a:bodyPr/>
          <a:lstStyle/>
          <a:p>
            <a:r>
              <a:rPr lang="en-US" dirty="0" smtClean="0"/>
              <a:t>Topic 1 – Numbers &amp; Algebra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153400" cy="4724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Standard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.3 </a:t>
            </a:r>
            <a:r>
              <a:rPr lang="en-US" dirty="0" smtClean="0">
                <a:solidFill>
                  <a:srgbClr val="002060"/>
                </a:solidFill>
              </a:rPr>
              <a:t>– Expressing number in the form </a:t>
            </a:r>
            <a:r>
              <a:rPr lang="en-US" i="1" dirty="0">
                <a:solidFill>
                  <a:srgbClr val="002060"/>
                </a:solidFill>
              </a:rPr>
              <a:t>a × </a:t>
            </a:r>
            <a:r>
              <a:rPr lang="en-US" i="1" dirty="0" smtClean="0">
                <a:solidFill>
                  <a:srgbClr val="002060"/>
                </a:solidFill>
              </a:rPr>
              <a:t>10</a:t>
            </a:r>
            <a:r>
              <a:rPr lang="en-US" i="1" baseline="30000" dirty="0" smtClean="0">
                <a:solidFill>
                  <a:srgbClr val="002060"/>
                </a:solidFill>
              </a:rPr>
              <a:t>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where 1≤</a:t>
            </a:r>
            <a:r>
              <a:rPr lang="en-US" i="1" dirty="0" smtClean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&lt;10 and </a:t>
            </a:r>
            <a:r>
              <a:rPr lang="en-US" i="1" dirty="0" smtClean="0">
                <a:solidFill>
                  <a:srgbClr val="002060"/>
                </a:solidFill>
              </a:rPr>
              <a:t>k € </a:t>
            </a:r>
            <a:r>
              <a:rPr lang="en-US" b="1" dirty="0">
                <a:solidFill>
                  <a:srgbClr val="002060"/>
                </a:solidFill>
              </a:rPr>
              <a:t>Z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Operations with numbers expressed in the form </a:t>
            </a:r>
            <a:r>
              <a:rPr lang="en-US" sz="3200" i="1" dirty="0" smtClean="0">
                <a:solidFill>
                  <a:srgbClr val="002060"/>
                </a:solidFill>
              </a:rPr>
              <a:t>a × 10</a:t>
            </a:r>
            <a:r>
              <a:rPr lang="en-US" sz="3200" i="1" baseline="30000" dirty="0" smtClean="0">
                <a:solidFill>
                  <a:srgbClr val="002060"/>
                </a:solidFill>
              </a:rPr>
              <a:t>k</a:t>
            </a:r>
            <a:r>
              <a:rPr lang="en-US" sz="3200" dirty="0" smtClean="0">
                <a:solidFill>
                  <a:srgbClr val="002060"/>
                </a:solidFill>
              </a:rPr>
              <a:t> where 1≤</a:t>
            </a:r>
            <a:r>
              <a:rPr lang="en-US" sz="3200" i="1" dirty="0" smtClean="0">
                <a:solidFill>
                  <a:srgbClr val="002060"/>
                </a:solidFill>
              </a:rPr>
              <a:t>a</a:t>
            </a:r>
            <a:r>
              <a:rPr lang="en-US" sz="3200" dirty="0" smtClean="0">
                <a:solidFill>
                  <a:srgbClr val="002060"/>
                </a:solidFill>
              </a:rPr>
              <a:t>&lt;10 and </a:t>
            </a:r>
            <a:r>
              <a:rPr lang="en-US" sz="3200" i="1" dirty="0" smtClean="0">
                <a:solidFill>
                  <a:srgbClr val="002060"/>
                </a:solidFill>
              </a:rPr>
              <a:t>k € </a:t>
            </a:r>
            <a:r>
              <a:rPr lang="en-US" sz="3200" b="1" dirty="0" smtClean="0">
                <a:solidFill>
                  <a:srgbClr val="002060"/>
                </a:solidFill>
              </a:rPr>
              <a:t>Z</a:t>
            </a:r>
          </a:p>
          <a:p>
            <a:pPr lvl="1" algn="l"/>
            <a:endParaRPr lang="en-US" sz="3200" b="1" dirty="0" smtClean="0">
              <a:solidFill>
                <a:srgbClr val="002060"/>
              </a:solidFill>
            </a:endParaRPr>
          </a:p>
          <a:p>
            <a:pPr algn="l"/>
            <a:r>
              <a:rPr lang="en-US" sz="3600" dirty="0" smtClean="0">
                <a:solidFill>
                  <a:srgbClr val="002060"/>
                </a:solidFill>
              </a:rPr>
              <a:t>Standard 1.4 </a:t>
            </a:r>
            <a:r>
              <a:rPr lang="en-US" sz="3600" dirty="0">
                <a:solidFill>
                  <a:srgbClr val="002060"/>
                </a:solidFill>
              </a:rPr>
              <a:t>- SI (</a:t>
            </a:r>
            <a:r>
              <a:rPr lang="en-US" sz="3600" i="1" dirty="0" err="1">
                <a:solidFill>
                  <a:srgbClr val="002060"/>
                </a:solidFill>
              </a:rPr>
              <a:t>Système</a:t>
            </a:r>
            <a:r>
              <a:rPr lang="en-US" sz="3600" i="1" dirty="0">
                <a:solidFill>
                  <a:srgbClr val="002060"/>
                </a:solidFill>
              </a:rPr>
              <a:t> International) and other basic units of </a:t>
            </a:r>
            <a:r>
              <a:rPr lang="en-US" sz="3600" dirty="0">
                <a:solidFill>
                  <a:srgbClr val="002060"/>
                </a:solidFill>
              </a:rPr>
              <a:t>measurement: for example, gram (g), </a:t>
            </a:r>
            <a:r>
              <a:rPr lang="en-US" sz="3600" dirty="0" err="1">
                <a:solidFill>
                  <a:srgbClr val="002060"/>
                </a:solidFill>
              </a:rPr>
              <a:t>metre</a:t>
            </a:r>
            <a:r>
              <a:rPr lang="en-US" sz="3600" dirty="0">
                <a:solidFill>
                  <a:srgbClr val="002060"/>
                </a:solidFill>
              </a:rPr>
              <a:t> (m), second (s), </a:t>
            </a:r>
            <a:r>
              <a:rPr lang="en-US" sz="3600" dirty="0" err="1">
                <a:solidFill>
                  <a:srgbClr val="002060"/>
                </a:solidFill>
              </a:rPr>
              <a:t>litre</a:t>
            </a:r>
            <a:r>
              <a:rPr lang="en-US" sz="3600" dirty="0">
                <a:solidFill>
                  <a:srgbClr val="002060"/>
                </a:solidFill>
              </a:rPr>
              <a:t> (l), </a:t>
            </a:r>
            <a:r>
              <a:rPr lang="en-US" sz="3600" dirty="0" err="1">
                <a:solidFill>
                  <a:srgbClr val="002060"/>
                </a:solidFill>
              </a:rPr>
              <a:t>metre</a:t>
            </a:r>
            <a:r>
              <a:rPr lang="en-US" sz="3600" dirty="0">
                <a:solidFill>
                  <a:srgbClr val="002060"/>
                </a:solidFill>
              </a:rPr>
              <a:t> per second (m/s</a:t>
            </a:r>
            <a:r>
              <a:rPr lang="en-US" sz="3600" baseline="30000" dirty="0">
                <a:solidFill>
                  <a:srgbClr val="002060"/>
                </a:solidFill>
              </a:rPr>
              <a:t>–1</a:t>
            </a:r>
            <a:r>
              <a:rPr lang="en-US" sz="3600" dirty="0">
                <a:solidFill>
                  <a:srgbClr val="002060"/>
                </a:solidFill>
              </a:rPr>
              <a:t>), Celsius and Fahrenheit scales.</a:t>
            </a:r>
          </a:p>
          <a:p>
            <a:pPr algn="l">
              <a:buFont typeface="Arial" pitchFamily="34" charset="0"/>
              <a:buChar char="•"/>
            </a:pP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Red book (course companion):</a:t>
            </a:r>
          </a:p>
          <a:p>
            <a:pPr lvl="1"/>
            <a:r>
              <a:rPr lang="en-US" dirty="0" smtClean="0"/>
              <a:t>Pg.70 – 71</a:t>
            </a:r>
          </a:p>
          <a:p>
            <a:pPr lvl="2"/>
            <a:r>
              <a:rPr lang="en-US" dirty="0" smtClean="0"/>
              <a:t>8 (a - f)</a:t>
            </a:r>
          </a:p>
          <a:p>
            <a:pPr lvl="2"/>
            <a:r>
              <a:rPr lang="en-US" dirty="0" smtClean="0"/>
              <a:t>13 (a &amp; c)</a:t>
            </a:r>
          </a:p>
          <a:p>
            <a:pPr lvl="2"/>
            <a:r>
              <a:rPr lang="en-US" dirty="0" smtClean="0"/>
              <a:t>14 (c)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Pg. 74-75</a:t>
            </a:r>
          </a:p>
          <a:p>
            <a:pPr lvl="2"/>
            <a:r>
              <a:rPr lang="en-US" dirty="0" smtClean="0"/>
              <a:t>1 (a &amp; c)</a:t>
            </a:r>
          </a:p>
          <a:p>
            <a:pPr lvl="2"/>
            <a:r>
              <a:rPr lang="en-US" dirty="0" smtClean="0"/>
              <a:t>2 (a, b, &amp; d)</a:t>
            </a:r>
          </a:p>
          <a:p>
            <a:pPr lvl="2"/>
            <a:r>
              <a:rPr lang="en-US" dirty="0" smtClean="0"/>
              <a:t>3 </a:t>
            </a:r>
          </a:p>
          <a:p>
            <a:pPr lvl="2"/>
            <a:r>
              <a:rPr lang="en-US" dirty="0" smtClean="0"/>
              <a:t>4</a:t>
            </a:r>
          </a:p>
          <a:p>
            <a:pPr lvl="2"/>
            <a:r>
              <a:rPr lang="en-US" dirty="0" smtClean="0"/>
              <a:t>5 (b &amp; d)			</a:t>
            </a:r>
            <a:r>
              <a:rPr lang="en-US" b="1" dirty="0" smtClean="0"/>
              <a:t>Due: </a:t>
            </a:r>
            <a:r>
              <a:rPr lang="en-US" b="1" dirty="0" smtClean="0"/>
              <a:t>Thursday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S.I.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The SI is a practical system of units for international use and is founded on these </a:t>
            </a:r>
            <a:r>
              <a:rPr lang="en-US" b="1" dirty="0" smtClean="0"/>
              <a:t>seven</a:t>
            </a:r>
            <a:r>
              <a:rPr lang="en-US" dirty="0" smtClean="0"/>
              <a:t> </a:t>
            </a:r>
            <a:r>
              <a:rPr lang="en-US" b="1" dirty="0" smtClean="0"/>
              <a:t>base units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err="1" smtClean="0"/>
              <a:t>metre</a:t>
            </a:r>
            <a:r>
              <a:rPr lang="en-US" dirty="0" smtClean="0"/>
              <a:t> (m) for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kilogram</a:t>
            </a:r>
            <a:r>
              <a:rPr lang="en-US" dirty="0" smtClean="0"/>
              <a:t> (kg) for mass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second</a:t>
            </a:r>
            <a:r>
              <a:rPr lang="en-US" dirty="0" smtClean="0"/>
              <a:t> (s) for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ampere</a:t>
            </a:r>
            <a:r>
              <a:rPr lang="en-US" dirty="0" smtClean="0"/>
              <a:t> (A) for electric current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Kelvin</a:t>
            </a:r>
            <a:r>
              <a:rPr lang="en-US" dirty="0" smtClean="0"/>
              <a:t> (K) for temperature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mole</a:t>
            </a:r>
            <a:r>
              <a:rPr lang="en-US" dirty="0" smtClean="0"/>
              <a:t> (mol) for amount of substance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candela</a:t>
            </a:r>
            <a:r>
              <a:rPr lang="en-US" dirty="0" smtClean="0"/>
              <a:t> (</a:t>
            </a:r>
            <a:r>
              <a:rPr lang="en-US" dirty="0" err="1" smtClean="0"/>
              <a:t>cd</a:t>
            </a:r>
            <a:r>
              <a:rPr lang="en-US" dirty="0" smtClean="0"/>
              <a:t>) for intensity of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S.I. Units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more units called “</a:t>
            </a:r>
            <a:r>
              <a:rPr lang="en-US" b="1" dirty="0" smtClean="0"/>
              <a:t>derived units</a:t>
            </a:r>
            <a:r>
              <a:rPr lang="en-US" dirty="0" smtClean="0"/>
              <a:t>”, that are defined in terms of the seven base units. Such examples 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Square </a:t>
            </a:r>
            <a:r>
              <a:rPr lang="en-US" dirty="0" err="1" smtClean="0"/>
              <a:t>metre</a:t>
            </a:r>
            <a:r>
              <a:rPr lang="en-US" dirty="0" smtClean="0"/>
              <a:t> (m</a:t>
            </a:r>
            <a:r>
              <a:rPr lang="en-US" baseline="30000" dirty="0" smtClean="0"/>
              <a:t>2</a:t>
            </a:r>
            <a:r>
              <a:rPr lang="en-US" dirty="0" smtClean="0"/>
              <a:t>) for area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Cubic </a:t>
            </a:r>
            <a:r>
              <a:rPr lang="en-US" b="1" dirty="0" err="1" smtClean="0"/>
              <a:t>metre</a:t>
            </a:r>
            <a:r>
              <a:rPr lang="en-US" dirty="0" smtClean="0"/>
              <a:t> (m</a:t>
            </a:r>
            <a:r>
              <a:rPr lang="en-US" baseline="30000" dirty="0" smtClean="0"/>
              <a:t>3</a:t>
            </a:r>
            <a:r>
              <a:rPr lang="en-US" dirty="0" smtClean="0"/>
              <a:t>) for volume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err="1" smtClean="0"/>
              <a:t>metre</a:t>
            </a:r>
            <a:r>
              <a:rPr lang="en-US" b="1" dirty="0" smtClean="0"/>
              <a:t> per second</a:t>
            </a:r>
            <a:r>
              <a:rPr lang="en-US" dirty="0" smtClean="0"/>
              <a:t> (m/s or ms</a:t>
            </a:r>
            <a:r>
              <a:rPr lang="en-US" baseline="30000" dirty="0" smtClean="0"/>
              <a:t>-1</a:t>
            </a:r>
            <a:r>
              <a:rPr lang="en-US" dirty="0" smtClean="0"/>
              <a:t>) for speed or velocity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80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Units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speed of sound in air is given as 300 m/s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How many </a:t>
            </a:r>
            <a:r>
              <a:rPr lang="en-US" dirty="0" err="1" smtClean="0"/>
              <a:t>metres</a:t>
            </a:r>
            <a:r>
              <a:rPr lang="en-US" dirty="0" smtClean="0"/>
              <a:t> does sound travel in air in one hour?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Express your answer to part (</a:t>
            </a:r>
            <a:r>
              <a:rPr lang="en-US" b="1" dirty="0" smtClean="0"/>
              <a:t>a</a:t>
            </a:r>
            <a:r>
              <a:rPr lang="en-US" dirty="0" smtClean="0"/>
              <a:t>)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dirty="0" smtClean="0"/>
              <a:t>Correct to </a:t>
            </a:r>
            <a:r>
              <a:rPr lang="en-US" b="1" dirty="0" smtClean="0"/>
              <a:t>two</a:t>
            </a:r>
            <a:r>
              <a:rPr lang="en-US" dirty="0" smtClean="0"/>
              <a:t> significant figures</a:t>
            </a:r>
          </a:p>
          <a:p>
            <a:pPr marL="1371600" lvl="2" indent="-514350">
              <a:buFont typeface="+mj-lt"/>
              <a:buAutoNum type="romanLcPeriod"/>
            </a:pPr>
            <a:endParaRPr lang="en-US" dirty="0" smtClean="0"/>
          </a:p>
          <a:p>
            <a:pPr marL="1371600" lvl="2" indent="-514350">
              <a:buFont typeface="+mj-lt"/>
              <a:buAutoNum type="romanLcPeriod"/>
            </a:pPr>
            <a:r>
              <a:rPr lang="en-US" dirty="0" smtClean="0"/>
              <a:t>in the form </a:t>
            </a:r>
            <a:r>
              <a:rPr lang="en-US" i="1" dirty="0" smtClean="0"/>
              <a:t>a × 10</a:t>
            </a:r>
            <a:r>
              <a:rPr lang="en-US" i="1" baseline="30000" dirty="0" smtClean="0"/>
              <a:t>k</a:t>
            </a:r>
            <a:r>
              <a:rPr lang="en-US" i="1" dirty="0" smtClean="0"/>
              <a:t>, where 1 ≤ a &lt; 10 and k € </a:t>
            </a:r>
            <a:r>
              <a:rPr lang="en-US" b="1" i="1" dirty="0" smtClean="0"/>
              <a:t>Z</a:t>
            </a: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19400" y="2895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1, 080,000 </a:t>
            </a:r>
            <a:r>
              <a:rPr lang="en-US" sz="2800" dirty="0" err="1" smtClean="0">
                <a:solidFill>
                  <a:schemeClr val="bg1"/>
                </a:solidFill>
              </a:rPr>
              <a:t>metres</a:t>
            </a:r>
            <a:r>
              <a:rPr lang="en-US" sz="2800" dirty="0" smtClean="0">
                <a:solidFill>
                  <a:schemeClr val="bg1"/>
                </a:solidFill>
              </a:rPr>
              <a:t> per hour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495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1,100,000 </a:t>
            </a:r>
            <a:r>
              <a:rPr lang="en-US" sz="2800" dirty="0" err="1" smtClean="0">
                <a:solidFill>
                  <a:schemeClr val="bg1"/>
                </a:solidFill>
              </a:rPr>
              <a:t>metres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486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1.1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6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metres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5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 Unit Ch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58200" cy="6414320"/>
          </a:xfrm>
        </p:spPr>
      </p:pic>
    </p:spTree>
    <p:extLst>
      <p:ext uri="{BB962C8B-B14F-4D97-AF65-F5344CB8AC3E}">
        <p14:creationId xmlns:p14="http://schemas.microsoft.com/office/powerpoint/2010/main" val="14856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Converting SI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Convert the following to the stated unit: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0.025 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mL</a:t>
            </a: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lphaLcPeriod"/>
            </a:pP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5840 kg  t     (where t = </a:t>
            </a:r>
            <a:r>
              <a:rPr lang="en-US" dirty="0" err="1" smtClean="0">
                <a:sym typeface="Wingdings" pitchFamily="2" charset="2"/>
              </a:rPr>
              <a:t>tonne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25,580 ns  </a:t>
            </a:r>
            <a:r>
              <a:rPr lang="el-GR" dirty="0" smtClean="0">
                <a:sym typeface="Wingdings" pitchFamily="2" charset="2"/>
              </a:rPr>
              <a:t>μ</a:t>
            </a:r>
            <a:r>
              <a:rPr lang="en-US" dirty="0" smtClean="0">
                <a:sym typeface="Wingdings" pitchFamily="2" charset="2"/>
              </a:rPr>
              <a:t>s   (where 1 </a:t>
            </a:r>
            <a:r>
              <a:rPr lang="el-GR" dirty="0" smtClean="0">
                <a:sym typeface="Wingdings" pitchFamily="2" charset="2"/>
              </a:rPr>
              <a:t>μ</a:t>
            </a:r>
            <a:r>
              <a:rPr lang="en-US" dirty="0" smtClean="0">
                <a:sym typeface="Wingdings" pitchFamily="2" charset="2"/>
              </a:rPr>
              <a:t>s = 10</a:t>
            </a:r>
            <a:r>
              <a:rPr lang="en-US" baseline="30000" dirty="0" smtClean="0">
                <a:sym typeface="Wingdings" pitchFamily="2" charset="2"/>
              </a:rPr>
              <a:t>-6</a:t>
            </a:r>
            <a:r>
              <a:rPr lang="en-US" dirty="0" smtClean="0">
                <a:sym typeface="Wingdings" pitchFamily="2" charset="2"/>
              </a:rPr>
              <a:t> s)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45km  mm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20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= </a:t>
            </a:r>
            <a:r>
              <a:rPr lang="en-US" sz="2800" dirty="0" smtClean="0">
                <a:solidFill>
                  <a:schemeClr val="bg1"/>
                </a:solidFill>
              </a:rPr>
              <a:t>25 </a:t>
            </a:r>
            <a:r>
              <a:rPr lang="en-US" sz="2800" dirty="0" err="1" smtClean="0">
                <a:solidFill>
                  <a:schemeClr val="bg1"/>
                </a:solidFill>
              </a:rPr>
              <a:t>mL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5791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= 4.5 x 10</a:t>
            </a:r>
            <a:r>
              <a:rPr lang="en-US" sz="2800" baseline="30000" dirty="0" smtClean="0">
                <a:solidFill>
                  <a:schemeClr val="bg1"/>
                </a:solidFill>
                <a:sym typeface="Wingdings" pitchFamily="2" charset="2"/>
              </a:rPr>
              <a:t>7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mm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800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= 25.58 </a:t>
            </a:r>
            <a:r>
              <a:rPr lang="el-GR" sz="2800" dirty="0" smtClean="0">
                <a:solidFill>
                  <a:schemeClr val="bg1"/>
                </a:solidFill>
                <a:sym typeface="Wingdings" pitchFamily="2" charset="2"/>
              </a:rPr>
              <a:t>μ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s  2.558 x 10</a:t>
            </a:r>
            <a:r>
              <a:rPr lang="en-US" sz="2800" baseline="30000" dirty="0" smtClean="0">
                <a:solidFill>
                  <a:schemeClr val="bg1"/>
                </a:solidFill>
                <a:sym typeface="Wingdings" pitchFamily="2" charset="2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chemeClr val="bg1"/>
                </a:solidFill>
                <a:sym typeface="Wingdings" pitchFamily="2" charset="2"/>
              </a:rPr>
              <a:t>μ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657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= 5.84 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Between SI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0.006491 </a:t>
            </a:r>
            <a:r>
              <a:rPr lang="en-US" dirty="0" err="1" smtClean="0"/>
              <a:t>millimetres</a:t>
            </a:r>
            <a:r>
              <a:rPr lang="en-US" dirty="0" smtClean="0"/>
              <a:t> to </a:t>
            </a:r>
            <a:r>
              <a:rPr lang="en-US" dirty="0" err="1" smtClean="0"/>
              <a:t>metres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Give your answer correct to two significant figures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Give your answer to part </a:t>
            </a:r>
            <a:r>
              <a:rPr lang="en-US" b="1" dirty="0" smtClean="0"/>
              <a:t>a</a:t>
            </a:r>
            <a:r>
              <a:rPr lang="en-US" dirty="0" smtClean="0"/>
              <a:t> in standard form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971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0.0000065 m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267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6.5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-6</a:t>
            </a:r>
            <a:r>
              <a:rPr lang="en-US" sz="2800" dirty="0" smtClean="0">
                <a:solidFill>
                  <a:schemeClr val="bg1"/>
                </a:solidFill>
              </a:rPr>
              <a:t> m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between SI Units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2 days 9 hours &amp; 12 </a:t>
            </a:r>
            <a:r>
              <a:rPr lang="en-US" dirty="0" err="1" smtClean="0"/>
              <a:t>mins</a:t>
            </a:r>
            <a:r>
              <a:rPr lang="en-US" dirty="0" smtClean="0"/>
              <a:t> to seconds: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 day = 86,400 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2 days = 172,800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secs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1 hour = 3600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secs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 9 h = 32,400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secs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1 min = 60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secs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12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mins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= 720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secs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1028700" lvl="1" indent="-571500">
              <a:buFont typeface="+mj-lt"/>
              <a:buAutoNum type="romanLcPeriod"/>
            </a:pPr>
            <a:endParaRPr lang="en-US" dirty="0" smtClean="0">
              <a:sym typeface="Wingdings" pitchFamily="2" charset="2"/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So, 172,800 + 32,400 + 720 =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205,920 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secs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Celsius </a:t>
            </a:r>
            <a:r>
              <a:rPr lang="en-US" dirty="0" smtClean="0">
                <a:sym typeface="Wingdings" pitchFamily="2" charset="2"/>
              </a:rPr>
              <a:t> </a:t>
            </a:r>
            <a:r>
              <a:rPr lang="en-US" dirty="0" smtClean="0"/>
              <a:t>Fahrenheit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is the comparison scale between common temperature systems: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66800" y="2819400"/>
          <a:ext cx="6765826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3591000" imgH="780918" progId="Excel.Sheet.12">
                  <p:embed/>
                </p:oleObj>
              </mc:Choice>
              <mc:Fallback>
                <p:oleObj name="Worksheet" r:id="rId3" imgW="3591000" imgH="78091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6765826" cy="147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1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for Temp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Calculating Temps from ◦F to ◦C.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 = (9/5)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+ 32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 smtClean="0"/>
          </a:p>
          <a:p>
            <a:pPr marL="571500" indent="-514350"/>
            <a:endParaRPr lang="en-US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= (5/9)(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 – 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Notation – Standard 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“The speed of light in a vacuum is defined to be approximately 1.86 × </a:t>
                </a:r>
                <a:r>
                  <a:rPr lang="en-US" i="1" dirty="0" smtClean="0"/>
                  <a:t>10</a:t>
                </a:r>
                <a:r>
                  <a:rPr lang="en-US" i="1" baseline="30000" dirty="0" smtClean="0"/>
                  <a:t>5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miles per second”</a:t>
                </a:r>
              </a:p>
              <a:p>
                <a:endParaRPr lang="en-US" dirty="0"/>
              </a:p>
              <a:p>
                <a:r>
                  <a:rPr lang="en-US" dirty="0" smtClean="0"/>
                  <a:t>A number is written in </a:t>
                </a:r>
                <a:r>
                  <a:rPr lang="en-US" b="1" dirty="0" smtClean="0"/>
                  <a:t>standard </a:t>
                </a:r>
                <a:r>
                  <a:rPr lang="en-US" b="1" dirty="0" smtClean="0"/>
                  <a:t>scientific form</a:t>
                </a:r>
                <a:r>
                  <a:rPr lang="en-US" dirty="0" smtClean="0"/>
                  <a:t> </a:t>
                </a:r>
                <a:r>
                  <a:rPr lang="en-US" dirty="0" smtClean="0"/>
                  <a:t>if it is in the form </a:t>
                </a:r>
                <a:r>
                  <a:rPr lang="en-US" i="1" dirty="0"/>
                  <a:t>a</a:t>
                </a:r>
                <a:r>
                  <a:rPr lang="en-US" dirty="0" smtClean="0"/>
                  <a:t> × </a:t>
                </a:r>
                <a:r>
                  <a:rPr lang="en-US" i="1" dirty="0" smtClean="0"/>
                  <a:t>10</a:t>
                </a:r>
                <a:r>
                  <a:rPr lang="en-US" i="1" baseline="30000" dirty="0" smtClean="0"/>
                  <a:t>k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where 1≤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&lt;10 and </a:t>
                </a:r>
                <a:r>
                  <a:rPr lang="en-US" i="1" dirty="0" smtClean="0"/>
                  <a:t>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b="1" dirty="0" smtClean="0"/>
                  <a:t>Z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80 (Red book)</a:t>
            </a:r>
          </a:p>
          <a:p>
            <a:pPr lvl="1"/>
            <a:r>
              <a:rPr lang="en-US" dirty="0" smtClean="0"/>
              <a:t>1 (a) </a:t>
            </a:r>
          </a:p>
          <a:p>
            <a:pPr lvl="1"/>
            <a:r>
              <a:rPr lang="en-US" dirty="0" smtClean="0"/>
              <a:t>3(b &amp; c) </a:t>
            </a:r>
          </a:p>
          <a:p>
            <a:pPr lvl="1"/>
            <a:r>
              <a:rPr lang="en-US" dirty="0" smtClean="0"/>
              <a:t>5(a &amp; c) </a:t>
            </a:r>
          </a:p>
          <a:p>
            <a:pPr lvl="1"/>
            <a:r>
              <a:rPr lang="en-US" dirty="0" smtClean="0"/>
              <a:t>7(a &amp; b)</a:t>
            </a:r>
          </a:p>
          <a:p>
            <a:pPr lvl="1"/>
            <a:r>
              <a:rPr lang="en-US" dirty="0" smtClean="0"/>
              <a:t>12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Red book (course companion)</a:t>
            </a:r>
            <a:endParaRPr lang="en-US" dirty="0"/>
          </a:p>
          <a:p>
            <a:pPr lvl="1"/>
            <a:r>
              <a:rPr lang="en-US" dirty="0" smtClean="0"/>
              <a:t>Pg. 74-75</a:t>
            </a:r>
          </a:p>
          <a:p>
            <a:pPr lvl="2"/>
            <a:r>
              <a:rPr lang="en-US" dirty="0" smtClean="0"/>
              <a:t>1 (a &amp; c)</a:t>
            </a:r>
          </a:p>
          <a:p>
            <a:pPr lvl="2"/>
            <a:r>
              <a:rPr lang="en-US" dirty="0" smtClean="0"/>
              <a:t>2 (a, b, &amp; d)</a:t>
            </a:r>
          </a:p>
          <a:p>
            <a:pPr lvl="2"/>
            <a:r>
              <a:rPr lang="en-US" dirty="0" smtClean="0"/>
              <a:t>3 </a:t>
            </a:r>
          </a:p>
          <a:p>
            <a:pPr lvl="2"/>
            <a:r>
              <a:rPr lang="en-US" dirty="0" smtClean="0"/>
              <a:t>4</a:t>
            </a:r>
          </a:p>
          <a:p>
            <a:pPr lvl="2"/>
            <a:r>
              <a:rPr lang="en-US" dirty="0" smtClean="0"/>
              <a:t>5 (b &amp; d)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6 (a, b, d, e) {new addition for Tuesday/Thursday class}</a:t>
            </a:r>
          </a:p>
          <a:p>
            <a:pPr lvl="1"/>
            <a:r>
              <a:rPr lang="en-US" dirty="0" smtClean="0"/>
              <a:t>Pg. 80 (Red book)</a:t>
            </a:r>
          </a:p>
          <a:p>
            <a:pPr lvl="2"/>
            <a:r>
              <a:rPr lang="en-US" dirty="0" smtClean="0"/>
              <a:t>1 (a), 3(b &amp; c), 5(a &amp; c), 7(a &amp; b)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these numbers are </a:t>
            </a:r>
            <a:r>
              <a:rPr lang="en-US" i="1" dirty="0" smtClean="0"/>
              <a:t>not</a:t>
            </a:r>
            <a:r>
              <a:rPr lang="en-US" dirty="0" smtClean="0"/>
              <a:t> in scientific notation. Which ones? Explain.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9.4 x 10</a:t>
            </a:r>
            <a:r>
              <a:rPr lang="en-US" baseline="30000" dirty="0" smtClean="0"/>
              <a:t>-3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2.30 x 10</a:t>
            </a:r>
            <a:r>
              <a:rPr lang="en-US" baseline="30000" dirty="0" smtClean="0"/>
              <a:t>0.5</a:t>
            </a:r>
            <a:endParaRPr lang="en-US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2.54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12.5 x 10</a:t>
            </a:r>
            <a:r>
              <a:rPr lang="en-US" baseline="30000" dirty="0" smtClean="0"/>
              <a:t>4</a:t>
            </a:r>
            <a:endParaRPr lang="en-US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6.89 x 10</a:t>
            </a:r>
            <a:r>
              <a:rPr lang="en-US" baseline="30000" dirty="0" smtClean="0"/>
              <a:t>-19</a:t>
            </a:r>
            <a:endParaRPr lang="en-US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10</a:t>
            </a:r>
            <a:r>
              <a:rPr lang="en-US" baseline="30000" dirty="0" smtClean="0"/>
              <a:t>-6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6670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in Scientific Notation: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chemeClr val="bg1"/>
                </a:solidFill>
              </a:rPr>
              <a:t> b/c 12.5 ≥ 10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b.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b/c 0.5 is not an </a:t>
            </a:r>
            <a:r>
              <a:rPr lang="en-US" sz="2800" b="1" dirty="0" smtClean="0">
                <a:solidFill>
                  <a:schemeClr val="bg1"/>
                </a:solidFill>
                <a:sym typeface="Wingdings" pitchFamily="2" charset="2"/>
              </a:rPr>
              <a:t>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42672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Special Cases: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c.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 2.54 = 2.54 x 10</a:t>
            </a:r>
            <a:r>
              <a:rPr lang="en-US" sz="2800" baseline="30000" dirty="0" smtClean="0">
                <a:solidFill>
                  <a:srgbClr val="FFFF00"/>
                </a:solidFill>
                <a:sym typeface="Wingdings" pitchFamily="2" charset="2"/>
              </a:rPr>
              <a:t>0</a:t>
            </a:r>
            <a:endParaRPr lang="en-US" sz="2800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f.  10</a:t>
            </a:r>
            <a:r>
              <a:rPr lang="en-US" sz="2800" baseline="30000" dirty="0" smtClean="0">
                <a:solidFill>
                  <a:srgbClr val="FFFF00"/>
                </a:solidFill>
                <a:sym typeface="Wingdings" pitchFamily="2" charset="2"/>
              </a:rPr>
              <a:t>-6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 = 1 x 10</a:t>
            </a:r>
            <a:r>
              <a:rPr lang="en-US" sz="2800" baseline="30000" dirty="0" smtClean="0">
                <a:solidFill>
                  <a:srgbClr val="FFFF00"/>
                </a:solidFill>
                <a:sym typeface="Wingdings" pitchFamily="2" charset="2"/>
              </a:rPr>
              <a:t>-6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writing in S.N.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53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down </a:t>
            </a:r>
            <a:r>
              <a:rPr lang="en-US" b="1" i="1" dirty="0" smtClean="0"/>
              <a:t>a</a:t>
            </a:r>
            <a:r>
              <a:rPr lang="en-US" dirty="0" smtClean="0"/>
              <a:t> (the #): write all the significant figures of the number and place the decimal point immediately after the first significant figure.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i="1" dirty="0" smtClean="0"/>
              <a:t>k</a:t>
            </a: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Moving the decimal point </a:t>
            </a:r>
            <a:r>
              <a:rPr lang="en-US" dirty="0" smtClean="0">
                <a:solidFill>
                  <a:schemeClr val="bg1"/>
                </a:solidFill>
              </a:rPr>
              <a:t>11 places to the right </a:t>
            </a:r>
            <a:r>
              <a:rPr lang="en-US" dirty="0" smtClean="0"/>
              <a:t>is equivalent to multiplying by </a:t>
            </a:r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-11</a:t>
            </a:r>
            <a:endParaRPr lang="en-US" baseline="30000" dirty="0" smtClean="0">
              <a:solidFill>
                <a:schemeClr val="bg1"/>
              </a:solidFill>
            </a:endParaRP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Likewise, moving the decimal point </a:t>
            </a:r>
            <a:r>
              <a:rPr lang="en-US" dirty="0" smtClean="0">
                <a:solidFill>
                  <a:schemeClr val="bg1"/>
                </a:solidFill>
              </a:rPr>
              <a:t>11 places to the left</a:t>
            </a:r>
            <a:r>
              <a:rPr lang="en-US" dirty="0" smtClean="0"/>
              <a:t> is equivalent to multiplying by </a:t>
            </a:r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numbers are </a:t>
            </a:r>
            <a:r>
              <a:rPr lang="en-US" dirty="0" smtClean="0"/>
              <a:t>given </a:t>
            </a:r>
            <a:r>
              <a:rPr lang="en-US" dirty="0" smtClean="0"/>
              <a:t>in </a:t>
            </a:r>
            <a:r>
              <a:rPr lang="en-US" dirty="0" smtClean="0"/>
              <a:t>regular form</a:t>
            </a:r>
            <a:r>
              <a:rPr lang="en-US" dirty="0" smtClean="0"/>
              <a:t>. </a:t>
            </a:r>
            <a:r>
              <a:rPr lang="en-US" dirty="0" smtClean="0"/>
              <a:t>Write them in standard form.</a:t>
            </a:r>
          </a:p>
          <a:p>
            <a:pPr lvl="1"/>
            <a:r>
              <a:rPr lang="en-US" dirty="0" smtClean="0"/>
              <a:t>546,000,000,000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0.003242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2667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chemeClr val="bg1"/>
                </a:solidFill>
              </a:rPr>
              <a:t>5.46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11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657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3.242</a:t>
            </a:r>
            <a:r>
              <a:rPr lang="en-US" sz="2800" dirty="0" smtClean="0">
                <a:solidFill>
                  <a:schemeClr val="bg1"/>
                </a:solidFill>
              </a:rPr>
              <a:t>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-3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/>
                </a:pPr>
                <a:r>
                  <a:rPr lang="en-US" dirty="0" smtClean="0"/>
                  <a:t>Evaluate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81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 smtClean="0"/>
                  <a:t>. Write your answer in </a:t>
                </a:r>
                <a:r>
                  <a:rPr lang="en-US" dirty="0" smtClean="0"/>
                  <a:t>regular form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lphaL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lphaLcPeriod"/>
                </a:pPr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 smtClean="0"/>
                  <a:t>Write your answer to part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in standard form.</a:t>
                </a:r>
              </a:p>
              <a:p>
                <a:pPr marL="514350" indent="-514350">
                  <a:buFont typeface="+mj-lt"/>
                  <a:buAutoNum type="alphaLcPeriod"/>
                </a:pPr>
                <a:endParaRPr lang="en-US" dirty="0"/>
              </a:p>
              <a:p>
                <a:pPr marL="514350" indent="-514350">
                  <a:buNone/>
                </a:pPr>
                <a:r>
                  <a:rPr lang="en-US" dirty="0" smtClean="0"/>
                  <a:t> </a:t>
                </a:r>
              </a:p>
              <a:p>
                <a:pPr marL="514350" indent="-514350">
                  <a:buFont typeface="+mj-lt"/>
                  <a:buAutoNum type="alphaL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362200" y="2743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 = </a:t>
            </a:r>
            <a:r>
              <a:rPr lang="en-US" sz="2800" dirty="0" smtClean="0">
                <a:solidFill>
                  <a:schemeClr val="bg1"/>
                </a:solidFill>
              </a:rPr>
              <a:t>0.09375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953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 = </a:t>
            </a:r>
            <a:r>
              <a:rPr lang="en-US" sz="2800" dirty="0" smtClean="0">
                <a:solidFill>
                  <a:schemeClr val="bg1"/>
                </a:solidFill>
              </a:rPr>
              <a:t>9.375 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-2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with number in Scientific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 x = 3.24 x 10</a:t>
            </a:r>
            <a:r>
              <a:rPr lang="en-US" baseline="30000" dirty="0" smtClean="0"/>
              <a:t>4</a:t>
            </a:r>
            <a:r>
              <a:rPr lang="en-US" dirty="0" smtClean="0"/>
              <a:t> and y = 8.32 x 10</a:t>
            </a:r>
            <a:r>
              <a:rPr lang="en-US" baseline="30000" dirty="0" smtClean="0"/>
              <a:t>6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Evaluate x + 2y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Write your answer to part </a:t>
            </a:r>
            <a:r>
              <a:rPr lang="en-US" i="1" dirty="0" smtClean="0"/>
              <a:t>a</a:t>
            </a:r>
            <a:r>
              <a:rPr lang="en-US" dirty="0" smtClean="0"/>
              <a:t> correct to 3 </a:t>
            </a:r>
            <a:r>
              <a:rPr lang="en-US" dirty="0" err="1" smtClean="0"/>
              <a:t>s.f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Give your answer to part </a:t>
            </a:r>
            <a:r>
              <a:rPr lang="en-US" i="1" dirty="0" smtClean="0"/>
              <a:t>b</a:t>
            </a:r>
            <a:r>
              <a:rPr lang="en-US" dirty="0" smtClean="0"/>
              <a:t> in scientific form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209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16672400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480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1.67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7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733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16,700,000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57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with numbers in Scientific Form – Student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i="1" dirty="0"/>
                  <a:t>x</a:t>
                </a:r>
                <a:r>
                  <a:rPr lang="en-US" dirty="0"/>
                  <a:t> = 6.4 × 10</a:t>
                </a:r>
                <a:r>
                  <a:rPr lang="en-US" baseline="30000" dirty="0"/>
                  <a:t>7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dirty="0"/>
                  <a:t> = 1.6 × 10</a:t>
                </a:r>
                <a:r>
                  <a:rPr lang="en-US" baseline="30000" dirty="0"/>
                  <a:t>8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Find:</a:t>
                </a:r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i="1" dirty="0" smtClean="0"/>
                  <a:t>y</a:t>
                </a:r>
                <a:r>
                  <a:rPr lang="en-US" dirty="0" smtClean="0"/>
                  <a:t> </a:t>
                </a:r>
                <a:r>
                  <a:rPr lang="en-US" dirty="0"/>
                  <a:t>– 2</a:t>
                </a:r>
                <a:r>
                  <a:rPr lang="en-US" i="1" dirty="0"/>
                  <a:t>x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 smtClean="0"/>
                  <a:t>give </a:t>
                </a:r>
                <a:r>
                  <a:rPr lang="en-US" dirty="0"/>
                  <a:t>your answers in the form </a:t>
                </a:r>
                <a:r>
                  <a:rPr lang="en-US" i="1" dirty="0"/>
                  <a:t>a</a:t>
                </a:r>
                <a:r>
                  <a:rPr lang="en-US" dirty="0"/>
                  <a:t> × 10</a:t>
                </a:r>
                <a:r>
                  <a:rPr lang="en-US" i="1" baseline="30000" dirty="0"/>
                  <a:t>k</a:t>
                </a:r>
                <a:r>
                  <a:rPr lang="en-US" dirty="0"/>
                  <a:t> where 1 </a:t>
                </a:r>
                <a:r>
                  <a:rPr lang="en-US" dirty="0" smtClean="0"/>
                  <a:t>≤ </a:t>
                </a:r>
                <a:r>
                  <a:rPr lang="en-US" i="1" dirty="0"/>
                  <a:t>a</a:t>
                </a:r>
                <a:r>
                  <a:rPr lang="en-US" dirty="0"/>
                  <a:t> &lt; 10 and </a:t>
                </a:r>
                <a:r>
                  <a:rPr lang="en-US" i="1" dirty="0"/>
                  <a:t>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en-US" dirty="0" smtClean="0"/>
                  <a:t> </a:t>
                </a:r>
                <a:endParaRPr lang="en-US" baseline="-25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75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81200" y="2971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chemeClr val="bg1"/>
                </a:solidFill>
              </a:rPr>
              <a:t> 4.0 </a:t>
            </a:r>
            <a:r>
              <a:rPr lang="en-US" sz="2800" dirty="0">
                <a:solidFill>
                  <a:schemeClr val="bg1"/>
                </a:solidFill>
              </a:rPr>
              <a:t>× </a:t>
            </a:r>
            <a:r>
              <a:rPr lang="en-US" sz="2800" dirty="0" smtClean="0">
                <a:solidFill>
                  <a:schemeClr val="bg1"/>
                </a:solidFill>
              </a:rPr>
              <a:t>10</a:t>
            </a:r>
            <a:r>
              <a:rPr lang="en-US" sz="2800" baseline="30000" dirty="0" smtClean="0">
                <a:solidFill>
                  <a:schemeClr val="bg1"/>
                </a:solidFill>
              </a:rPr>
              <a:t>–1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64742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3.2 × 10</a:t>
            </a:r>
            <a:r>
              <a:rPr lang="en-US" sz="2800" baseline="300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719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 x = 2.35 x 10</a:t>
            </a:r>
            <a:r>
              <a:rPr lang="en-US" baseline="30000" dirty="0" smtClean="0"/>
              <a:t>4</a:t>
            </a:r>
            <a:r>
              <a:rPr lang="en-US" dirty="0" smtClean="0"/>
              <a:t> and y = 4.86 x 10</a:t>
            </a:r>
            <a:r>
              <a:rPr lang="en-US" baseline="30000" dirty="0" smtClean="0"/>
              <a:t>-3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Evaluate 2x + 3y.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Write your answer to part </a:t>
            </a:r>
            <a:r>
              <a:rPr lang="en-US" b="1" dirty="0" smtClean="0"/>
              <a:t>a </a:t>
            </a:r>
            <a:r>
              <a:rPr lang="en-US" dirty="0" smtClean="0"/>
              <a:t>correct to 5 </a:t>
            </a:r>
            <a:r>
              <a:rPr lang="en-US" dirty="0" err="1" smtClean="0"/>
              <a:t>s.f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Give your answer to part </a:t>
            </a:r>
            <a:r>
              <a:rPr lang="en-US" b="1" dirty="0" smtClean="0"/>
              <a:t>b</a:t>
            </a:r>
            <a:r>
              <a:rPr lang="en-US" dirty="0" smtClean="0"/>
              <a:t> in scientific 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819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47000.01458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791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4.7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419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 47,000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8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1027</Words>
  <Application>Microsoft Office PowerPoint</Application>
  <PresentationFormat>On-screen Show (4:3)</PresentationFormat>
  <Paragraphs>171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Topic 1 – Numbers &amp; Algebra</vt:lpstr>
      <vt:lpstr>Scientific Notation – Standard Form</vt:lpstr>
      <vt:lpstr>Scientific Notation (cont.)</vt:lpstr>
      <vt:lpstr>Instructions for writing in S.N.</vt:lpstr>
      <vt:lpstr>Examples</vt:lpstr>
      <vt:lpstr>More Examples</vt:lpstr>
      <vt:lpstr>Operations with number in Scientific Form</vt:lpstr>
      <vt:lpstr>Operations with numbers in Scientific Form – Student Example</vt:lpstr>
      <vt:lpstr>Student Example</vt:lpstr>
      <vt:lpstr>Homework</vt:lpstr>
      <vt:lpstr>S.I. Units</vt:lpstr>
      <vt:lpstr>S.I. Units (cont.)</vt:lpstr>
      <vt:lpstr>SI Units (cont.)</vt:lpstr>
      <vt:lpstr>PowerPoint Presentation</vt:lpstr>
      <vt:lpstr>Examples of Converting SI Units</vt:lpstr>
      <vt:lpstr>Converting Between SI Units</vt:lpstr>
      <vt:lpstr>Converting between SI Units (cont)</vt:lpstr>
      <vt:lpstr>Celsius  Fahrenheit</vt:lpstr>
      <vt:lpstr>Formulas for Temp Conversion</vt:lpstr>
      <vt:lpstr>Homework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2 – Numbers &amp; Algebra</dc:title>
  <dc:creator>Chase Brooks</dc:creator>
  <cp:lastModifiedBy>Chase Brooks</cp:lastModifiedBy>
  <cp:revision>30</cp:revision>
  <dcterms:created xsi:type="dcterms:W3CDTF">2012-08-15T23:40:21Z</dcterms:created>
  <dcterms:modified xsi:type="dcterms:W3CDTF">2013-08-20T02:34:34Z</dcterms:modified>
</cp:coreProperties>
</file>