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3" r:id="rId5"/>
    <p:sldId id="259" r:id="rId6"/>
    <p:sldId id="261" r:id="rId7"/>
    <p:sldId id="258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0" r:id="rId24"/>
    <p:sldId id="279" r:id="rId25"/>
    <p:sldId id="276" r:id="rId26"/>
    <p:sldId id="277" r:id="rId27"/>
    <p:sldId id="288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9" r:id="rId36"/>
    <p:sldId id="290" r:id="rId37"/>
    <p:sldId id="294" r:id="rId3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66FF"/>
    <a:srgbClr val="FFFF00"/>
    <a:srgbClr val="660033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711" autoAdjust="0"/>
  </p:normalViewPr>
  <p:slideViewPr>
    <p:cSldViewPr>
      <p:cViewPr>
        <p:scale>
          <a:sx n="66" d="100"/>
          <a:sy n="66" d="100"/>
        </p:scale>
        <p:origin x="-124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6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1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0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6786-2E8F-49B3-BE85-09A4C4D14A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1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719E2-E799-4FF5-9E2B-016A074DB9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44D7-BE47-45D2-AA41-5DDF5B8DFC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0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9E690-BFCC-4120-9D2C-F94F153CA0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72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AEC72-AF3A-476B-AB75-AE51C6D11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979E9-42E7-48F0-9ADB-383959D2A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8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3327-FF66-4A19-B3F7-63B00F3D9E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4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4A405-D6FA-44E8-A601-33CAEA3CED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63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72D04-D4FD-4C85-843D-457FFCD70C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1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1100-DF38-4DA9-B45B-0393A22727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8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9227-B81E-4D00-B9F3-B68E24A22B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04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2F3A57-2A4E-43FE-94DB-5588D4F9A6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7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4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2339975" y="1054100"/>
            <a:ext cx="468153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Sine Rule</a:t>
            </a: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4140200" y="2709863"/>
            <a:ext cx="9366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and</a:t>
            </a:r>
          </a:p>
        </p:txBody>
      </p:sp>
      <p:sp>
        <p:nvSpPr>
          <p:cNvPr id="18436" name="WordArt 6"/>
          <p:cNvSpPr>
            <a:spLocks noChangeArrowheads="1" noChangeShapeType="1" noTextEdit="1"/>
          </p:cNvSpPr>
          <p:nvPr/>
        </p:nvSpPr>
        <p:spPr bwMode="auto">
          <a:xfrm>
            <a:off x="1979613" y="3933825"/>
            <a:ext cx="525621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Cosine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1619250" y="1341438"/>
            <a:ext cx="3889375" cy="2159000"/>
          </a:xfrm>
          <a:custGeom>
            <a:avLst/>
            <a:gdLst>
              <a:gd name="T0" fmla="*/ 0 w 2450"/>
              <a:gd name="T1" fmla="*/ 2147483647 h 1360"/>
              <a:gd name="T2" fmla="*/ 2147483647 w 2450"/>
              <a:gd name="T3" fmla="*/ 0 h 1360"/>
              <a:gd name="T4" fmla="*/ 2147483647 w 2450"/>
              <a:gd name="T5" fmla="*/ 2147483647 h 1360"/>
              <a:gd name="T6" fmla="*/ 0 w 2450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2450"/>
              <a:gd name="T13" fmla="*/ 0 h 1360"/>
              <a:gd name="T14" fmla="*/ 2450 w 2450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0" h="1360">
                <a:moveTo>
                  <a:pt x="0" y="952"/>
                </a:moveTo>
                <a:lnTo>
                  <a:pt x="2087" y="0"/>
                </a:lnTo>
                <a:lnTo>
                  <a:pt x="2450" y="1360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10cm</a:t>
            </a:r>
          </a:p>
        </p:txBody>
      </p:sp>
      <p:sp>
        <p:nvSpPr>
          <p:cNvPr id="24580" name="Freeform 5"/>
          <p:cNvSpPr>
            <a:spLocks/>
          </p:cNvSpPr>
          <p:nvPr/>
        </p:nvSpPr>
        <p:spPr bwMode="auto">
          <a:xfrm>
            <a:off x="4910138" y="2987675"/>
            <a:ext cx="454025" cy="441325"/>
          </a:xfrm>
          <a:custGeom>
            <a:avLst/>
            <a:gdLst>
              <a:gd name="T0" fmla="*/ 2147483647 w 286"/>
              <a:gd name="T1" fmla="*/ 2147483647 h 278"/>
              <a:gd name="T2" fmla="*/ 2147483647 w 286"/>
              <a:gd name="T3" fmla="*/ 2147483647 h 278"/>
              <a:gd name="T4" fmla="*/ 2147483647 w 286"/>
              <a:gd name="T5" fmla="*/ 2147483647 h 278"/>
              <a:gd name="T6" fmla="*/ 2147483647 w 286"/>
              <a:gd name="T7" fmla="*/ 2147483647 h 278"/>
              <a:gd name="T8" fmla="*/ 2147483647 w 286"/>
              <a:gd name="T9" fmla="*/ 2147483647 h 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278"/>
              <a:gd name="T17" fmla="*/ 286 w 286"/>
              <a:gd name="T18" fmla="*/ 278 h 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278">
                <a:moveTo>
                  <a:pt x="286" y="6"/>
                </a:moveTo>
                <a:cubicBezTo>
                  <a:pt x="269" y="6"/>
                  <a:pt x="214" y="0"/>
                  <a:pt x="183" y="6"/>
                </a:cubicBezTo>
                <a:cubicBezTo>
                  <a:pt x="152" y="12"/>
                  <a:pt x="127" y="19"/>
                  <a:pt x="99" y="42"/>
                </a:cubicBezTo>
                <a:cubicBezTo>
                  <a:pt x="71" y="65"/>
                  <a:pt x="28" y="103"/>
                  <a:pt x="14" y="142"/>
                </a:cubicBezTo>
                <a:cubicBezTo>
                  <a:pt x="0" y="181"/>
                  <a:pt x="14" y="255"/>
                  <a:pt x="14" y="278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65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1547813" y="3789363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it a right-angled triangle?</a:t>
            </a: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1547813" y="4221163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there a matching pair?</a:t>
            </a: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5508625" y="37893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5508625" y="42211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Yes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547813" y="5084763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Label the sides and angles.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B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C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2916238" y="1435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4594" name="Freeform 23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Text Box 24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40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24596" name="Text Box 25"/>
          <p:cNvSpPr txBox="1">
            <a:spLocks noChangeArrowheads="1"/>
          </p:cNvSpPr>
          <p:nvPr/>
        </p:nvSpPr>
        <p:spPr bwMode="auto">
          <a:xfrm>
            <a:off x="5292725" y="213360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00CC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547813" y="465296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Use the Sine Rule</a:t>
            </a:r>
          </a:p>
        </p:txBody>
      </p:sp>
      <p:sp>
        <p:nvSpPr>
          <p:cNvPr id="24598" name="Text Box 27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5" grpId="0"/>
      <p:bldP spid="12306" grpId="0"/>
      <p:bldP spid="12307" grpId="0"/>
      <p:bldP spid="12308" grpId="0"/>
      <p:bldP spid="12309" grpId="0"/>
      <p:bldP spid="12310" grpId="0"/>
      <p:bldP spid="12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reeform 2"/>
          <p:cNvSpPr>
            <a:spLocks/>
          </p:cNvSpPr>
          <p:nvPr/>
        </p:nvSpPr>
        <p:spPr bwMode="auto">
          <a:xfrm>
            <a:off x="1619250" y="1341438"/>
            <a:ext cx="3889375" cy="2159000"/>
          </a:xfrm>
          <a:custGeom>
            <a:avLst/>
            <a:gdLst>
              <a:gd name="T0" fmla="*/ 0 w 2450"/>
              <a:gd name="T1" fmla="*/ 2147483647 h 1360"/>
              <a:gd name="T2" fmla="*/ 2147483647 w 2450"/>
              <a:gd name="T3" fmla="*/ 0 h 1360"/>
              <a:gd name="T4" fmla="*/ 2147483647 w 2450"/>
              <a:gd name="T5" fmla="*/ 2147483647 h 1360"/>
              <a:gd name="T6" fmla="*/ 0 w 2450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2450"/>
              <a:gd name="T13" fmla="*/ 0 h 1360"/>
              <a:gd name="T14" fmla="*/ 2450 w 2450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0" h="1360">
                <a:moveTo>
                  <a:pt x="0" y="952"/>
                </a:moveTo>
                <a:lnTo>
                  <a:pt x="2087" y="0"/>
                </a:lnTo>
                <a:lnTo>
                  <a:pt x="2450" y="1360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10cm</a:t>
            </a:r>
          </a:p>
        </p:txBody>
      </p:sp>
      <p:sp>
        <p:nvSpPr>
          <p:cNvPr id="2053" name="Freeform 4"/>
          <p:cNvSpPr>
            <a:spLocks/>
          </p:cNvSpPr>
          <p:nvPr/>
        </p:nvSpPr>
        <p:spPr bwMode="auto">
          <a:xfrm>
            <a:off x="4910138" y="2987675"/>
            <a:ext cx="454025" cy="441325"/>
          </a:xfrm>
          <a:custGeom>
            <a:avLst/>
            <a:gdLst>
              <a:gd name="T0" fmla="*/ 2147483647 w 286"/>
              <a:gd name="T1" fmla="*/ 2147483647 h 278"/>
              <a:gd name="T2" fmla="*/ 2147483647 w 286"/>
              <a:gd name="T3" fmla="*/ 2147483647 h 278"/>
              <a:gd name="T4" fmla="*/ 2147483647 w 286"/>
              <a:gd name="T5" fmla="*/ 2147483647 h 278"/>
              <a:gd name="T6" fmla="*/ 2147483647 w 286"/>
              <a:gd name="T7" fmla="*/ 2147483647 h 278"/>
              <a:gd name="T8" fmla="*/ 2147483647 w 286"/>
              <a:gd name="T9" fmla="*/ 2147483647 h 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278"/>
              <a:gd name="T17" fmla="*/ 286 w 286"/>
              <a:gd name="T18" fmla="*/ 278 h 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278">
                <a:moveTo>
                  <a:pt x="286" y="6"/>
                </a:moveTo>
                <a:cubicBezTo>
                  <a:pt x="269" y="6"/>
                  <a:pt x="214" y="0"/>
                  <a:pt x="183" y="6"/>
                </a:cubicBezTo>
                <a:cubicBezTo>
                  <a:pt x="152" y="12"/>
                  <a:pt x="127" y="19"/>
                  <a:pt x="99" y="42"/>
                </a:cubicBezTo>
                <a:cubicBezTo>
                  <a:pt x="71" y="65"/>
                  <a:pt x="28" y="103"/>
                  <a:pt x="14" y="142"/>
                </a:cubicBezTo>
                <a:cubicBezTo>
                  <a:pt x="0" y="181"/>
                  <a:pt x="14" y="255"/>
                  <a:pt x="14" y="278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65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B</a:t>
            </a: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C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2916238" y="1435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061" name="Rectangle 17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062" name="Freeform 18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40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2064" name="Text Box 20"/>
          <p:cNvSpPr txBox="1">
            <a:spLocks noChangeArrowheads="1"/>
          </p:cNvSpPr>
          <p:nvPr/>
        </p:nvSpPr>
        <p:spPr bwMode="auto">
          <a:xfrm>
            <a:off x="5292725" y="213360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00CC"/>
                </a:solidFill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900113" y="3860800"/>
          <a:ext cx="316706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1371600" imgH="393700" progId="Equation.3">
                  <p:embed/>
                </p:oleObj>
              </mc:Choice>
              <mc:Fallback>
                <p:oleObj name="Equation" r:id="rId3" imgW="1371600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60800"/>
                        <a:ext cx="316706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900113" y="5373688"/>
            <a:ext cx="575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We don’t need the “C” bit of the formula.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716463" y="3933825"/>
            <a:ext cx="3527425" cy="10445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Because we are trying to find a missing length of a side, the little letters are on top </a:t>
            </a:r>
          </a:p>
        </p:txBody>
      </p:sp>
      <p:sp>
        <p:nvSpPr>
          <p:cNvPr id="2067" name="Text Box 25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4" grpId="0"/>
      <p:bldP spid="133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reeform 2"/>
          <p:cNvSpPr>
            <a:spLocks/>
          </p:cNvSpPr>
          <p:nvPr/>
        </p:nvSpPr>
        <p:spPr bwMode="auto">
          <a:xfrm>
            <a:off x="1619250" y="1341438"/>
            <a:ext cx="3889375" cy="2159000"/>
          </a:xfrm>
          <a:custGeom>
            <a:avLst/>
            <a:gdLst>
              <a:gd name="T0" fmla="*/ 0 w 2450"/>
              <a:gd name="T1" fmla="*/ 2147483647 h 1360"/>
              <a:gd name="T2" fmla="*/ 2147483647 w 2450"/>
              <a:gd name="T3" fmla="*/ 0 h 1360"/>
              <a:gd name="T4" fmla="*/ 2147483647 w 2450"/>
              <a:gd name="T5" fmla="*/ 2147483647 h 1360"/>
              <a:gd name="T6" fmla="*/ 0 w 2450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2450"/>
              <a:gd name="T13" fmla="*/ 0 h 1360"/>
              <a:gd name="T14" fmla="*/ 2450 w 2450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0" h="1360">
                <a:moveTo>
                  <a:pt x="0" y="952"/>
                </a:moveTo>
                <a:lnTo>
                  <a:pt x="2087" y="0"/>
                </a:lnTo>
                <a:lnTo>
                  <a:pt x="2450" y="1360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10cm</a:t>
            </a:r>
          </a:p>
        </p:txBody>
      </p:sp>
      <p:sp>
        <p:nvSpPr>
          <p:cNvPr id="3077" name="Freeform 4"/>
          <p:cNvSpPr>
            <a:spLocks/>
          </p:cNvSpPr>
          <p:nvPr/>
        </p:nvSpPr>
        <p:spPr bwMode="auto">
          <a:xfrm>
            <a:off x="4910138" y="2987675"/>
            <a:ext cx="454025" cy="441325"/>
          </a:xfrm>
          <a:custGeom>
            <a:avLst/>
            <a:gdLst>
              <a:gd name="T0" fmla="*/ 2147483647 w 286"/>
              <a:gd name="T1" fmla="*/ 2147483647 h 278"/>
              <a:gd name="T2" fmla="*/ 2147483647 w 286"/>
              <a:gd name="T3" fmla="*/ 2147483647 h 278"/>
              <a:gd name="T4" fmla="*/ 2147483647 w 286"/>
              <a:gd name="T5" fmla="*/ 2147483647 h 278"/>
              <a:gd name="T6" fmla="*/ 2147483647 w 286"/>
              <a:gd name="T7" fmla="*/ 2147483647 h 278"/>
              <a:gd name="T8" fmla="*/ 2147483647 w 286"/>
              <a:gd name="T9" fmla="*/ 2147483647 h 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278"/>
              <a:gd name="T17" fmla="*/ 286 w 286"/>
              <a:gd name="T18" fmla="*/ 278 h 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278">
                <a:moveTo>
                  <a:pt x="286" y="6"/>
                </a:moveTo>
                <a:cubicBezTo>
                  <a:pt x="269" y="6"/>
                  <a:pt x="214" y="0"/>
                  <a:pt x="183" y="6"/>
                </a:cubicBezTo>
                <a:cubicBezTo>
                  <a:pt x="152" y="12"/>
                  <a:pt x="127" y="19"/>
                  <a:pt x="99" y="42"/>
                </a:cubicBezTo>
                <a:cubicBezTo>
                  <a:pt x="71" y="65"/>
                  <a:pt x="28" y="103"/>
                  <a:pt x="14" y="142"/>
                </a:cubicBezTo>
                <a:cubicBezTo>
                  <a:pt x="0" y="181"/>
                  <a:pt x="14" y="255"/>
                  <a:pt x="14" y="278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65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B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C</a:t>
            </a:r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084" name="Rectangle 11"/>
          <p:cNvSpPr>
            <a:spLocks noChangeArrowheads="1"/>
          </p:cNvSpPr>
          <p:nvPr/>
        </p:nvSpPr>
        <p:spPr bwMode="auto">
          <a:xfrm>
            <a:off x="2916238" y="1435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086" name="Freeform 13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40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5292725" y="213360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00CC"/>
                </a:solidFill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3074" name="Object 16"/>
          <p:cNvGraphicFramePr>
            <a:graphicFrameLocks noChangeAspect="1"/>
          </p:cNvGraphicFramePr>
          <p:nvPr/>
        </p:nvGraphicFramePr>
        <p:xfrm>
          <a:off x="900113" y="3860800"/>
          <a:ext cx="20161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850680" imgH="393480" progId="Equation.3">
                  <p:embed/>
                </p:oleObj>
              </mc:Choice>
              <mc:Fallback>
                <p:oleObj name="Equation" r:id="rId3" imgW="8506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60800"/>
                        <a:ext cx="2016125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900113" y="5373688"/>
            <a:ext cx="575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Fill in the bits you know.</a:t>
            </a:r>
          </a:p>
        </p:txBody>
      </p:sp>
      <p:sp>
        <p:nvSpPr>
          <p:cNvPr id="3090" name="Text Box 19"/>
          <p:cNvSpPr txBox="1">
            <a:spLocks noChangeArrowheads="1"/>
          </p:cNvSpPr>
          <p:nvPr/>
        </p:nvSpPr>
        <p:spPr bwMode="auto">
          <a:xfrm>
            <a:off x="4716463" y="3933825"/>
            <a:ext cx="3527425" cy="10445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Because we are trying to find a missing length of a side, the little letters are on top </a:t>
            </a:r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reeform 2"/>
          <p:cNvSpPr>
            <a:spLocks/>
          </p:cNvSpPr>
          <p:nvPr/>
        </p:nvSpPr>
        <p:spPr bwMode="auto">
          <a:xfrm>
            <a:off x="1619250" y="1341438"/>
            <a:ext cx="3889375" cy="2159000"/>
          </a:xfrm>
          <a:custGeom>
            <a:avLst/>
            <a:gdLst>
              <a:gd name="T0" fmla="*/ 0 w 2450"/>
              <a:gd name="T1" fmla="*/ 2147483647 h 1360"/>
              <a:gd name="T2" fmla="*/ 2147483647 w 2450"/>
              <a:gd name="T3" fmla="*/ 0 h 1360"/>
              <a:gd name="T4" fmla="*/ 2147483647 w 2450"/>
              <a:gd name="T5" fmla="*/ 2147483647 h 1360"/>
              <a:gd name="T6" fmla="*/ 0 w 2450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2450"/>
              <a:gd name="T13" fmla="*/ 0 h 1360"/>
              <a:gd name="T14" fmla="*/ 2450 w 2450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0" h="1360">
                <a:moveTo>
                  <a:pt x="0" y="952"/>
                </a:moveTo>
                <a:lnTo>
                  <a:pt x="2087" y="0"/>
                </a:lnTo>
                <a:lnTo>
                  <a:pt x="2450" y="1360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10cm</a:t>
            </a:r>
          </a:p>
        </p:txBody>
      </p:sp>
      <p:sp>
        <p:nvSpPr>
          <p:cNvPr id="4102" name="Freeform 4"/>
          <p:cNvSpPr>
            <a:spLocks/>
          </p:cNvSpPr>
          <p:nvPr/>
        </p:nvSpPr>
        <p:spPr bwMode="auto">
          <a:xfrm>
            <a:off x="4910138" y="2987675"/>
            <a:ext cx="454025" cy="441325"/>
          </a:xfrm>
          <a:custGeom>
            <a:avLst/>
            <a:gdLst>
              <a:gd name="T0" fmla="*/ 2147483647 w 286"/>
              <a:gd name="T1" fmla="*/ 2147483647 h 278"/>
              <a:gd name="T2" fmla="*/ 2147483647 w 286"/>
              <a:gd name="T3" fmla="*/ 2147483647 h 278"/>
              <a:gd name="T4" fmla="*/ 2147483647 w 286"/>
              <a:gd name="T5" fmla="*/ 2147483647 h 278"/>
              <a:gd name="T6" fmla="*/ 2147483647 w 286"/>
              <a:gd name="T7" fmla="*/ 2147483647 h 278"/>
              <a:gd name="T8" fmla="*/ 2147483647 w 286"/>
              <a:gd name="T9" fmla="*/ 2147483647 h 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278"/>
              <a:gd name="T17" fmla="*/ 286 w 286"/>
              <a:gd name="T18" fmla="*/ 278 h 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278">
                <a:moveTo>
                  <a:pt x="286" y="6"/>
                </a:moveTo>
                <a:cubicBezTo>
                  <a:pt x="269" y="6"/>
                  <a:pt x="214" y="0"/>
                  <a:pt x="183" y="6"/>
                </a:cubicBezTo>
                <a:cubicBezTo>
                  <a:pt x="152" y="12"/>
                  <a:pt x="127" y="19"/>
                  <a:pt x="99" y="42"/>
                </a:cubicBezTo>
                <a:cubicBezTo>
                  <a:pt x="71" y="65"/>
                  <a:pt x="28" y="103"/>
                  <a:pt x="14" y="142"/>
                </a:cubicBezTo>
                <a:cubicBezTo>
                  <a:pt x="0" y="181"/>
                  <a:pt x="14" y="255"/>
                  <a:pt x="14" y="278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65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B</a:t>
            </a:r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C</a:t>
            </a:r>
          </a:p>
        </p:txBody>
      </p:sp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09" name="Rectangle 11"/>
          <p:cNvSpPr>
            <a:spLocks noChangeArrowheads="1"/>
          </p:cNvSpPr>
          <p:nvPr/>
        </p:nvSpPr>
        <p:spPr bwMode="auto">
          <a:xfrm>
            <a:off x="2916238" y="1435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110" name="Rectangle 12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111" name="Freeform 13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40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4113" name="Text Box 15"/>
          <p:cNvSpPr txBox="1">
            <a:spLocks noChangeArrowheads="1"/>
          </p:cNvSpPr>
          <p:nvPr/>
        </p:nvSpPr>
        <p:spPr bwMode="auto">
          <a:xfrm>
            <a:off x="5292725" y="213360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00CC"/>
                </a:solidFill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4098" name="Object 16"/>
          <p:cNvGraphicFramePr>
            <a:graphicFrameLocks noChangeAspect="1"/>
          </p:cNvGraphicFramePr>
          <p:nvPr/>
        </p:nvGraphicFramePr>
        <p:xfrm>
          <a:off x="900113" y="3860800"/>
          <a:ext cx="20161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" imgW="850680" imgH="393480" progId="Equation.3">
                  <p:embed/>
                </p:oleObj>
              </mc:Choice>
              <mc:Fallback>
                <p:oleObj name="Equation" r:id="rId3" imgW="8506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60800"/>
                        <a:ext cx="2016125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900113" y="5373688"/>
            <a:ext cx="575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Fill in the bits you know.</a:t>
            </a:r>
          </a:p>
        </p:txBody>
      </p:sp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3995738" y="3860800"/>
          <a:ext cx="24479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5" imgW="1066680" imgH="393480" progId="Equation.3">
                  <p:embed/>
                </p:oleObj>
              </mc:Choice>
              <mc:Fallback>
                <p:oleObj name="Equation" r:id="rId5" imgW="10666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860800"/>
                        <a:ext cx="244792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Freeform 2"/>
          <p:cNvSpPr>
            <a:spLocks/>
          </p:cNvSpPr>
          <p:nvPr/>
        </p:nvSpPr>
        <p:spPr bwMode="auto">
          <a:xfrm>
            <a:off x="1619250" y="1341438"/>
            <a:ext cx="3889375" cy="2159000"/>
          </a:xfrm>
          <a:custGeom>
            <a:avLst/>
            <a:gdLst>
              <a:gd name="T0" fmla="*/ 0 w 2450"/>
              <a:gd name="T1" fmla="*/ 2147483647 h 1360"/>
              <a:gd name="T2" fmla="*/ 2147483647 w 2450"/>
              <a:gd name="T3" fmla="*/ 0 h 1360"/>
              <a:gd name="T4" fmla="*/ 2147483647 w 2450"/>
              <a:gd name="T5" fmla="*/ 2147483647 h 1360"/>
              <a:gd name="T6" fmla="*/ 0 w 2450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2450"/>
              <a:gd name="T13" fmla="*/ 0 h 1360"/>
              <a:gd name="T14" fmla="*/ 2450 w 2450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0" h="1360">
                <a:moveTo>
                  <a:pt x="0" y="952"/>
                </a:moveTo>
                <a:lnTo>
                  <a:pt x="2087" y="0"/>
                </a:lnTo>
                <a:lnTo>
                  <a:pt x="2450" y="1360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10cm</a:t>
            </a:r>
          </a:p>
        </p:txBody>
      </p:sp>
      <p:sp>
        <p:nvSpPr>
          <p:cNvPr id="5128" name="Freeform 4"/>
          <p:cNvSpPr>
            <a:spLocks/>
          </p:cNvSpPr>
          <p:nvPr/>
        </p:nvSpPr>
        <p:spPr bwMode="auto">
          <a:xfrm>
            <a:off x="4910138" y="2987675"/>
            <a:ext cx="454025" cy="441325"/>
          </a:xfrm>
          <a:custGeom>
            <a:avLst/>
            <a:gdLst>
              <a:gd name="T0" fmla="*/ 2147483647 w 286"/>
              <a:gd name="T1" fmla="*/ 2147483647 h 278"/>
              <a:gd name="T2" fmla="*/ 2147483647 w 286"/>
              <a:gd name="T3" fmla="*/ 2147483647 h 278"/>
              <a:gd name="T4" fmla="*/ 2147483647 w 286"/>
              <a:gd name="T5" fmla="*/ 2147483647 h 278"/>
              <a:gd name="T6" fmla="*/ 2147483647 w 286"/>
              <a:gd name="T7" fmla="*/ 2147483647 h 278"/>
              <a:gd name="T8" fmla="*/ 2147483647 w 286"/>
              <a:gd name="T9" fmla="*/ 2147483647 h 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278"/>
              <a:gd name="T17" fmla="*/ 286 w 286"/>
              <a:gd name="T18" fmla="*/ 278 h 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278">
                <a:moveTo>
                  <a:pt x="286" y="6"/>
                </a:moveTo>
                <a:cubicBezTo>
                  <a:pt x="269" y="6"/>
                  <a:pt x="214" y="0"/>
                  <a:pt x="183" y="6"/>
                </a:cubicBezTo>
                <a:cubicBezTo>
                  <a:pt x="152" y="12"/>
                  <a:pt x="127" y="19"/>
                  <a:pt x="99" y="42"/>
                </a:cubicBezTo>
                <a:cubicBezTo>
                  <a:pt x="71" y="65"/>
                  <a:pt x="28" y="103"/>
                  <a:pt x="14" y="142"/>
                </a:cubicBezTo>
                <a:cubicBezTo>
                  <a:pt x="0" y="181"/>
                  <a:pt x="14" y="255"/>
                  <a:pt x="14" y="278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65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B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C</a:t>
            </a:r>
          </a:p>
        </p:txBody>
      </p:sp>
      <p:sp>
        <p:nvSpPr>
          <p:cNvPr id="5134" name="Rectangle 10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5135" name="Rectangle 11"/>
          <p:cNvSpPr>
            <a:spLocks noChangeArrowheads="1"/>
          </p:cNvSpPr>
          <p:nvPr/>
        </p:nvSpPr>
        <p:spPr bwMode="auto">
          <a:xfrm>
            <a:off x="2916238" y="1435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5136" name="Rectangle 12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990099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5137" name="Freeform 13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14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40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5139" name="Text Box 15"/>
          <p:cNvSpPr txBox="1">
            <a:spLocks noChangeArrowheads="1"/>
          </p:cNvSpPr>
          <p:nvPr/>
        </p:nvSpPr>
        <p:spPr bwMode="auto">
          <a:xfrm>
            <a:off x="5292725" y="213360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00CC"/>
                </a:solidFill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5122" name="Object 16"/>
          <p:cNvGraphicFramePr>
            <a:graphicFrameLocks noChangeAspect="1"/>
          </p:cNvGraphicFramePr>
          <p:nvPr/>
        </p:nvGraphicFramePr>
        <p:xfrm>
          <a:off x="900113" y="3860800"/>
          <a:ext cx="20161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3" imgW="850680" imgH="393480" progId="Equation.3">
                  <p:embed/>
                </p:oleObj>
              </mc:Choice>
              <mc:Fallback>
                <p:oleObj name="Equation" r:id="rId3" imgW="8506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60800"/>
                        <a:ext cx="2016125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8"/>
          <p:cNvGraphicFramePr>
            <a:graphicFrameLocks noChangeAspect="1"/>
          </p:cNvGraphicFramePr>
          <p:nvPr/>
        </p:nvGraphicFramePr>
        <p:xfrm>
          <a:off x="3995738" y="3860800"/>
          <a:ext cx="24479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5" imgW="1066680" imgH="393480" progId="Equation.3">
                  <p:embed/>
                </p:oleObj>
              </mc:Choice>
              <mc:Fallback>
                <p:oleObj name="Equation" r:id="rId5" imgW="10666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860800"/>
                        <a:ext cx="244792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4787900" y="4941888"/>
          <a:ext cx="28797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7" imgW="1244520" imgH="393480" progId="Equation.3">
                  <p:embed/>
                </p:oleObj>
              </mc:Choice>
              <mc:Fallback>
                <p:oleObj name="Equation" r:id="rId7" imgW="124452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941888"/>
                        <a:ext cx="28797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4803775" y="5983288"/>
          <a:ext cx="12636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9" imgW="545760" imgH="177480" progId="Equation.3">
                  <p:embed/>
                </p:oleObj>
              </mc:Choice>
              <mc:Fallback>
                <p:oleObj name="Equation" r:id="rId9" imgW="545760" imgH="177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5983288"/>
                        <a:ext cx="12636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940425" y="6021388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cm</a:t>
            </a:r>
          </a:p>
        </p:txBody>
      </p:sp>
      <p:sp>
        <p:nvSpPr>
          <p:cNvPr id="5141" name="Text Box 23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>
            <a:off x="1619250" y="1341438"/>
            <a:ext cx="3925888" cy="2257425"/>
          </a:xfrm>
          <a:custGeom>
            <a:avLst/>
            <a:gdLst>
              <a:gd name="T0" fmla="*/ 0 w 2473"/>
              <a:gd name="T1" fmla="*/ 2147483647 h 1422"/>
              <a:gd name="T2" fmla="*/ 2147483647 w 2473"/>
              <a:gd name="T3" fmla="*/ 0 h 1422"/>
              <a:gd name="T4" fmla="*/ 2147483647 w 2473"/>
              <a:gd name="T5" fmla="*/ 2147483647 h 1422"/>
              <a:gd name="T6" fmla="*/ 0 w 2473"/>
              <a:gd name="T7" fmla="*/ 2147483647 h 1422"/>
              <a:gd name="T8" fmla="*/ 0 60000 65536"/>
              <a:gd name="T9" fmla="*/ 0 60000 65536"/>
              <a:gd name="T10" fmla="*/ 0 60000 65536"/>
              <a:gd name="T11" fmla="*/ 0 60000 65536"/>
              <a:gd name="T12" fmla="*/ 0 w 2473"/>
              <a:gd name="T13" fmla="*/ 0 h 1422"/>
              <a:gd name="T14" fmla="*/ 2473 w 2473"/>
              <a:gd name="T15" fmla="*/ 1422 h 14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3" h="1422">
                <a:moveTo>
                  <a:pt x="0" y="952"/>
                </a:moveTo>
                <a:lnTo>
                  <a:pt x="2087" y="0"/>
                </a:lnTo>
                <a:lnTo>
                  <a:pt x="2473" y="1422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10cm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292725" y="21336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7.1cm</a:t>
            </a:r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4924425" y="2990850"/>
            <a:ext cx="439738" cy="471488"/>
          </a:xfrm>
          <a:custGeom>
            <a:avLst/>
            <a:gdLst>
              <a:gd name="T0" fmla="*/ 2147483647 w 277"/>
              <a:gd name="T1" fmla="*/ 2147483647 h 297"/>
              <a:gd name="T2" fmla="*/ 2147483647 w 277"/>
              <a:gd name="T3" fmla="*/ 2147483647 h 297"/>
              <a:gd name="T4" fmla="*/ 2147483647 w 277"/>
              <a:gd name="T5" fmla="*/ 2147483647 h 297"/>
              <a:gd name="T6" fmla="*/ 2147483647 w 277"/>
              <a:gd name="T7" fmla="*/ 2147483647 h 297"/>
              <a:gd name="T8" fmla="*/ 2147483647 w 277"/>
              <a:gd name="T9" fmla="*/ 2147483647 h 297"/>
              <a:gd name="T10" fmla="*/ 2147483647 w 277"/>
              <a:gd name="T11" fmla="*/ 2147483647 h 2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7"/>
              <a:gd name="T19" fmla="*/ 0 h 297"/>
              <a:gd name="T20" fmla="*/ 277 w 277"/>
              <a:gd name="T21" fmla="*/ 297 h 2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7" h="297">
                <a:moveTo>
                  <a:pt x="277" y="4"/>
                </a:moveTo>
                <a:cubicBezTo>
                  <a:pt x="260" y="4"/>
                  <a:pt x="206" y="0"/>
                  <a:pt x="174" y="4"/>
                </a:cubicBezTo>
                <a:cubicBezTo>
                  <a:pt x="142" y="8"/>
                  <a:pt x="110" y="19"/>
                  <a:pt x="87" y="30"/>
                </a:cubicBezTo>
                <a:cubicBezTo>
                  <a:pt x="64" y="41"/>
                  <a:pt x="50" y="54"/>
                  <a:pt x="36" y="72"/>
                </a:cubicBezTo>
                <a:cubicBezTo>
                  <a:pt x="22" y="90"/>
                  <a:pt x="10" y="103"/>
                  <a:pt x="5" y="140"/>
                </a:cubicBezTo>
                <a:cubicBezTo>
                  <a:pt x="0" y="177"/>
                  <a:pt x="4" y="264"/>
                  <a:pt x="3" y="297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65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angle: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547813" y="3789363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it a right-angled triangle?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47813" y="4221163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there a matching pair?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508625" y="37893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508625" y="42211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700338" y="1700213"/>
            <a:ext cx="2735262" cy="1873250"/>
            <a:chOff x="1701" y="1123"/>
            <a:chExt cx="1723" cy="1128"/>
          </a:xfrm>
        </p:grpSpPr>
        <p:sp>
          <p:nvSpPr>
            <p:cNvPr id="25616" name="Oval 13"/>
            <p:cNvSpPr>
              <a:spLocks noChangeArrowheads="1"/>
            </p:cNvSpPr>
            <p:nvPr/>
          </p:nvSpPr>
          <p:spPr bwMode="auto">
            <a:xfrm>
              <a:off x="3107" y="1933"/>
              <a:ext cx="317" cy="318"/>
            </a:xfrm>
            <a:prstGeom prst="ellips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</a:endParaRPr>
            </a:p>
          </p:txBody>
        </p:sp>
        <p:sp>
          <p:nvSpPr>
            <p:cNvPr id="25617" name="Oval 14"/>
            <p:cNvSpPr>
              <a:spLocks noChangeArrowheads="1"/>
            </p:cNvSpPr>
            <p:nvPr/>
          </p:nvSpPr>
          <p:spPr bwMode="auto">
            <a:xfrm>
              <a:off x="1701" y="1123"/>
              <a:ext cx="317" cy="318"/>
            </a:xfrm>
            <a:prstGeom prst="ellips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</a:endParaRPr>
            </a:p>
          </p:txBody>
        </p:sp>
      </p:grpSp>
      <p:sp>
        <p:nvSpPr>
          <p:cNvPr id="25613" name="Freeform 15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i="1">
                <a:solidFill>
                  <a:srgbClr val="660033"/>
                </a:solidFill>
                <a:cs typeface="Arial" charset="0"/>
              </a:rPr>
              <a:t>θ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1" grpId="0"/>
      <p:bldP spid="18442" grpId="0"/>
      <p:bldP spid="184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angle:</a:t>
            </a: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547813" y="3789363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it a right-angled triangle?</a:t>
            </a:r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1547813" y="4221163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there a matching pair?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5508625" y="37893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5508625" y="42211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Yes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547813" y="5084763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Label the sides and angles.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916238" y="1435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547813" y="465296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Use the Sine Rule</a:t>
            </a:r>
          </a:p>
        </p:txBody>
      </p:sp>
      <p:sp>
        <p:nvSpPr>
          <p:cNvPr id="26639" name="Freeform 42"/>
          <p:cNvSpPr>
            <a:spLocks/>
          </p:cNvSpPr>
          <p:nvPr/>
        </p:nvSpPr>
        <p:spPr bwMode="auto">
          <a:xfrm>
            <a:off x="1619250" y="1341438"/>
            <a:ext cx="3925888" cy="2257425"/>
          </a:xfrm>
          <a:custGeom>
            <a:avLst/>
            <a:gdLst>
              <a:gd name="T0" fmla="*/ 0 w 2473"/>
              <a:gd name="T1" fmla="*/ 2147483647 h 1422"/>
              <a:gd name="T2" fmla="*/ 2147483647 w 2473"/>
              <a:gd name="T3" fmla="*/ 0 h 1422"/>
              <a:gd name="T4" fmla="*/ 2147483647 w 2473"/>
              <a:gd name="T5" fmla="*/ 2147483647 h 1422"/>
              <a:gd name="T6" fmla="*/ 0 w 2473"/>
              <a:gd name="T7" fmla="*/ 2147483647 h 1422"/>
              <a:gd name="T8" fmla="*/ 0 60000 65536"/>
              <a:gd name="T9" fmla="*/ 0 60000 65536"/>
              <a:gd name="T10" fmla="*/ 0 60000 65536"/>
              <a:gd name="T11" fmla="*/ 0 60000 65536"/>
              <a:gd name="T12" fmla="*/ 0 w 2473"/>
              <a:gd name="T13" fmla="*/ 0 h 1422"/>
              <a:gd name="T14" fmla="*/ 2473 w 2473"/>
              <a:gd name="T15" fmla="*/ 1422 h 14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3" h="1422">
                <a:moveTo>
                  <a:pt x="0" y="952"/>
                </a:moveTo>
                <a:lnTo>
                  <a:pt x="2087" y="0"/>
                </a:lnTo>
                <a:lnTo>
                  <a:pt x="2473" y="1422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Text Box 43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10cm</a:t>
            </a:r>
          </a:p>
        </p:txBody>
      </p:sp>
      <p:sp>
        <p:nvSpPr>
          <p:cNvPr id="26641" name="Text Box 44"/>
          <p:cNvSpPr txBox="1">
            <a:spLocks noChangeArrowheads="1"/>
          </p:cNvSpPr>
          <p:nvPr/>
        </p:nvSpPr>
        <p:spPr bwMode="auto">
          <a:xfrm>
            <a:off x="5292725" y="21336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7.1cm</a:t>
            </a:r>
          </a:p>
        </p:txBody>
      </p:sp>
      <p:sp>
        <p:nvSpPr>
          <p:cNvPr id="26642" name="Freeform 45"/>
          <p:cNvSpPr>
            <a:spLocks/>
          </p:cNvSpPr>
          <p:nvPr/>
        </p:nvSpPr>
        <p:spPr bwMode="auto">
          <a:xfrm>
            <a:off x="4924425" y="2990850"/>
            <a:ext cx="439738" cy="471488"/>
          </a:xfrm>
          <a:custGeom>
            <a:avLst/>
            <a:gdLst>
              <a:gd name="T0" fmla="*/ 2147483647 w 277"/>
              <a:gd name="T1" fmla="*/ 2147483647 h 297"/>
              <a:gd name="T2" fmla="*/ 2147483647 w 277"/>
              <a:gd name="T3" fmla="*/ 2147483647 h 297"/>
              <a:gd name="T4" fmla="*/ 2147483647 w 277"/>
              <a:gd name="T5" fmla="*/ 2147483647 h 297"/>
              <a:gd name="T6" fmla="*/ 2147483647 w 277"/>
              <a:gd name="T7" fmla="*/ 2147483647 h 297"/>
              <a:gd name="T8" fmla="*/ 2147483647 w 277"/>
              <a:gd name="T9" fmla="*/ 2147483647 h 297"/>
              <a:gd name="T10" fmla="*/ 2147483647 w 277"/>
              <a:gd name="T11" fmla="*/ 2147483647 h 2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7"/>
              <a:gd name="T19" fmla="*/ 0 h 297"/>
              <a:gd name="T20" fmla="*/ 277 w 277"/>
              <a:gd name="T21" fmla="*/ 297 h 2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7" h="297">
                <a:moveTo>
                  <a:pt x="277" y="4"/>
                </a:moveTo>
                <a:cubicBezTo>
                  <a:pt x="260" y="4"/>
                  <a:pt x="206" y="0"/>
                  <a:pt x="174" y="4"/>
                </a:cubicBezTo>
                <a:cubicBezTo>
                  <a:pt x="142" y="8"/>
                  <a:pt x="110" y="19"/>
                  <a:pt x="87" y="30"/>
                </a:cubicBezTo>
                <a:cubicBezTo>
                  <a:pt x="64" y="41"/>
                  <a:pt x="50" y="54"/>
                  <a:pt x="36" y="72"/>
                </a:cubicBezTo>
                <a:cubicBezTo>
                  <a:pt x="22" y="90"/>
                  <a:pt x="10" y="103"/>
                  <a:pt x="5" y="140"/>
                </a:cubicBezTo>
                <a:cubicBezTo>
                  <a:pt x="0" y="177"/>
                  <a:pt x="4" y="264"/>
                  <a:pt x="3" y="297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Text Box 46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65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26644" name="Freeform 50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Text Box 51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i="1">
                <a:solidFill>
                  <a:srgbClr val="660033"/>
                </a:solidFill>
                <a:cs typeface="Arial" charset="0"/>
              </a:rPr>
              <a:t>θ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26646" name="Text Box 52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/>
      <p:bldP spid="19469" grpId="0"/>
      <p:bldP spid="19470" grpId="0"/>
      <p:bldP spid="19471" grpId="0"/>
      <p:bldP spid="19472" grpId="0"/>
      <p:bldP spid="19473" grpId="0"/>
      <p:bldP spid="194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angle: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900113" y="5373688"/>
            <a:ext cx="575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We don’t need the “C” bit of the formula.</a:t>
            </a:r>
          </a:p>
        </p:txBody>
      </p:sp>
      <p:sp>
        <p:nvSpPr>
          <p:cNvPr id="6149" name="Text Box 18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6150" name="Text Box 19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6151" name="Text Box 20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6152" name="Rectangle 21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6153" name="Rectangle 22"/>
          <p:cNvSpPr>
            <a:spLocks noChangeArrowheads="1"/>
          </p:cNvSpPr>
          <p:nvPr/>
        </p:nvSpPr>
        <p:spPr bwMode="auto">
          <a:xfrm>
            <a:off x="2916238" y="1435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6154" name="Rectangle 23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6155" name="Freeform 24"/>
          <p:cNvSpPr>
            <a:spLocks/>
          </p:cNvSpPr>
          <p:nvPr/>
        </p:nvSpPr>
        <p:spPr bwMode="auto">
          <a:xfrm>
            <a:off x="1619250" y="1341438"/>
            <a:ext cx="3925888" cy="2257425"/>
          </a:xfrm>
          <a:custGeom>
            <a:avLst/>
            <a:gdLst>
              <a:gd name="T0" fmla="*/ 0 w 2473"/>
              <a:gd name="T1" fmla="*/ 2147483647 h 1422"/>
              <a:gd name="T2" fmla="*/ 2147483647 w 2473"/>
              <a:gd name="T3" fmla="*/ 0 h 1422"/>
              <a:gd name="T4" fmla="*/ 2147483647 w 2473"/>
              <a:gd name="T5" fmla="*/ 2147483647 h 1422"/>
              <a:gd name="T6" fmla="*/ 0 w 2473"/>
              <a:gd name="T7" fmla="*/ 2147483647 h 1422"/>
              <a:gd name="T8" fmla="*/ 0 60000 65536"/>
              <a:gd name="T9" fmla="*/ 0 60000 65536"/>
              <a:gd name="T10" fmla="*/ 0 60000 65536"/>
              <a:gd name="T11" fmla="*/ 0 60000 65536"/>
              <a:gd name="T12" fmla="*/ 0 w 2473"/>
              <a:gd name="T13" fmla="*/ 0 h 1422"/>
              <a:gd name="T14" fmla="*/ 2473 w 2473"/>
              <a:gd name="T15" fmla="*/ 1422 h 14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3" h="1422">
                <a:moveTo>
                  <a:pt x="0" y="952"/>
                </a:moveTo>
                <a:lnTo>
                  <a:pt x="2087" y="0"/>
                </a:lnTo>
                <a:lnTo>
                  <a:pt x="2473" y="1422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25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10cm</a:t>
            </a:r>
          </a:p>
        </p:txBody>
      </p:sp>
      <p:sp>
        <p:nvSpPr>
          <p:cNvPr id="6157" name="Text Box 26"/>
          <p:cNvSpPr txBox="1">
            <a:spLocks noChangeArrowheads="1"/>
          </p:cNvSpPr>
          <p:nvPr/>
        </p:nvSpPr>
        <p:spPr bwMode="auto">
          <a:xfrm>
            <a:off x="5292725" y="21336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7.1cm</a:t>
            </a:r>
          </a:p>
        </p:txBody>
      </p:sp>
      <p:sp>
        <p:nvSpPr>
          <p:cNvPr id="6158" name="Freeform 27"/>
          <p:cNvSpPr>
            <a:spLocks/>
          </p:cNvSpPr>
          <p:nvPr/>
        </p:nvSpPr>
        <p:spPr bwMode="auto">
          <a:xfrm>
            <a:off x="4924425" y="2990850"/>
            <a:ext cx="439738" cy="471488"/>
          </a:xfrm>
          <a:custGeom>
            <a:avLst/>
            <a:gdLst>
              <a:gd name="T0" fmla="*/ 2147483647 w 277"/>
              <a:gd name="T1" fmla="*/ 2147483647 h 297"/>
              <a:gd name="T2" fmla="*/ 2147483647 w 277"/>
              <a:gd name="T3" fmla="*/ 2147483647 h 297"/>
              <a:gd name="T4" fmla="*/ 2147483647 w 277"/>
              <a:gd name="T5" fmla="*/ 2147483647 h 297"/>
              <a:gd name="T6" fmla="*/ 2147483647 w 277"/>
              <a:gd name="T7" fmla="*/ 2147483647 h 297"/>
              <a:gd name="T8" fmla="*/ 2147483647 w 277"/>
              <a:gd name="T9" fmla="*/ 2147483647 h 297"/>
              <a:gd name="T10" fmla="*/ 2147483647 w 277"/>
              <a:gd name="T11" fmla="*/ 2147483647 h 2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7"/>
              <a:gd name="T19" fmla="*/ 0 h 297"/>
              <a:gd name="T20" fmla="*/ 277 w 277"/>
              <a:gd name="T21" fmla="*/ 297 h 2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7" h="297">
                <a:moveTo>
                  <a:pt x="277" y="4"/>
                </a:moveTo>
                <a:cubicBezTo>
                  <a:pt x="260" y="4"/>
                  <a:pt x="206" y="0"/>
                  <a:pt x="174" y="4"/>
                </a:cubicBezTo>
                <a:cubicBezTo>
                  <a:pt x="142" y="8"/>
                  <a:pt x="110" y="19"/>
                  <a:pt x="87" y="30"/>
                </a:cubicBezTo>
                <a:cubicBezTo>
                  <a:pt x="64" y="41"/>
                  <a:pt x="50" y="54"/>
                  <a:pt x="36" y="72"/>
                </a:cubicBezTo>
                <a:cubicBezTo>
                  <a:pt x="22" y="90"/>
                  <a:pt x="10" y="103"/>
                  <a:pt x="5" y="140"/>
                </a:cubicBezTo>
                <a:cubicBezTo>
                  <a:pt x="0" y="177"/>
                  <a:pt x="4" y="264"/>
                  <a:pt x="3" y="297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Text Box 28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65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6160" name="Freeform 29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Text Box 30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i="1">
                <a:solidFill>
                  <a:srgbClr val="660033"/>
                </a:solidFill>
                <a:cs typeface="Arial" charset="0"/>
              </a:rPr>
              <a:t>θ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5003800" y="3933825"/>
            <a:ext cx="3384550" cy="1044575"/>
          </a:xfrm>
          <a:prstGeom prst="rect">
            <a:avLst/>
          </a:prstGeom>
          <a:solidFill>
            <a:srgbClr val="FFFF00"/>
          </a:solidFill>
          <a:ln w="38100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Because we are trying to find a missing angle, the formula is the other way up. </a:t>
            </a:r>
          </a:p>
        </p:txBody>
      </p:sp>
      <p:graphicFrame>
        <p:nvGraphicFramePr>
          <p:cNvPr id="20512" name="Object 32"/>
          <p:cNvGraphicFramePr>
            <a:graphicFrameLocks noChangeAspect="1"/>
          </p:cNvGraphicFramePr>
          <p:nvPr/>
        </p:nvGraphicFramePr>
        <p:xfrm>
          <a:off x="900113" y="3933825"/>
          <a:ext cx="33115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33825"/>
                        <a:ext cx="33115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Text Box 33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/>
      <p:bldP spid="205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angle: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900113" y="5373688"/>
            <a:ext cx="575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Fill in the bits you know.</a:t>
            </a:r>
          </a:p>
        </p:txBody>
      </p:sp>
      <p:sp>
        <p:nvSpPr>
          <p:cNvPr id="7173" name="Text Box 18"/>
          <p:cNvSpPr txBox="1">
            <a:spLocks noChangeArrowheads="1"/>
          </p:cNvSpPr>
          <p:nvPr/>
        </p:nvSpPr>
        <p:spPr bwMode="auto">
          <a:xfrm>
            <a:off x="5003800" y="3933825"/>
            <a:ext cx="3384550" cy="1044575"/>
          </a:xfrm>
          <a:prstGeom prst="rect">
            <a:avLst/>
          </a:prstGeom>
          <a:solidFill>
            <a:srgbClr val="FFFF00"/>
          </a:solidFill>
          <a:ln w="38100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Because we are trying to find a missing angle, the formula is the other way up. </a:t>
            </a:r>
          </a:p>
        </p:txBody>
      </p:sp>
      <p:sp>
        <p:nvSpPr>
          <p:cNvPr id="7174" name="Text Box 19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7175" name="Text Box 20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7176" name="Text Box 21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7177" name="Rectangle 22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178" name="Rectangle 23"/>
          <p:cNvSpPr>
            <a:spLocks noChangeArrowheads="1"/>
          </p:cNvSpPr>
          <p:nvPr/>
        </p:nvSpPr>
        <p:spPr bwMode="auto">
          <a:xfrm>
            <a:off x="2916238" y="1435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7179" name="Rectangle 24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7180" name="Freeform 25"/>
          <p:cNvSpPr>
            <a:spLocks/>
          </p:cNvSpPr>
          <p:nvPr/>
        </p:nvSpPr>
        <p:spPr bwMode="auto">
          <a:xfrm>
            <a:off x="1619250" y="1341438"/>
            <a:ext cx="3925888" cy="2257425"/>
          </a:xfrm>
          <a:custGeom>
            <a:avLst/>
            <a:gdLst>
              <a:gd name="T0" fmla="*/ 0 w 2473"/>
              <a:gd name="T1" fmla="*/ 2147483647 h 1422"/>
              <a:gd name="T2" fmla="*/ 2147483647 w 2473"/>
              <a:gd name="T3" fmla="*/ 0 h 1422"/>
              <a:gd name="T4" fmla="*/ 2147483647 w 2473"/>
              <a:gd name="T5" fmla="*/ 2147483647 h 1422"/>
              <a:gd name="T6" fmla="*/ 0 w 2473"/>
              <a:gd name="T7" fmla="*/ 2147483647 h 1422"/>
              <a:gd name="T8" fmla="*/ 0 60000 65536"/>
              <a:gd name="T9" fmla="*/ 0 60000 65536"/>
              <a:gd name="T10" fmla="*/ 0 60000 65536"/>
              <a:gd name="T11" fmla="*/ 0 60000 65536"/>
              <a:gd name="T12" fmla="*/ 0 w 2473"/>
              <a:gd name="T13" fmla="*/ 0 h 1422"/>
              <a:gd name="T14" fmla="*/ 2473 w 2473"/>
              <a:gd name="T15" fmla="*/ 1422 h 14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3" h="1422">
                <a:moveTo>
                  <a:pt x="0" y="952"/>
                </a:moveTo>
                <a:lnTo>
                  <a:pt x="2087" y="0"/>
                </a:lnTo>
                <a:lnTo>
                  <a:pt x="2473" y="1422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Text Box 26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10cm</a:t>
            </a:r>
          </a:p>
        </p:txBody>
      </p:sp>
      <p:sp>
        <p:nvSpPr>
          <p:cNvPr id="7182" name="Text Box 27"/>
          <p:cNvSpPr txBox="1">
            <a:spLocks noChangeArrowheads="1"/>
          </p:cNvSpPr>
          <p:nvPr/>
        </p:nvSpPr>
        <p:spPr bwMode="auto">
          <a:xfrm>
            <a:off x="5292725" y="21336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7.1cm</a:t>
            </a:r>
          </a:p>
        </p:txBody>
      </p:sp>
      <p:sp>
        <p:nvSpPr>
          <p:cNvPr id="7183" name="Freeform 28"/>
          <p:cNvSpPr>
            <a:spLocks/>
          </p:cNvSpPr>
          <p:nvPr/>
        </p:nvSpPr>
        <p:spPr bwMode="auto">
          <a:xfrm>
            <a:off x="4924425" y="2990850"/>
            <a:ext cx="439738" cy="471488"/>
          </a:xfrm>
          <a:custGeom>
            <a:avLst/>
            <a:gdLst>
              <a:gd name="T0" fmla="*/ 2147483647 w 277"/>
              <a:gd name="T1" fmla="*/ 2147483647 h 297"/>
              <a:gd name="T2" fmla="*/ 2147483647 w 277"/>
              <a:gd name="T3" fmla="*/ 2147483647 h 297"/>
              <a:gd name="T4" fmla="*/ 2147483647 w 277"/>
              <a:gd name="T5" fmla="*/ 2147483647 h 297"/>
              <a:gd name="T6" fmla="*/ 2147483647 w 277"/>
              <a:gd name="T7" fmla="*/ 2147483647 h 297"/>
              <a:gd name="T8" fmla="*/ 2147483647 w 277"/>
              <a:gd name="T9" fmla="*/ 2147483647 h 297"/>
              <a:gd name="T10" fmla="*/ 2147483647 w 277"/>
              <a:gd name="T11" fmla="*/ 2147483647 h 2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7"/>
              <a:gd name="T19" fmla="*/ 0 h 297"/>
              <a:gd name="T20" fmla="*/ 277 w 277"/>
              <a:gd name="T21" fmla="*/ 297 h 2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7" h="297">
                <a:moveTo>
                  <a:pt x="277" y="4"/>
                </a:moveTo>
                <a:cubicBezTo>
                  <a:pt x="260" y="4"/>
                  <a:pt x="206" y="0"/>
                  <a:pt x="174" y="4"/>
                </a:cubicBezTo>
                <a:cubicBezTo>
                  <a:pt x="142" y="8"/>
                  <a:pt x="110" y="19"/>
                  <a:pt x="87" y="30"/>
                </a:cubicBezTo>
                <a:cubicBezTo>
                  <a:pt x="64" y="41"/>
                  <a:pt x="50" y="54"/>
                  <a:pt x="36" y="72"/>
                </a:cubicBezTo>
                <a:cubicBezTo>
                  <a:pt x="22" y="90"/>
                  <a:pt x="10" y="103"/>
                  <a:pt x="5" y="140"/>
                </a:cubicBezTo>
                <a:cubicBezTo>
                  <a:pt x="0" y="177"/>
                  <a:pt x="4" y="264"/>
                  <a:pt x="3" y="297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Text Box 29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65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7185" name="Freeform 30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Text Box 31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i="1">
                <a:solidFill>
                  <a:srgbClr val="660033"/>
                </a:solidFill>
                <a:cs typeface="Arial" charset="0"/>
              </a:rPr>
              <a:t>θ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graphicFrame>
        <p:nvGraphicFramePr>
          <p:cNvPr id="7170" name="Object 32"/>
          <p:cNvGraphicFramePr>
            <a:graphicFrameLocks noChangeAspect="1"/>
          </p:cNvGraphicFramePr>
          <p:nvPr/>
        </p:nvGraphicFramePr>
        <p:xfrm>
          <a:off x="900113" y="3933825"/>
          <a:ext cx="20939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850680" imgH="393480" progId="Equation.3">
                  <p:embed/>
                </p:oleObj>
              </mc:Choice>
              <mc:Fallback>
                <p:oleObj name="Equation" r:id="rId3" imgW="85068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33825"/>
                        <a:ext cx="20939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Text Box 33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angle:</a:t>
            </a:r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900113" y="5373688"/>
            <a:ext cx="575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Fill in the bits you know.</a:t>
            </a:r>
          </a:p>
        </p:txBody>
      </p:sp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3924300" y="3933825"/>
          <a:ext cx="21558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3" imgW="939600" imgH="393480" progId="Equation.3">
                  <p:embed/>
                </p:oleObj>
              </mc:Choice>
              <mc:Fallback>
                <p:oleObj name="Equation" r:id="rId3" imgW="93960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933825"/>
                        <a:ext cx="215582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19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8199" name="Text Box 20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8200" name="Text Box 21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8201" name="Rectangle 22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8202" name="Rectangle 23"/>
          <p:cNvSpPr>
            <a:spLocks noChangeArrowheads="1"/>
          </p:cNvSpPr>
          <p:nvPr/>
        </p:nvSpPr>
        <p:spPr bwMode="auto">
          <a:xfrm>
            <a:off x="2916238" y="148431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 i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8203" name="Rectangle 24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8204" name="Freeform 25"/>
          <p:cNvSpPr>
            <a:spLocks/>
          </p:cNvSpPr>
          <p:nvPr/>
        </p:nvSpPr>
        <p:spPr bwMode="auto">
          <a:xfrm>
            <a:off x="1619250" y="1341438"/>
            <a:ext cx="3925888" cy="2257425"/>
          </a:xfrm>
          <a:custGeom>
            <a:avLst/>
            <a:gdLst>
              <a:gd name="T0" fmla="*/ 0 w 2473"/>
              <a:gd name="T1" fmla="*/ 2147483647 h 1422"/>
              <a:gd name="T2" fmla="*/ 2147483647 w 2473"/>
              <a:gd name="T3" fmla="*/ 0 h 1422"/>
              <a:gd name="T4" fmla="*/ 2147483647 w 2473"/>
              <a:gd name="T5" fmla="*/ 2147483647 h 1422"/>
              <a:gd name="T6" fmla="*/ 0 w 2473"/>
              <a:gd name="T7" fmla="*/ 2147483647 h 1422"/>
              <a:gd name="T8" fmla="*/ 0 60000 65536"/>
              <a:gd name="T9" fmla="*/ 0 60000 65536"/>
              <a:gd name="T10" fmla="*/ 0 60000 65536"/>
              <a:gd name="T11" fmla="*/ 0 60000 65536"/>
              <a:gd name="T12" fmla="*/ 0 w 2473"/>
              <a:gd name="T13" fmla="*/ 0 h 1422"/>
              <a:gd name="T14" fmla="*/ 2473 w 2473"/>
              <a:gd name="T15" fmla="*/ 1422 h 14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3" h="1422">
                <a:moveTo>
                  <a:pt x="0" y="952"/>
                </a:moveTo>
                <a:lnTo>
                  <a:pt x="2087" y="0"/>
                </a:lnTo>
                <a:lnTo>
                  <a:pt x="2473" y="1422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26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10cm</a:t>
            </a:r>
          </a:p>
        </p:txBody>
      </p:sp>
      <p:sp>
        <p:nvSpPr>
          <p:cNvPr id="8206" name="Text Box 27"/>
          <p:cNvSpPr txBox="1">
            <a:spLocks noChangeArrowheads="1"/>
          </p:cNvSpPr>
          <p:nvPr/>
        </p:nvSpPr>
        <p:spPr bwMode="auto">
          <a:xfrm>
            <a:off x="5292725" y="21336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7.1cm</a:t>
            </a:r>
          </a:p>
        </p:txBody>
      </p:sp>
      <p:sp>
        <p:nvSpPr>
          <p:cNvPr id="8207" name="Freeform 28"/>
          <p:cNvSpPr>
            <a:spLocks/>
          </p:cNvSpPr>
          <p:nvPr/>
        </p:nvSpPr>
        <p:spPr bwMode="auto">
          <a:xfrm>
            <a:off x="4924425" y="2990850"/>
            <a:ext cx="439738" cy="471488"/>
          </a:xfrm>
          <a:custGeom>
            <a:avLst/>
            <a:gdLst>
              <a:gd name="T0" fmla="*/ 2147483647 w 277"/>
              <a:gd name="T1" fmla="*/ 2147483647 h 297"/>
              <a:gd name="T2" fmla="*/ 2147483647 w 277"/>
              <a:gd name="T3" fmla="*/ 2147483647 h 297"/>
              <a:gd name="T4" fmla="*/ 2147483647 w 277"/>
              <a:gd name="T5" fmla="*/ 2147483647 h 297"/>
              <a:gd name="T6" fmla="*/ 2147483647 w 277"/>
              <a:gd name="T7" fmla="*/ 2147483647 h 297"/>
              <a:gd name="T8" fmla="*/ 2147483647 w 277"/>
              <a:gd name="T9" fmla="*/ 2147483647 h 297"/>
              <a:gd name="T10" fmla="*/ 2147483647 w 277"/>
              <a:gd name="T11" fmla="*/ 2147483647 h 2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7"/>
              <a:gd name="T19" fmla="*/ 0 h 297"/>
              <a:gd name="T20" fmla="*/ 277 w 277"/>
              <a:gd name="T21" fmla="*/ 297 h 2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7" h="297">
                <a:moveTo>
                  <a:pt x="277" y="4"/>
                </a:moveTo>
                <a:cubicBezTo>
                  <a:pt x="260" y="4"/>
                  <a:pt x="206" y="0"/>
                  <a:pt x="174" y="4"/>
                </a:cubicBezTo>
                <a:cubicBezTo>
                  <a:pt x="142" y="8"/>
                  <a:pt x="110" y="19"/>
                  <a:pt x="87" y="30"/>
                </a:cubicBezTo>
                <a:cubicBezTo>
                  <a:pt x="64" y="41"/>
                  <a:pt x="50" y="54"/>
                  <a:pt x="36" y="72"/>
                </a:cubicBezTo>
                <a:cubicBezTo>
                  <a:pt x="22" y="90"/>
                  <a:pt x="10" y="103"/>
                  <a:pt x="5" y="140"/>
                </a:cubicBezTo>
                <a:cubicBezTo>
                  <a:pt x="0" y="177"/>
                  <a:pt x="4" y="264"/>
                  <a:pt x="3" y="297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Text Box 29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65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8209" name="Freeform 30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31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i="1">
                <a:solidFill>
                  <a:srgbClr val="660033"/>
                </a:solidFill>
                <a:cs typeface="Arial" charset="0"/>
              </a:rPr>
              <a:t>θ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graphicFrame>
        <p:nvGraphicFramePr>
          <p:cNvPr id="8195" name="Object 32"/>
          <p:cNvGraphicFramePr>
            <a:graphicFrameLocks noChangeAspect="1"/>
          </p:cNvGraphicFramePr>
          <p:nvPr/>
        </p:nvGraphicFramePr>
        <p:xfrm>
          <a:off x="900113" y="3933825"/>
          <a:ext cx="20939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5" imgW="850680" imgH="393480" progId="Equation.3">
                  <p:embed/>
                </p:oleObj>
              </mc:Choice>
              <mc:Fallback>
                <p:oleObj name="Equation" r:id="rId5" imgW="85068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33825"/>
                        <a:ext cx="20939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Text Box 33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77041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If the question concerns lengths or angles in a triangle, you </a:t>
            </a:r>
            <a:r>
              <a:rPr lang="en-GB" altLang="en-US" sz="2400" b="1" u="sng"/>
              <a:t>may</a:t>
            </a:r>
            <a:r>
              <a:rPr lang="en-GB" altLang="en-US" sz="2400"/>
              <a:t> need the sine rule or the cosine rule.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4213" y="1557338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First, decide if the triangle is </a:t>
            </a:r>
            <a:r>
              <a:rPr lang="en-GB" altLang="en-US" sz="2400" b="1" u="sng"/>
              <a:t>right-angled</a:t>
            </a:r>
            <a:r>
              <a:rPr lang="en-GB" altLang="en-US" sz="2400"/>
              <a:t>.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4213" y="2276475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Then, decide whether an angle is involved at all. 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84213" y="4005263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If it is a right-angled triangle, and there </a:t>
            </a:r>
            <a:r>
              <a:rPr lang="en-GB" altLang="en-US" sz="2400" b="1" u="sng"/>
              <a:t>are</a:t>
            </a:r>
            <a:r>
              <a:rPr lang="en-GB" altLang="en-US" sz="2400"/>
              <a:t> angles involved, you will need straightforward </a:t>
            </a:r>
            <a:r>
              <a:rPr lang="en-GB" altLang="en-US" sz="2400" b="1" u="sng"/>
              <a:t>Trigonometry</a:t>
            </a:r>
            <a:r>
              <a:rPr lang="en-GB" altLang="en-US" sz="2400"/>
              <a:t>, using </a:t>
            </a:r>
            <a:r>
              <a:rPr lang="en-GB" altLang="en-US" sz="2400" b="1" u="sng"/>
              <a:t>Sin</a:t>
            </a:r>
            <a:r>
              <a:rPr lang="en-GB" altLang="en-US" sz="2400"/>
              <a:t>, </a:t>
            </a:r>
            <a:r>
              <a:rPr lang="en-GB" altLang="en-US" sz="2400" b="1" u="sng"/>
              <a:t>Cos</a:t>
            </a:r>
            <a:r>
              <a:rPr lang="en-GB" altLang="en-US" sz="2400"/>
              <a:t> and </a:t>
            </a:r>
            <a:r>
              <a:rPr lang="en-GB" altLang="en-US" sz="2400" b="1" u="sng"/>
              <a:t>Tan</a:t>
            </a:r>
            <a:r>
              <a:rPr lang="en-GB" altLang="en-US" sz="2400"/>
              <a:t>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84213" y="5445125"/>
            <a:ext cx="763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If the triangle is </a:t>
            </a:r>
            <a:r>
              <a:rPr lang="en-GB" altLang="en-US" sz="2400" b="1" u="sng"/>
              <a:t>not</a:t>
            </a:r>
            <a:r>
              <a:rPr lang="en-GB" altLang="en-US" sz="2400"/>
              <a:t> </a:t>
            </a:r>
            <a:r>
              <a:rPr lang="en-GB" altLang="en-US" sz="2400" b="1" u="sng"/>
              <a:t>right-angled</a:t>
            </a:r>
            <a:r>
              <a:rPr lang="en-GB" altLang="en-US" sz="2400"/>
              <a:t>, you may need the </a:t>
            </a:r>
            <a:r>
              <a:rPr lang="en-GB" altLang="en-US" sz="2400" b="1" u="sng"/>
              <a:t>Sine Rule</a:t>
            </a:r>
            <a:r>
              <a:rPr lang="en-GB" altLang="en-US" sz="2400"/>
              <a:t> or the </a:t>
            </a:r>
            <a:r>
              <a:rPr lang="en-GB" altLang="en-US" sz="2400" b="1" u="sng"/>
              <a:t>Cosine Rule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4213" y="2925763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If it is a right-angled triangle, and there are </a:t>
            </a:r>
            <a:r>
              <a:rPr lang="en-GB" altLang="en-US" sz="2400" b="1" u="sng"/>
              <a:t>no angles</a:t>
            </a:r>
            <a:r>
              <a:rPr lang="en-GB" altLang="en-US" sz="2400"/>
              <a:t> involved, you will need </a:t>
            </a:r>
            <a:r>
              <a:rPr lang="en-GB" altLang="en-US" sz="2400" b="1" u="sng"/>
              <a:t>Pythagoras’ Theorem</a:t>
            </a: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angle:</a:t>
            </a:r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3851275" y="4941888"/>
          <a:ext cx="28209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3" imgW="1218960" imgH="393480" progId="Equation.3">
                  <p:embed/>
                </p:oleObj>
              </mc:Choice>
              <mc:Fallback>
                <p:oleObj name="Equation" r:id="rId3" imgW="121896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941888"/>
                        <a:ext cx="2820988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3789363" y="5876925"/>
          <a:ext cx="30257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5" imgW="1307880" imgH="177480" progId="Equation.3">
                  <p:embed/>
                </p:oleObj>
              </mc:Choice>
              <mc:Fallback>
                <p:oleObj name="Equation" r:id="rId5" imgW="1307880" imgH="177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3" y="5876925"/>
                        <a:ext cx="302577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21"/>
          <p:cNvSpPr txBox="1">
            <a:spLocks noChangeArrowheads="1"/>
          </p:cNvSpPr>
          <p:nvPr/>
        </p:nvSpPr>
        <p:spPr bwMode="auto">
          <a:xfrm>
            <a:off x="1187450" y="26368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9225" name="Text Box 22"/>
          <p:cNvSpPr txBox="1">
            <a:spLocks noChangeArrowheads="1"/>
          </p:cNvSpPr>
          <p:nvPr/>
        </p:nvSpPr>
        <p:spPr bwMode="auto">
          <a:xfrm>
            <a:off x="55086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9226" name="Text Box 23"/>
          <p:cNvSpPr txBox="1">
            <a:spLocks noChangeArrowheads="1"/>
          </p:cNvSpPr>
          <p:nvPr/>
        </p:nvSpPr>
        <p:spPr bwMode="auto">
          <a:xfrm>
            <a:off x="4859338" y="9810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9227" name="Rectangle 24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9228" name="Rectangle 25"/>
          <p:cNvSpPr>
            <a:spLocks noChangeArrowheads="1"/>
          </p:cNvSpPr>
          <p:nvPr/>
        </p:nvSpPr>
        <p:spPr bwMode="auto">
          <a:xfrm>
            <a:off x="2916238" y="1435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9229" name="Rectangle 26"/>
          <p:cNvSpPr>
            <a:spLocks noChangeArrowheads="1"/>
          </p:cNvSpPr>
          <p:nvPr/>
        </p:nvSpPr>
        <p:spPr bwMode="auto">
          <a:xfrm>
            <a:off x="3348038" y="30924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9230" name="Freeform 27"/>
          <p:cNvSpPr>
            <a:spLocks/>
          </p:cNvSpPr>
          <p:nvPr/>
        </p:nvSpPr>
        <p:spPr bwMode="auto">
          <a:xfrm>
            <a:off x="1619250" y="1341438"/>
            <a:ext cx="3925888" cy="2257425"/>
          </a:xfrm>
          <a:custGeom>
            <a:avLst/>
            <a:gdLst>
              <a:gd name="T0" fmla="*/ 0 w 2473"/>
              <a:gd name="T1" fmla="*/ 2147483647 h 1422"/>
              <a:gd name="T2" fmla="*/ 2147483647 w 2473"/>
              <a:gd name="T3" fmla="*/ 0 h 1422"/>
              <a:gd name="T4" fmla="*/ 2147483647 w 2473"/>
              <a:gd name="T5" fmla="*/ 2147483647 h 1422"/>
              <a:gd name="T6" fmla="*/ 0 w 2473"/>
              <a:gd name="T7" fmla="*/ 2147483647 h 1422"/>
              <a:gd name="T8" fmla="*/ 0 60000 65536"/>
              <a:gd name="T9" fmla="*/ 0 60000 65536"/>
              <a:gd name="T10" fmla="*/ 0 60000 65536"/>
              <a:gd name="T11" fmla="*/ 0 60000 65536"/>
              <a:gd name="T12" fmla="*/ 0 w 2473"/>
              <a:gd name="T13" fmla="*/ 0 h 1422"/>
              <a:gd name="T14" fmla="*/ 2473 w 2473"/>
              <a:gd name="T15" fmla="*/ 1422 h 14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3" h="1422">
                <a:moveTo>
                  <a:pt x="0" y="952"/>
                </a:moveTo>
                <a:lnTo>
                  <a:pt x="2087" y="0"/>
                </a:lnTo>
                <a:lnTo>
                  <a:pt x="2473" y="1422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28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10cm</a:t>
            </a:r>
          </a:p>
        </p:txBody>
      </p:sp>
      <p:sp>
        <p:nvSpPr>
          <p:cNvPr id="9232" name="Text Box 29"/>
          <p:cNvSpPr txBox="1">
            <a:spLocks noChangeArrowheads="1"/>
          </p:cNvSpPr>
          <p:nvPr/>
        </p:nvSpPr>
        <p:spPr bwMode="auto">
          <a:xfrm>
            <a:off x="5292725" y="21336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7.1cm</a:t>
            </a:r>
          </a:p>
        </p:txBody>
      </p:sp>
      <p:sp>
        <p:nvSpPr>
          <p:cNvPr id="9233" name="Freeform 30"/>
          <p:cNvSpPr>
            <a:spLocks/>
          </p:cNvSpPr>
          <p:nvPr/>
        </p:nvSpPr>
        <p:spPr bwMode="auto">
          <a:xfrm>
            <a:off x="4924425" y="2990850"/>
            <a:ext cx="439738" cy="471488"/>
          </a:xfrm>
          <a:custGeom>
            <a:avLst/>
            <a:gdLst>
              <a:gd name="T0" fmla="*/ 2147483647 w 277"/>
              <a:gd name="T1" fmla="*/ 2147483647 h 297"/>
              <a:gd name="T2" fmla="*/ 2147483647 w 277"/>
              <a:gd name="T3" fmla="*/ 2147483647 h 297"/>
              <a:gd name="T4" fmla="*/ 2147483647 w 277"/>
              <a:gd name="T5" fmla="*/ 2147483647 h 297"/>
              <a:gd name="T6" fmla="*/ 2147483647 w 277"/>
              <a:gd name="T7" fmla="*/ 2147483647 h 297"/>
              <a:gd name="T8" fmla="*/ 2147483647 w 277"/>
              <a:gd name="T9" fmla="*/ 2147483647 h 297"/>
              <a:gd name="T10" fmla="*/ 2147483647 w 277"/>
              <a:gd name="T11" fmla="*/ 2147483647 h 2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7"/>
              <a:gd name="T19" fmla="*/ 0 h 297"/>
              <a:gd name="T20" fmla="*/ 277 w 277"/>
              <a:gd name="T21" fmla="*/ 297 h 2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7" h="297">
                <a:moveTo>
                  <a:pt x="277" y="4"/>
                </a:moveTo>
                <a:cubicBezTo>
                  <a:pt x="260" y="4"/>
                  <a:pt x="206" y="0"/>
                  <a:pt x="174" y="4"/>
                </a:cubicBezTo>
                <a:cubicBezTo>
                  <a:pt x="142" y="8"/>
                  <a:pt x="110" y="19"/>
                  <a:pt x="87" y="30"/>
                </a:cubicBezTo>
                <a:cubicBezTo>
                  <a:pt x="64" y="41"/>
                  <a:pt x="50" y="54"/>
                  <a:pt x="36" y="72"/>
                </a:cubicBezTo>
                <a:cubicBezTo>
                  <a:pt x="22" y="90"/>
                  <a:pt x="10" y="103"/>
                  <a:pt x="5" y="140"/>
                </a:cubicBezTo>
                <a:cubicBezTo>
                  <a:pt x="0" y="177"/>
                  <a:pt x="4" y="264"/>
                  <a:pt x="3" y="297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Text Box 31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65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9235" name="Freeform 32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33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660033"/>
                </a:solidFill>
                <a:cs typeface="Arial" charset="0"/>
              </a:rPr>
              <a:t>θ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graphicFrame>
        <p:nvGraphicFramePr>
          <p:cNvPr id="9220" name="Object 34"/>
          <p:cNvGraphicFramePr>
            <a:graphicFrameLocks noChangeAspect="1"/>
          </p:cNvGraphicFramePr>
          <p:nvPr/>
        </p:nvGraphicFramePr>
        <p:xfrm>
          <a:off x="3851275" y="3933825"/>
          <a:ext cx="21558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7" imgW="939600" imgH="393480" progId="Equation.3">
                  <p:embed/>
                </p:oleObj>
              </mc:Choice>
              <mc:Fallback>
                <p:oleObj name="Equation" r:id="rId7" imgW="93960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933825"/>
                        <a:ext cx="215582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7" name="Object 35"/>
          <p:cNvGraphicFramePr>
            <a:graphicFrameLocks noChangeAspect="1"/>
          </p:cNvGraphicFramePr>
          <p:nvPr/>
        </p:nvGraphicFramePr>
        <p:xfrm>
          <a:off x="6899275" y="5805488"/>
          <a:ext cx="21875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9" imgW="685800" imgH="177480" progId="Equation.3">
                  <p:embed/>
                </p:oleObj>
              </mc:Choice>
              <mc:Fallback>
                <p:oleObj name="Equation" r:id="rId9" imgW="685800" imgH="177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275" y="5805488"/>
                        <a:ext cx="218757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87450" y="5516563"/>
            <a:ext cx="2447925" cy="617537"/>
          </a:xfrm>
          <a:prstGeom prst="rect">
            <a:avLst/>
          </a:prstGeom>
          <a:solidFill>
            <a:srgbClr val="FFFF00"/>
          </a:solidFill>
          <a:ln w="38100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omic Sans MS" pitchFamily="66" charset="0"/>
              </a:rPr>
              <a:t>Shift Sin = </a:t>
            </a:r>
          </a:p>
        </p:txBody>
      </p:sp>
      <p:graphicFrame>
        <p:nvGraphicFramePr>
          <p:cNvPr id="9222" name="Object 37"/>
          <p:cNvGraphicFramePr>
            <a:graphicFrameLocks noChangeAspect="1"/>
          </p:cNvGraphicFramePr>
          <p:nvPr/>
        </p:nvGraphicFramePr>
        <p:xfrm>
          <a:off x="900113" y="3933825"/>
          <a:ext cx="20939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11" imgW="850680" imgH="393480" progId="Equation.3">
                  <p:embed/>
                </p:oleObj>
              </mc:Choice>
              <mc:Fallback>
                <p:oleObj name="Equation" r:id="rId11" imgW="850680" imgH="393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33825"/>
                        <a:ext cx="20939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Text Box 38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116013" y="1125538"/>
            <a:ext cx="68405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If the triangle is not right-angled, and there is not a matching pair, you will need the Cosine Rule.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124075" y="404813"/>
            <a:ext cx="460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u="sng"/>
              <a:t>The Cosine Rule</a:t>
            </a:r>
            <a:r>
              <a:rPr lang="en-GB" altLang="en-US" sz="3600" b="1"/>
              <a:t>: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770188" y="1990725"/>
            <a:ext cx="4249737" cy="2844800"/>
            <a:chOff x="1745" y="1254"/>
            <a:chExt cx="2677" cy="1792"/>
          </a:xfrm>
        </p:grpSpPr>
        <p:sp>
          <p:nvSpPr>
            <p:cNvPr id="10248" name="Freeform 6"/>
            <p:cNvSpPr>
              <a:spLocks/>
            </p:cNvSpPr>
            <p:nvPr/>
          </p:nvSpPr>
          <p:spPr bwMode="auto">
            <a:xfrm>
              <a:off x="1972" y="1526"/>
              <a:ext cx="2132" cy="1270"/>
            </a:xfrm>
            <a:custGeom>
              <a:avLst/>
              <a:gdLst>
                <a:gd name="T0" fmla="*/ 0 w 2132"/>
                <a:gd name="T1" fmla="*/ 1270 h 1270"/>
                <a:gd name="T2" fmla="*/ 2132 w 2132"/>
                <a:gd name="T3" fmla="*/ 1270 h 1270"/>
                <a:gd name="T4" fmla="*/ 1406 w 2132"/>
                <a:gd name="T5" fmla="*/ 0 h 1270"/>
                <a:gd name="T6" fmla="*/ 0 w 2132"/>
                <a:gd name="T7" fmla="*/ 1270 h 1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32"/>
                <a:gd name="T13" fmla="*/ 0 h 1270"/>
                <a:gd name="T14" fmla="*/ 2132 w 2132"/>
                <a:gd name="T15" fmla="*/ 1270 h 1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32" h="1270">
                  <a:moveTo>
                    <a:pt x="0" y="1270"/>
                  </a:moveTo>
                  <a:lnTo>
                    <a:pt x="2132" y="1270"/>
                  </a:lnTo>
                  <a:lnTo>
                    <a:pt x="1406" y="0"/>
                  </a:lnTo>
                  <a:lnTo>
                    <a:pt x="0" y="1270"/>
                  </a:lnTo>
                  <a:close/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Text Box 7"/>
            <p:cNvSpPr txBox="1">
              <a:spLocks noChangeArrowheads="1"/>
            </p:cNvSpPr>
            <p:nvPr/>
          </p:nvSpPr>
          <p:spPr bwMode="auto">
            <a:xfrm>
              <a:off x="1745" y="2614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0000CC"/>
                  </a:solidFill>
                </a:rPr>
                <a:t>A</a:t>
              </a:r>
            </a:p>
          </p:txBody>
        </p:sp>
        <p:sp>
          <p:nvSpPr>
            <p:cNvPr id="10250" name="Text Box 8"/>
            <p:cNvSpPr txBox="1">
              <a:spLocks noChangeArrowheads="1"/>
            </p:cNvSpPr>
            <p:nvPr/>
          </p:nvSpPr>
          <p:spPr bwMode="auto">
            <a:xfrm>
              <a:off x="4104" y="2614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0000CC"/>
                  </a:solidFill>
                </a:rPr>
                <a:t>B</a:t>
              </a:r>
            </a:p>
          </p:txBody>
        </p:sp>
        <p:sp>
          <p:nvSpPr>
            <p:cNvPr id="10251" name="Text Box 9"/>
            <p:cNvSpPr txBox="1">
              <a:spLocks noChangeArrowheads="1"/>
            </p:cNvSpPr>
            <p:nvPr/>
          </p:nvSpPr>
          <p:spPr bwMode="auto">
            <a:xfrm>
              <a:off x="3242" y="1254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0000CC"/>
                  </a:solidFill>
                </a:rPr>
                <a:t>C</a:t>
              </a:r>
            </a:p>
          </p:txBody>
        </p:sp>
        <p:sp>
          <p:nvSpPr>
            <p:cNvPr id="10252" name="Rectangle 10"/>
            <p:cNvSpPr>
              <a:spLocks noChangeArrowheads="1"/>
            </p:cNvSpPr>
            <p:nvPr/>
          </p:nvSpPr>
          <p:spPr bwMode="auto">
            <a:xfrm>
              <a:off x="3696" y="18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2800" b="1" i="1">
                  <a:solidFill>
                    <a:srgbClr val="0000CC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253" name="Rectangle 11"/>
            <p:cNvSpPr>
              <a:spLocks noChangeArrowheads="1"/>
            </p:cNvSpPr>
            <p:nvPr/>
          </p:nvSpPr>
          <p:spPr bwMode="auto">
            <a:xfrm>
              <a:off x="2471" y="190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2800" b="1" i="1">
                  <a:solidFill>
                    <a:srgbClr val="0000CC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254" name="Rectangle 12"/>
            <p:cNvSpPr>
              <a:spLocks noChangeArrowheads="1"/>
            </p:cNvSpPr>
            <p:nvPr/>
          </p:nvSpPr>
          <p:spPr bwMode="auto">
            <a:xfrm>
              <a:off x="2970" y="2719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2800" b="1" i="1">
                  <a:solidFill>
                    <a:srgbClr val="0000CC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55650" y="5013325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In any triangle </a:t>
            </a:r>
            <a:r>
              <a:rPr lang="en-GB" altLang="en-US" sz="2400" b="1" i="1"/>
              <a:t>ABC</a:t>
            </a:r>
            <a:r>
              <a:rPr lang="en-GB" altLang="en-US" sz="2400"/>
              <a:t> </a:t>
            </a:r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3995738" y="5229225"/>
            <a:ext cx="453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3924300" y="4868863"/>
          <a:ext cx="46085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3" imgW="1498320" imgH="203040" progId="Equation.3">
                  <p:embed/>
                </p:oleObj>
              </mc:Choice>
              <mc:Fallback>
                <p:oleObj name="Equation" r:id="rId3" imgW="1498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868863"/>
                        <a:ext cx="460851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4"/>
          <p:cNvSpPr txBox="1">
            <a:spLocks noChangeArrowheads="1"/>
          </p:cNvSpPr>
          <p:nvPr/>
        </p:nvSpPr>
        <p:spPr bwMode="auto">
          <a:xfrm>
            <a:off x="1116013" y="333375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714375" y="3989388"/>
            <a:ext cx="541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it a right-angled triangle?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14375" y="4421188"/>
            <a:ext cx="5126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there a matching pair?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675188" y="3989388"/>
            <a:ext cx="96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675188" y="4421188"/>
            <a:ext cx="96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7655" name="Text Box 22"/>
          <p:cNvSpPr txBox="1">
            <a:spLocks noChangeArrowheads="1"/>
          </p:cNvSpPr>
          <p:nvPr/>
        </p:nvSpPr>
        <p:spPr bwMode="auto">
          <a:xfrm>
            <a:off x="2916238" y="1052513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9cm</a:t>
            </a:r>
          </a:p>
        </p:txBody>
      </p:sp>
      <p:sp>
        <p:nvSpPr>
          <p:cNvPr id="27656" name="Text Box 23"/>
          <p:cNvSpPr txBox="1">
            <a:spLocks noChangeArrowheads="1"/>
          </p:cNvSpPr>
          <p:nvPr/>
        </p:nvSpPr>
        <p:spPr bwMode="auto">
          <a:xfrm>
            <a:off x="3132138" y="2205038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12cm</a:t>
            </a:r>
          </a:p>
        </p:txBody>
      </p:sp>
      <p:sp>
        <p:nvSpPr>
          <p:cNvPr id="27657" name="Freeform 24"/>
          <p:cNvSpPr>
            <a:spLocks/>
          </p:cNvSpPr>
          <p:nvPr/>
        </p:nvSpPr>
        <p:spPr bwMode="auto">
          <a:xfrm>
            <a:off x="2449513" y="1414463"/>
            <a:ext cx="127000" cy="387350"/>
          </a:xfrm>
          <a:custGeom>
            <a:avLst/>
            <a:gdLst>
              <a:gd name="T0" fmla="*/ 2147483647 w 80"/>
              <a:gd name="T1" fmla="*/ 0 h 244"/>
              <a:gd name="T2" fmla="*/ 2147483647 w 80"/>
              <a:gd name="T3" fmla="*/ 2147483647 h 244"/>
              <a:gd name="T4" fmla="*/ 2147483647 w 80"/>
              <a:gd name="T5" fmla="*/ 2147483647 h 244"/>
              <a:gd name="T6" fmla="*/ 2147483647 w 80"/>
              <a:gd name="T7" fmla="*/ 2147483647 h 244"/>
              <a:gd name="T8" fmla="*/ 2147483647 w 80"/>
              <a:gd name="T9" fmla="*/ 2147483647 h 244"/>
              <a:gd name="T10" fmla="*/ 2147483647 w 80"/>
              <a:gd name="T11" fmla="*/ 2147483647 h 244"/>
              <a:gd name="T12" fmla="*/ 2147483647 w 80"/>
              <a:gd name="T13" fmla="*/ 2147483647 h 244"/>
              <a:gd name="T14" fmla="*/ 2147483647 w 80"/>
              <a:gd name="T15" fmla="*/ 2147483647 h 244"/>
              <a:gd name="T16" fmla="*/ 2147483647 w 80"/>
              <a:gd name="T17" fmla="*/ 2147483647 h 2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0"/>
              <a:gd name="T28" fmla="*/ 0 h 244"/>
              <a:gd name="T29" fmla="*/ 80 w 80"/>
              <a:gd name="T30" fmla="*/ 244 h 24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0" h="244">
                <a:moveTo>
                  <a:pt x="35" y="0"/>
                </a:moveTo>
                <a:cubicBezTo>
                  <a:pt x="35" y="0"/>
                  <a:pt x="32" y="3"/>
                  <a:pt x="32" y="3"/>
                </a:cubicBezTo>
                <a:cubicBezTo>
                  <a:pt x="32" y="3"/>
                  <a:pt x="34" y="1"/>
                  <a:pt x="35" y="3"/>
                </a:cubicBezTo>
                <a:cubicBezTo>
                  <a:pt x="36" y="5"/>
                  <a:pt x="32" y="2"/>
                  <a:pt x="38" y="15"/>
                </a:cubicBezTo>
                <a:cubicBezTo>
                  <a:pt x="44" y="28"/>
                  <a:pt x="66" y="60"/>
                  <a:pt x="73" y="81"/>
                </a:cubicBezTo>
                <a:cubicBezTo>
                  <a:pt x="80" y="102"/>
                  <a:pt x="80" y="123"/>
                  <a:pt x="77" y="141"/>
                </a:cubicBezTo>
                <a:cubicBezTo>
                  <a:pt x="74" y="159"/>
                  <a:pt x="68" y="173"/>
                  <a:pt x="57" y="189"/>
                </a:cubicBezTo>
                <a:cubicBezTo>
                  <a:pt x="46" y="205"/>
                  <a:pt x="16" y="230"/>
                  <a:pt x="8" y="237"/>
                </a:cubicBezTo>
                <a:cubicBezTo>
                  <a:pt x="0" y="244"/>
                  <a:pt x="8" y="232"/>
                  <a:pt x="8" y="231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25"/>
          <p:cNvSpPr txBox="1">
            <a:spLocks noChangeArrowheads="1"/>
          </p:cNvSpPr>
          <p:nvPr/>
        </p:nvSpPr>
        <p:spPr bwMode="auto">
          <a:xfrm>
            <a:off x="1979613" y="13414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20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900113" y="11255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5508625" y="27813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4643438" y="105251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7662" name="Text Box 38"/>
          <p:cNvSpPr txBox="1">
            <a:spLocks noChangeArrowheads="1"/>
          </p:cNvSpPr>
          <p:nvPr/>
        </p:nvSpPr>
        <p:spPr bwMode="auto">
          <a:xfrm>
            <a:off x="5148263" y="177323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660033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714375" y="4997450"/>
            <a:ext cx="483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Use the Cosine Rule</a:t>
            </a:r>
          </a:p>
        </p:txBody>
      </p:sp>
      <p:sp>
        <p:nvSpPr>
          <p:cNvPr id="27664" name="Freeform 41"/>
          <p:cNvSpPr>
            <a:spLocks/>
          </p:cNvSpPr>
          <p:nvPr/>
        </p:nvSpPr>
        <p:spPr bwMode="auto">
          <a:xfrm>
            <a:off x="1331913" y="1412875"/>
            <a:ext cx="4176712" cy="1439863"/>
          </a:xfrm>
          <a:custGeom>
            <a:avLst/>
            <a:gdLst>
              <a:gd name="T0" fmla="*/ 0 w 2631"/>
              <a:gd name="T1" fmla="*/ 0 h 907"/>
              <a:gd name="T2" fmla="*/ 2147483647 w 2631"/>
              <a:gd name="T3" fmla="*/ 0 h 907"/>
              <a:gd name="T4" fmla="*/ 2147483647 w 2631"/>
              <a:gd name="T5" fmla="*/ 2147483647 h 907"/>
              <a:gd name="T6" fmla="*/ 0 w 2631"/>
              <a:gd name="T7" fmla="*/ 0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2631"/>
              <a:gd name="T13" fmla="*/ 0 h 907"/>
              <a:gd name="T14" fmla="*/ 2631 w 2631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31" h="907">
                <a:moveTo>
                  <a:pt x="0" y="0"/>
                </a:moveTo>
                <a:lnTo>
                  <a:pt x="2132" y="0"/>
                </a:lnTo>
                <a:lnTo>
                  <a:pt x="2631" y="907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714375" y="5500688"/>
            <a:ext cx="79295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Label the sides and angles, calling the given angle “A” and the missing side “a”.</a:t>
            </a:r>
          </a:p>
        </p:txBody>
      </p:sp>
      <p:sp>
        <p:nvSpPr>
          <p:cNvPr id="25644" name="Rectangle 44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2916238" y="21336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 i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2700338" y="9080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7669" name="Text Box 50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/>
      <p:bldP spid="25616" grpId="0"/>
      <p:bldP spid="25617" grpId="0"/>
      <p:bldP spid="25618" grpId="0"/>
      <p:bldP spid="25628" grpId="0"/>
      <p:bldP spid="25629" grpId="0"/>
      <p:bldP spid="25630" grpId="0"/>
      <p:bldP spid="25639" grpId="0"/>
      <p:bldP spid="25642" grpId="0"/>
      <p:bldP spid="256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2"/>
          <p:cNvSpPr txBox="1">
            <a:spLocks noChangeArrowheads="1"/>
          </p:cNvSpPr>
          <p:nvPr/>
        </p:nvSpPr>
        <p:spPr bwMode="auto">
          <a:xfrm>
            <a:off x="1116013" y="333375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2916238" y="1052513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9cm</a:t>
            </a:r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3132138" y="2205038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12cm</a:t>
            </a:r>
          </a:p>
        </p:txBody>
      </p:sp>
      <p:sp>
        <p:nvSpPr>
          <p:cNvPr id="11275" name="Freeform 9"/>
          <p:cNvSpPr>
            <a:spLocks/>
          </p:cNvSpPr>
          <p:nvPr/>
        </p:nvSpPr>
        <p:spPr bwMode="auto">
          <a:xfrm>
            <a:off x="2449513" y="1414463"/>
            <a:ext cx="127000" cy="387350"/>
          </a:xfrm>
          <a:custGeom>
            <a:avLst/>
            <a:gdLst>
              <a:gd name="T0" fmla="*/ 2147483647 w 80"/>
              <a:gd name="T1" fmla="*/ 0 h 244"/>
              <a:gd name="T2" fmla="*/ 2147483647 w 80"/>
              <a:gd name="T3" fmla="*/ 2147483647 h 244"/>
              <a:gd name="T4" fmla="*/ 2147483647 w 80"/>
              <a:gd name="T5" fmla="*/ 2147483647 h 244"/>
              <a:gd name="T6" fmla="*/ 2147483647 w 80"/>
              <a:gd name="T7" fmla="*/ 2147483647 h 244"/>
              <a:gd name="T8" fmla="*/ 2147483647 w 80"/>
              <a:gd name="T9" fmla="*/ 2147483647 h 244"/>
              <a:gd name="T10" fmla="*/ 2147483647 w 80"/>
              <a:gd name="T11" fmla="*/ 2147483647 h 244"/>
              <a:gd name="T12" fmla="*/ 2147483647 w 80"/>
              <a:gd name="T13" fmla="*/ 2147483647 h 244"/>
              <a:gd name="T14" fmla="*/ 2147483647 w 80"/>
              <a:gd name="T15" fmla="*/ 2147483647 h 244"/>
              <a:gd name="T16" fmla="*/ 2147483647 w 80"/>
              <a:gd name="T17" fmla="*/ 2147483647 h 2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0"/>
              <a:gd name="T28" fmla="*/ 0 h 244"/>
              <a:gd name="T29" fmla="*/ 80 w 80"/>
              <a:gd name="T30" fmla="*/ 244 h 24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0" h="244">
                <a:moveTo>
                  <a:pt x="35" y="0"/>
                </a:moveTo>
                <a:cubicBezTo>
                  <a:pt x="35" y="0"/>
                  <a:pt x="32" y="3"/>
                  <a:pt x="32" y="3"/>
                </a:cubicBezTo>
                <a:cubicBezTo>
                  <a:pt x="32" y="3"/>
                  <a:pt x="34" y="1"/>
                  <a:pt x="35" y="3"/>
                </a:cubicBezTo>
                <a:cubicBezTo>
                  <a:pt x="36" y="5"/>
                  <a:pt x="32" y="2"/>
                  <a:pt x="38" y="15"/>
                </a:cubicBezTo>
                <a:cubicBezTo>
                  <a:pt x="44" y="28"/>
                  <a:pt x="66" y="60"/>
                  <a:pt x="73" y="81"/>
                </a:cubicBezTo>
                <a:cubicBezTo>
                  <a:pt x="80" y="102"/>
                  <a:pt x="80" y="123"/>
                  <a:pt x="77" y="141"/>
                </a:cubicBezTo>
                <a:cubicBezTo>
                  <a:pt x="74" y="159"/>
                  <a:pt x="68" y="173"/>
                  <a:pt x="57" y="189"/>
                </a:cubicBezTo>
                <a:cubicBezTo>
                  <a:pt x="46" y="205"/>
                  <a:pt x="16" y="230"/>
                  <a:pt x="8" y="237"/>
                </a:cubicBezTo>
                <a:cubicBezTo>
                  <a:pt x="0" y="244"/>
                  <a:pt x="8" y="232"/>
                  <a:pt x="8" y="231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1979613" y="13414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660033"/>
                </a:solidFill>
              </a:rPr>
              <a:t>20</a:t>
            </a:r>
            <a:r>
              <a:rPr lang="en-GB" altLang="en-US" sz="2000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900113" y="11255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5508625" y="27813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4643438" y="105251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5148263" y="177323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660033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1281" name="Freeform 16"/>
          <p:cNvSpPr>
            <a:spLocks/>
          </p:cNvSpPr>
          <p:nvPr/>
        </p:nvSpPr>
        <p:spPr bwMode="auto">
          <a:xfrm>
            <a:off x="1331913" y="1412875"/>
            <a:ext cx="4176712" cy="1439863"/>
          </a:xfrm>
          <a:custGeom>
            <a:avLst/>
            <a:gdLst>
              <a:gd name="T0" fmla="*/ 0 w 2631"/>
              <a:gd name="T1" fmla="*/ 0 h 907"/>
              <a:gd name="T2" fmla="*/ 2147483647 w 2631"/>
              <a:gd name="T3" fmla="*/ 0 h 907"/>
              <a:gd name="T4" fmla="*/ 2147483647 w 2631"/>
              <a:gd name="T5" fmla="*/ 2147483647 h 907"/>
              <a:gd name="T6" fmla="*/ 0 w 2631"/>
              <a:gd name="T7" fmla="*/ 0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2631"/>
              <a:gd name="T13" fmla="*/ 0 h 907"/>
              <a:gd name="T14" fmla="*/ 2631 w 2631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31" h="907">
                <a:moveTo>
                  <a:pt x="0" y="0"/>
                </a:moveTo>
                <a:lnTo>
                  <a:pt x="2132" y="0"/>
                </a:lnTo>
                <a:lnTo>
                  <a:pt x="2631" y="907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5364163" y="1795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916238" y="21336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 i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700338" y="908050"/>
            <a:ext cx="341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900113" y="3789363"/>
            <a:ext cx="575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dirty="0"/>
              <a:t>Fill in the bits you know.</a:t>
            </a:r>
          </a:p>
        </p:txBody>
      </p:sp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971550" y="3141663"/>
          <a:ext cx="40322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3" imgW="1498320" imgH="203040" progId="Equation.3">
                  <p:embed/>
                </p:oleObj>
              </mc:Choice>
              <mc:Fallback>
                <p:oleObj name="Equation" r:id="rId3" imgW="149832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141663"/>
                        <a:ext cx="403225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5148263" y="5589588"/>
            <a:ext cx="2663825" cy="617537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 b="1" i="1">
                <a:latin typeface="Times New Roman" pitchFamily="18" charset="0"/>
              </a:rPr>
              <a:t>x</a:t>
            </a:r>
            <a:r>
              <a:rPr lang="en-GB" altLang="en-US"/>
              <a:t> = </a:t>
            </a:r>
            <a:r>
              <a:rPr lang="en-GB" altLang="en-US" sz="2800">
                <a:cs typeface="Arial" charset="0"/>
              </a:rPr>
              <a:t>4.69cm</a:t>
            </a:r>
          </a:p>
        </p:txBody>
      </p:sp>
      <p:graphicFrame>
        <p:nvGraphicFramePr>
          <p:cNvPr id="30750" name="Object 30"/>
          <p:cNvGraphicFramePr>
            <a:graphicFrameLocks noChangeAspect="1"/>
          </p:cNvGraphicFramePr>
          <p:nvPr/>
        </p:nvGraphicFramePr>
        <p:xfrm>
          <a:off x="971550" y="3716338"/>
          <a:ext cx="54673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5" imgW="2031840" imgH="203040" progId="Equation.3">
                  <p:embed/>
                </p:oleObj>
              </mc:Choice>
              <mc:Fallback>
                <p:oleObj name="Equation" r:id="rId5" imgW="203184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716338"/>
                        <a:ext cx="546735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2" name="Object 32"/>
          <p:cNvGraphicFramePr>
            <a:graphicFrameLocks noChangeAspect="1"/>
          </p:cNvGraphicFramePr>
          <p:nvPr/>
        </p:nvGraphicFramePr>
        <p:xfrm>
          <a:off x="900113" y="4292600"/>
          <a:ext cx="57404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7" imgW="2133360" imgH="228600" progId="Equation.3">
                  <p:embed/>
                </p:oleObj>
              </mc:Choice>
              <mc:Fallback>
                <p:oleObj name="Equation" r:id="rId7" imgW="2133360" imgH="2286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292600"/>
                        <a:ext cx="57404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3" name="Object 33"/>
          <p:cNvGraphicFramePr>
            <a:graphicFrameLocks noChangeAspect="1"/>
          </p:cNvGraphicFramePr>
          <p:nvPr/>
        </p:nvGraphicFramePr>
        <p:xfrm>
          <a:off x="827088" y="5445125"/>
          <a:ext cx="30067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9" imgW="1117440" imgH="228600" progId="Equation.3">
                  <p:embed/>
                </p:oleObj>
              </mc:Choice>
              <mc:Fallback>
                <p:oleObj name="Equation" r:id="rId9" imgW="111744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445125"/>
                        <a:ext cx="30067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4" name="Object 34"/>
          <p:cNvGraphicFramePr>
            <a:graphicFrameLocks noChangeAspect="1"/>
          </p:cNvGraphicFramePr>
          <p:nvPr/>
        </p:nvGraphicFramePr>
        <p:xfrm>
          <a:off x="827088" y="6092825"/>
          <a:ext cx="14700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11" imgW="545760" imgH="177480" progId="Equation.3">
                  <p:embed/>
                </p:oleObj>
              </mc:Choice>
              <mc:Fallback>
                <p:oleObj name="Equation" r:id="rId11" imgW="545760" imgH="177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6092825"/>
                        <a:ext cx="14700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7" name="Text Box 35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  <p:graphicFrame>
        <p:nvGraphicFramePr>
          <p:cNvPr id="30756" name="Object 36"/>
          <p:cNvGraphicFramePr>
            <a:graphicFrameLocks noChangeAspect="1"/>
          </p:cNvGraphicFramePr>
          <p:nvPr/>
        </p:nvGraphicFramePr>
        <p:xfrm>
          <a:off x="827088" y="4868863"/>
          <a:ext cx="276701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13" imgW="1028520" imgH="203040" progId="Equation.3">
                  <p:embed/>
                </p:oleObj>
              </mc:Choice>
              <mc:Fallback>
                <p:oleObj name="Equation" r:id="rId13" imgW="1028520" imgH="2030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868863"/>
                        <a:ext cx="2767012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1" grpId="0"/>
      <p:bldP spid="307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16013" y="333375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476375" y="4005263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it a right-angled triangle?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76375" y="4437063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there a matching pair?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437188" y="40052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437188" y="44370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092950" y="3430588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8km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868988" y="1557338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5km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445250" y="2197100"/>
            <a:ext cx="720725" cy="855663"/>
            <a:chOff x="4060" y="1384"/>
            <a:chExt cx="454" cy="539"/>
          </a:xfrm>
        </p:grpSpPr>
        <p:sp>
          <p:nvSpPr>
            <p:cNvPr id="28692" name="Freeform 10"/>
            <p:cNvSpPr>
              <a:spLocks/>
            </p:cNvSpPr>
            <p:nvPr/>
          </p:nvSpPr>
          <p:spPr bwMode="auto">
            <a:xfrm>
              <a:off x="4060" y="1384"/>
              <a:ext cx="411" cy="539"/>
            </a:xfrm>
            <a:custGeom>
              <a:avLst/>
              <a:gdLst>
                <a:gd name="T0" fmla="*/ 0 w 411"/>
                <a:gd name="T1" fmla="*/ 0 h 539"/>
                <a:gd name="T2" fmla="*/ 198 w 411"/>
                <a:gd name="T3" fmla="*/ 24 h 539"/>
                <a:gd name="T4" fmla="*/ 339 w 411"/>
                <a:gd name="T5" fmla="*/ 105 h 539"/>
                <a:gd name="T6" fmla="*/ 399 w 411"/>
                <a:gd name="T7" fmla="*/ 204 h 539"/>
                <a:gd name="T8" fmla="*/ 411 w 411"/>
                <a:gd name="T9" fmla="*/ 288 h 539"/>
                <a:gd name="T10" fmla="*/ 402 w 411"/>
                <a:gd name="T11" fmla="*/ 405 h 539"/>
                <a:gd name="T12" fmla="*/ 363 w 411"/>
                <a:gd name="T13" fmla="*/ 539 h 5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1"/>
                <a:gd name="T22" fmla="*/ 0 h 539"/>
                <a:gd name="T23" fmla="*/ 411 w 411"/>
                <a:gd name="T24" fmla="*/ 539 h 5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1" h="539">
                  <a:moveTo>
                    <a:pt x="0" y="0"/>
                  </a:moveTo>
                  <a:cubicBezTo>
                    <a:pt x="32" y="4"/>
                    <a:pt x="142" y="7"/>
                    <a:pt x="198" y="24"/>
                  </a:cubicBezTo>
                  <a:cubicBezTo>
                    <a:pt x="254" y="41"/>
                    <a:pt x="305" y="75"/>
                    <a:pt x="339" y="105"/>
                  </a:cubicBezTo>
                  <a:cubicBezTo>
                    <a:pt x="373" y="135"/>
                    <a:pt x="387" y="174"/>
                    <a:pt x="399" y="204"/>
                  </a:cubicBezTo>
                  <a:cubicBezTo>
                    <a:pt x="411" y="234"/>
                    <a:pt x="411" y="255"/>
                    <a:pt x="411" y="288"/>
                  </a:cubicBezTo>
                  <a:cubicBezTo>
                    <a:pt x="411" y="321"/>
                    <a:pt x="410" y="363"/>
                    <a:pt x="402" y="405"/>
                  </a:cubicBezTo>
                  <a:cubicBezTo>
                    <a:pt x="394" y="447"/>
                    <a:pt x="371" y="511"/>
                    <a:pt x="363" y="539"/>
                  </a:cubicBezTo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Text Box 11"/>
            <p:cNvSpPr txBox="1">
              <a:spLocks noChangeArrowheads="1"/>
            </p:cNvSpPr>
            <p:nvPr/>
          </p:nvSpPr>
          <p:spPr bwMode="auto">
            <a:xfrm>
              <a:off x="4060" y="148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solidFill>
                    <a:srgbClr val="0000CC"/>
                  </a:solidFill>
                </a:rPr>
                <a:t>130</a:t>
              </a:r>
              <a:r>
                <a:rPr lang="en-GB" altLang="en-US" sz="2000">
                  <a:solidFill>
                    <a:srgbClr val="0000CC"/>
                  </a:solidFill>
                  <a:cs typeface="Arial" charset="0"/>
                </a:rPr>
                <a:t>°</a:t>
              </a:r>
            </a:p>
          </p:txBody>
        </p:sp>
      </p:grp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50825" y="981075"/>
            <a:ext cx="59055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/>
              <a:t>A man starts at the village of </a:t>
            </a:r>
            <a:r>
              <a:rPr lang="en-GB" altLang="en-US" sz="2000" dirty="0" err="1"/>
              <a:t>Chartham</a:t>
            </a:r>
            <a:r>
              <a:rPr lang="en-GB" altLang="en-US" sz="2000" dirty="0"/>
              <a:t> and walks 5 km due South to </a:t>
            </a:r>
            <a:r>
              <a:rPr lang="en-GB" altLang="en-US" sz="2000" dirty="0" err="1"/>
              <a:t>Aylesham</a:t>
            </a:r>
            <a:r>
              <a:rPr lang="en-GB" altLang="en-US" sz="2000" dirty="0"/>
              <a:t>. Then he walks another 8 km on a bearing of 130</a:t>
            </a:r>
            <a:r>
              <a:rPr lang="en-GB" altLang="en-US" sz="2000" dirty="0">
                <a:cs typeface="Arial" charset="0"/>
              </a:rPr>
              <a:t>° to </a:t>
            </a:r>
            <a:r>
              <a:rPr lang="en-GB" altLang="en-US" sz="2000" dirty="0" err="1">
                <a:cs typeface="Arial" charset="0"/>
              </a:rPr>
              <a:t>Barham</a:t>
            </a:r>
            <a:r>
              <a:rPr lang="en-GB" altLang="en-US" sz="2000" dirty="0">
                <a:cs typeface="Arial" charset="0"/>
              </a:rPr>
              <a:t>.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cs typeface="Arial" charset="0"/>
              </a:rPr>
              <a:t>What is the direct distance between </a:t>
            </a:r>
            <a:r>
              <a:rPr lang="en-GB" altLang="en-US" sz="2000" dirty="0" err="1">
                <a:cs typeface="Arial" charset="0"/>
              </a:rPr>
              <a:t>Chartham</a:t>
            </a:r>
            <a:r>
              <a:rPr lang="en-GB" altLang="en-US" sz="2000" dirty="0">
                <a:cs typeface="Arial" charset="0"/>
              </a:rPr>
              <a:t> and </a:t>
            </a:r>
            <a:r>
              <a:rPr lang="en-GB" altLang="en-US" sz="2000" dirty="0" err="1">
                <a:cs typeface="Arial" charset="0"/>
              </a:rPr>
              <a:t>Barham</a:t>
            </a:r>
            <a:r>
              <a:rPr lang="en-GB" altLang="en-US" sz="2000" dirty="0">
                <a:cs typeface="Arial" charset="0"/>
              </a:rPr>
              <a:t>, in a straight line?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6156325" y="24939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299200" y="21748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8605838" y="43656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23850" y="2997200"/>
            <a:ext cx="2952750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First, draw a sketch.</a:t>
            </a: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6443663" y="620713"/>
            <a:ext cx="0" cy="20161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6443663" y="2636838"/>
            <a:ext cx="2449512" cy="18002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 flipV="1">
            <a:off x="6443663" y="620713"/>
            <a:ext cx="2449512" cy="381635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476375" y="5013325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Use the Cosine Rule</a:t>
            </a:r>
          </a:p>
        </p:txBody>
      </p:sp>
      <p:sp>
        <p:nvSpPr>
          <p:cNvPr id="28691" name="Text Box 22"/>
          <p:cNvSpPr txBox="1">
            <a:spLocks noChangeArrowheads="1"/>
          </p:cNvSpPr>
          <p:nvPr/>
        </p:nvSpPr>
        <p:spPr bwMode="auto">
          <a:xfrm>
            <a:off x="7164388" y="765175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1" grpId="0"/>
      <p:bldP spid="29702" grpId="0"/>
      <p:bldP spid="29703" grpId="0"/>
      <p:bldP spid="29704" grpId="0"/>
      <p:bldP spid="29708" grpId="0"/>
      <p:bldP spid="29709" grpId="0"/>
      <p:bldP spid="29710" grpId="0"/>
      <p:bldP spid="29711" grpId="0"/>
      <p:bldP spid="29712" grpId="0" animBg="1"/>
      <p:bldP spid="29713" grpId="0" animBg="1"/>
      <p:bldP spid="29714" grpId="0" animBg="1"/>
      <p:bldP spid="29715" grpId="0" animBg="1"/>
      <p:bldP spid="297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116013" y="333375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667625" y="220503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6948488" y="3357563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8km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5867400" y="1412875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5km</a:t>
            </a:r>
          </a:p>
        </p:txBody>
      </p:sp>
      <p:sp>
        <p:nvSpPr>
          <p:cNvPr id="12295" name="Freeform 11"/>
          <p:cNvSpPr>
            <a:spLocks/>
          </p:cNvSpPr>
          <p:nvPr/>
        </p:nvSpPr>
        <p:spPr bwMode="auto">
          <a:xfrm>
            <a:off x="6492875" y="2192338"/>
            <a:ext cx="604838" cy="860425"/>
          </a:xfrm>
          <a:custGeom>
            <a:avLst/>
            <a:gdLst>
              <a:gd name="T0" fmla="*/ 0 w 381"/>
              <a:gd name="T1" fmla="*/ 0 h 542"/>
              <a:gd name="T2" fmla="*/ 2147483647 w 381"/>
              <a:gd name="T3" fmla="*/ 2147483647 h 542"/>
              <a:gd name="T4" fmla="*/ 2147483647 w 381"/>
              <a:gd name="T5" fmla="*/ 2147483647 h 542"/>
              <a:gd name="T6" fmla="*/ 2147483647 w 381"/>
              <a:gd name="T7" fmla="*/ 2147483647 h 542"/>
              <a:gd name="T8" fmla="*/ 2147483647 w 381"/>
              <a:gd name="T9" fmla="*/ 2147483647 h 542"/>
              <a:gd name="T10" fmla="*/ 2147483647 w 381"/>
              <a:gd name="T11" fmla="*/ 2147483647 h 542"/>
              <a:gd name="T12" fmla="*/ 2147483647 w 381"/>
              <a:gd name="T13" fmla="*/ 2147483647 h 5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1"/>
              <a:gd name="T22" fmla="*/ 0 h 542"/>
              <a:gd name="T23" fmla="*/ 381 w 381"/>
              <a:gd name="T24" fmla="*/ 542 h 5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1" h="542">
                <a:moveTo>
                  <a:pt x="0" y="0"/>
                </a:moveTo>
                <a:cubicBezTo>
                  <a:pt x="27" y="4"/>
                  <a:pt x="116" y="9"/>
                  <a:pt x="168" y="27"/>
                </a:cubicBezTo>
                <a:cubicBezTo>
                  <a:pt x="220" y="45"/>
                  <a:pt x="275" y="78"/>
                  <a:pt x="309" y="108"/>
                </a:cubicBezTo>
                <a:cubicBezTo>
                  <a:pt x="343" y="138"/>
                  <a:pt x="357" y="177"/>
                  <a:pt x="369" y="207"/>
                </a:cubicBezTo>
                <a:cubicBezTo>
                  <a:pt x="381" y="237"/>
                  <a:pt x="381" y="258"/>
                  <a:pt x="381" y="291"/>
                </a:cubicBezTo>
                <a:cubicBezTo>
                  <a:pt x="381" y="324"/>
                  <a:pt x="380" y="366"/>
                  <a:pt x="372" y="408"/>
                </a:cubicBezTo>
                <a:cubicBezTo>
                  <a:pt x="364" y="450"/>
                  <a:pt x="341" y="514"/>
                  <a:pt x="333" y="542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6445250" y="234950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130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250825" y="981075"/>
            <a:ext cx="59055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A man starts at the village of Chartham and walks 5 km due South to Aylesham. Then he walks another 8 km to on a bearing of 130</a:t>
            </a:r>
            <a:r>
              <a:rPr lang="en-GB" altLang="en-US" sz="2000">
                <a:cs typeface="Arial" charset="0"/>
              </a:rPr>
              <a:t>° to Barham.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cs typeface="Arial" charset="0"/>
              </a:rPr>
              <a:t>What is the direct distance between Chartham and Barham, in a straight line?</a:t>
            </a:r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6156325" y="24939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12299" name="Text Box 15"/>
          <p:cNvSpPr txBox="1">
            <a:spLocks noChangeArrowheads="1"/>
          </p:cNvSpPr>
          <p:nvPr/>
        </p:nvSpPr>
        <p:spPr bwMode="auto">
          <a:xfrm>
            <a:off x="6299200" y="21748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2300" name="Rectangle 16"/>
          <p:cNvSpPr>
            <a:spLocks noChangeArrowheads="1"/>
          </p:cNvSpPr>
          <p:nvPr/>
        </p:nvSpPr>
        <p:spPr bwMode="auto">
          <a:xfrm>
            <a:off x="8605838" y="43656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12301" name="Freeform 18"/>
          <p:cNvSpPr>
            <a:spLocks/>
          </p:cNvSpPr>
          <p:nvPr/>
        </p:nvSpPr>
        <p:spPr bwMode="auto">
          <a:xfrm>
            <a:off x="6445250" y="596900"/>
            <a:ext cx="2444750" cy="3841750"/>
          </a:xfrm>
          <a:custGeom>
            <a:avLst/>
            <a:gdLst>
              <a:gd name="T0" fmla="*/ 0 w 1540"/>
              <a:gd name="T1" fmla="*/ 2147483647 h 2420"/>
              <a:gd name="T2" fmla="*/ 0 w 1540"/>
              <a:gd name="T3" fmla="*/ 0 h 2420"/>
              <a:gd name="T4" fmla="*/ 2147483647 w 1540"/>
              <a:gd name="T5" fmla="*/ 2147483647 h 2420"/>
              <a:gd name="T6" fmla="*/ 0 w 1540"/>
              <a:gd name="T7" fmla="*/ 2147483647 h 2420"/>
              <a:gd name="T8" fmla="*/ 0 60000 65536"/>
              <a:gd name="T9" fmla="*/ 0 60000 65536"/>
              <a:gd name="T10" fmla="*/ 0 60000 65536"/>
              <a:gd name="T11" fmla="*/ 0 60000 65536"/>
              <a:gd name="T12" fmla="*/ 0 w 1540"/>
              <a:gd name="T13" fmla="*/ 0 h 2420"/>
              <a:gd name="T14" fmla="*/ 1540 w 1540"/>
              <a:gd name="T15" fmla="*/ 2420 h 24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0" h="2420">
                <a:moveTo>
                  <a:pt x="0" y="1284"/>
                </a:moveTo>
                <a:lnTo>
                  <a:pt x="0" y="0"/>
                </a:lnTo>
                <a:lnTo>
                  <a:pt x="1540" y="2420"/>
                </a:lnTo>
                <a:lnTo>
                  <a:pt x="0" y="1284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43" name="Object 19"/>
          <p:cNvGraphicFramePr>
            <a:graphicFrameLocks noChangeAspect="1"/>
          </p:cNvGraphicFramePr>
          <p:nvPr/>
        </p:nvGraphicFramePr>
        <p:xfrm>
          <a:off x="900113" y="3106738"/>
          <a:ext cx="43195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3" imgW="1498320" imgH="203040" progId="Equation.3">
                  <p:embed/>
                </p:oleObj>
              </mc:Choice>
              <mc:Fallback>
                <p:oleObj name="Equation" r:id="rId3" imgW="149832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106738"/>
                        <a:ext cx="43195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55650" y="3860800"/>
            <a:ext cx="6049963" cy="557213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Call the missing length you want to find “</a:t>
            </a:r>
            <a:r>
              <a:rPr lang="en-GB" altLang="en-US" sz="2800" i="1">
                <a:latin typeface="Times New Roman" pitchFamily="18" charset="0"/>
              </a:rPr>
              <a:t>a</a:t>
            </a:r>
            <a:r>
              <a:rPr lang="en-GB" altLang="en-US" sz="2400"/>
              <a:t>”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827088" y="3933825"/>
            <a:ext cx="3097212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Label the other sides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011863" y="1628775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8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7380288" y="350043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827088" y="3860800"/>
            <a:ext cx="568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i="1">
                <a:latin typeface="Times New Roman" pitchFamily="18" charset="0"/>
              </a:rPr>
              <a:t>a</a:t>
            </a:r>
            <a:r>
              <a:rPr lang="en-GB" altLang="en-US" sz="2800">
                <a:cs typeface="Arial" charset="0"/>
              </a:rPr>
              <a:t>² = 5² + </a:t>
            </a:r>
            <a:r>
              <a:rPr lang="en-GB" altLang="en-US" sz="2800"/>
              <a:t>8² - 2 x 5 x 8 x cos130</a:t>
            </a:r>
            <a:r>
              <a:rPr lang="en-GB" altLang="en-US" sz="2800">
                <a:cs typeface="Arial" charset="0"/>
              </a:rPr>
              <a:t>°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827088" y="4437063"/>
            <a:ext cx="525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i="1">
                <a:latin typeface="Times New Roman" pitchFamily="18" charset="0"/>
              </a:rPr>
              <a:t>a</a:t>
            </a:r>
            <a:r>
              <a:rPr lang="en-GB" altLang="en-US" sz="2800">
                <a:cs typeface="Arial" charset="0"/>
              </a:rPr>
              <a:t>² = 25 + </a:t>
            </a:r>
            <a:r>
              <a:rPr lang="en-GB" altLang="en-US" sz="2800"/>
              <a:t>64 - 80cos130</a:t>
            </a:r>
            <a:r>
              <a:rPr lang="en-GB" altLang="en-US" sz="2800">
                <a:cs typeface="Arial" charset="0"/>
              </a:rPr>
              <a:t>°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827088" y="5013325"/>
            <a:ext cx="2449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i="1">
                <a:latin typeface="Times New Roman" pitchFamily="18" charset="0"/>
              </a:rPr>
              <a:t>a</a:t>
            </a:r>
            <a:r>
              <a:rPr lang="en-GB" altLang="en-US" sz="2800">
                <a:cs typeface="Arial" charset="0"/>
              </a:rPr>
              <a:t>² = 140.42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900113" y="5589588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i="1">
                <a:latin typeface="Times New Roman" pitchFamily="18" charset="0"/>
              </a:rPr>
              <a:t>a</a:t>
            </a:r>
            <a:r>
              <a:rPr lang="en-GB" altLang="en-US" sz="2800">
                <a:cs typeface="Arial" charset="0"/>
              </a:rPr>
              <a:t> = 11.85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348038" y="5516563"/>
            <a:ext cx="1871662" cy="617537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>
                <a:cs typeface="Arial" charset="0"/>
              </a:rPr>
              <a:t>11.85km</a:t>
            </a:r>
          </a:p>
        </p:txBody>
      </p:sp>
      <p:sp>
        <p:nvSpPr>
          <p:cNvPr id="12311" name="Text Box 30"/>
          <p:cNvSpPr txBox="1">
            <a:spLocks noChangeArrowheads="1"/>
          </p:cNvSpPr>
          <p:nvPr/>
        </p:nvSpPr>
        <p:spPr bwMode="auto">
          <a:xfrm>
            <a:off x="7164388" y="765175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44" grpId="0" animBg="1"/>
      <p:bldP spid="26645" grpId="0" animBg="1"/>
      <p:bldP spid="26646" grpId="0"/>
      <p:bldP spid="26647" grpId="0"/>
      <p:bldP spid="26649" grpId="0"/>
      <p:bldP spid="26650" grpId="0"/>
      <p:bldP spid="26651" grpId="0"/>
      <p:bldP spid="26652" grpId="0"/>
      <p:bldP spid="266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85813" y="3989388"/>
            <a:ext cx="441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it a right-angled triangle?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85813" y="4421188"/>
            <a:ext cx="417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there a matching pair?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746625" y="3989388"/>
            <a:ext cx="78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746625" y="4421188"/>
            <a:ext cx="78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785813" y="492601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Use the Cosine Rule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427538" y="141446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9704" name="Text Box 23"/>
          <p:cNvSpPr txBox="1">
            <a:spLocks noChangeArrowheads="1"/>
          </p:cNvSpPr>
          <p:nvPr/>
        </p:nvSpPr>
        <p:spPr bwMode="auto">
          <a:xfrm>
            <a:off x="4427538" y="1773238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9cm</a:t>
            </a:r>
          </a:p>
        </p:txBody>
      </p:sp>
      <p:sp>
        <p:nvSpPr>
          <p:cNvPr id="29705" name="Text Box 24"/>
          <p:cNvSpPr txBox="1">
            <a:spLocks noChangeArrowheads="1"/>
          </p:cNvSpPr>
          <p:nvPr/>
        </p:nvSpPr>
        <p:spPr bwMode="auto">
          <a:xfrm>
            <a:off x="1908175" y="1773238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6cm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619250" y="29257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16238" y="54927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5795963" y="29257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9709" name="Freeform 30"/>
          <p:cNvSpPr>
            <a:spLocks/>
          </p:cNvSpPr>
          <p:nvPr/>
        </p:nvSpPr>
        <p:spPr bwMode="auto">
          <a:xfrm>
            <a:off x="2003425" y="981075"/>
            <a:ext cx="3830638" cy="2139950"/>
          </a:xfrm>
          <a:custGeom>
            <a:avLst/>
            <a:gdLst>
              <a:gd name="T0" fmla="*/ 0 w 2413"/>
              <a:gd name="T1" fmla="*/ 2147483647 h 1348"/>
              <a:gd name="T2" fmla="*/ 2147483647 w 2413"/>
              <a:gd name="T3" fmla="*/ 0 h 1348"/>
              <a:gd name="T4" fmla="*/ 2147483647 w 2413"/>
              <a:gd name="T5" fmla="*/ 2147483647 h 1348"/>
              <a:gd name="T6" fmla="*/ 0 w 2413"/>
              <a:gd name="T7" fmla="*/ 2147483647 h 1348"/>
              <a:gd name="T8" fmla="*/ 0 60000 65536"/>
              <a:gd name="T9" fmla="*/ 0 60000 65536"/>
              <a:gd name="T10" fmla="*/ 0 60000 65536"/>
              <a:gd name="T11" fmla="*/ 0 60000 65536"/>
              <a:gd name="T12" fmla="*/ 0 w 2413"/>
              <a:gd name="T13" fmla="*/ 0 h 1348"/>
              <a:gd name="T14" fmla="*/ 2413 w 2413"/>
              <a:gd name="T15" fmla="*/ 1348 h 13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13" h="1348">
                <a:moveTo>
                  <a:pt x="0" y="1348"/>
                </a:moveTo>
                <a:lnTo>
                  <a:pt x="711" y="0"/>
                </a:lnTo>
                <a:lnTo>
                  <a:pt x="2413" y="1348"/>
                </a:lnTo>
                <a:lnTo>
                  <a:pt x="0" y="1348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195513" y="141446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8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995738" y="3141663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9712" name="Text Box 33"/>
          <p:cNvSpPr txBox="1">
            <a:spLocks noChangeArrowheads="1"/>
          </p:cNvSpPr>
          <p:nvPr/>
        </p:nvSpPr>
        <p:spPr bwMode="auto">
          <a:xfrm>
            <a:off x="3419475" y="3070225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10cm</a:t>
            </a:r>
          </a:p>
        </p:txBody>
      </p:sp>
      <p:sp>
        <p:nvSpPr>
          <p:cNvPr id="29713" name="Text Box 34"/>
          <p:cNvSpPr txBox="1">
            <a:spLocks noChangeArrowheads="1"/>
          </p:cNvSpPr>
          <p:nvPr/>
        </p:nvSpPr>
        <p:spPr bwMode="auto">
          <a:xfrm>
            <a:off x="2124075" y="2708275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i="1">
                <a:solidFill>
                  <a:srgbClr val="0000CC"/>
                </a:solidFill>
                <a:cs typeface="Arial" charset="0"/>
              </a:rPr>
              <a:t>θ</a:t>
            </a:r>
            <a:r>
              <a:rPr lang="en-GB" altLang="en-US" sz="24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29714" name="Freeform 35"/>
          <p:cNvSpPr>
            <a:spLocks/>
          </p:cNvSpPr>
          <p:nvPr/>
        </p:nvSpPr>
        <p:spPr bwMode="auto">
          <a:xfrm>
            <a:off x="2286000" y="2581275"/>
            <a:ext cx="300038" cy="519113"/>
          </a:xfrm>
          <a:custGeom>
            <a:avLst/>
            <a:gdLst>
              <a:gd name="T0" fmla="*/ 0 w 189"/>
              <a:gd name="T1" fmla="*/ 0 h 327"/>
              <a:gd name="T2" fmla="*/ 2147483647 w 189"/>
              <a:gd name="T3" fmla="*/ 2147483647 h 327"/>
              <a:gd name="T4" fmla="*/ 2147483647 w 189"/>
              <a:gd name="T5" fmla="*/ 2147483647 h 327"/>
              <a:gd name="T6" fmla="*/ 2147483647 w 189"/>
              <a:gd name="T7" fmla="*/ 2147483647 h 327"/>
              <a:gd name="T8" fmla="*/ 2147483647 w 189"/>
              <a:gd name="T9" fmla="*/ 2147483647 h 327"/>
              <a:gd name="T10" fmla="*/ 2147483647 w 189"/>
              <a:gd name="T11" fmla="*/ 2147483647 h 327"/>
              <a:gd name="T12" fmla="*/ 2147483647 w 189"/>
              <a:gd name="T13" fmla="*/ 2147483647 h 3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327"/>
              <a:gd name="T23" fmla="*/ 189 w 189"/>
              <a:gd name="T24" fmla="*/ 327 h 3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327">
                <a:moveTo>
                  <a:pt x="0" y="0"/>
                </a:moveTo>
                <a:cubicBezTo>
                  <a:pt x="15" y="5"/>
                  <a:pt x="71" y="20"/>
                  <a:pt x="93" y="30"/>
                </a:cubicBezTo>
                <a:cubicBezTo>
                  <a:pt x="115" y="40"/>
                  <a:pt x="122" y="49"/>
                  <a:pt x="135" y="60"/>
                </a:cubicBezTo>
                <a:cubicBezTo>
                  <a:pt x="148" y="71"/>
                  <a:pt x="160" y="79"/>
                  <a:pt x="168" y="93"/>
                </a:cubicBezTo>
                <a:cubicBezTo>
                  <a:pt x="176" y="107"/>
                  <a:pt x="183" y="123"/>
                  <a:pt x="186" y="144"/>
                </a:cubicBezTo>
                <a:cubicBezTo>
                  <a:pt x="189" y="165"/>
                  <a:pt x="188" y="192"/>
                  <a:pt x="186" y="222"/>
                </a:cubicBezTo>
                <a:cubicBezTo>
                  <a:pt x="184" y="252"/>
                  <a:pt x="174" y="305"/>
                  <a:pt x="171" y="327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785813" y="5429250"/>
            <a:ext cx="807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Label the sides and angles, calling the missing angle “A”</a:t>
            </a:r>
          </a:p>
        </p:txBody>
      </p:sp>
      <p:sp>
        <p:nvSpPr>
          <p:cNvPr id="29716" name="Text Box 37"/>
          <p:cNvSpPr txBox="1">
            <a:spLocks noChangeArrowheads="1"/>
          </p:cNvSpPr>
          <p:nvPr/>
        </p:nvSpPr>
        <p:spPr bwMode="auto">
          <a:xfrm>
            <a:off x="1116013" y="188913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angle </a:t>
            </a:r>
            <a:r>
              <a:rPr lang="el-GR" altLang="en-US" sz="2400" b="1" i="1">
                <a:cs typeface="Arial" charset="0"/>
              </a:rPr>
              <a:t>θ</a:t>
            </a:r>
            <a:r>
              <a:rPr lang="en-GB" altLang="en-US" sz="2400" b="1"/>
              <a:t>:</a:t>
            </a:r>
          </a:p>
        </p:txBody>
      </p:sp>
      <p:sp>
        <p:nvSpPr>
          <p:cNvPr id="29717" name="Text Box 38"/>
          <p:cNvSpPr txBox="1">
            <a:spLocks noChangeArrowheads="1"/>
          </p:cNvSpPr>
          <p:nvPr/>
        </p:nvSpPr>
        <p:spPr bwMode="auto">
          <a:xfrm>
            <a:off x="755650" y="1125538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3" grpId="0"/>
      <p:bldP spid="27654" grpId="0"/>
      <p:bldP spid="27669" grpId="0"/>
      <p:bldP spid="27670" grpId="0"/>
      <p:bldP spid="27679" grpId="0"/>
      <p:bldP spid="27680" grpId="0"/>
      <p:bldP spid="2768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angle </a:t>
            </a:r>
            <a:r>
              <a:rPr lang="el-GR" altLang="en-US" sz="2400" b="1" i="1">
                <a:cs typeface="Arial" charset="0"/>
              </a:rPr>
              <a:t>θ</a:t>
            </a:r>
            <a:r>
              <a:rPr lang="en-GB" altLang="en-US" sz="2400" b="1"/>
              <a:t>: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4427538" y="141446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4427538" y="1773238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9cm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1908175" y="1773238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6cm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619250" y="29257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916238" y="54927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5795963" y="29257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13327" name="Freeform 14"/>
          <p:cNvSpPr>
            <a:spLocks/>
          </p:cNvSpPr>
          <p:nvPr/>
        </p:nvSpPr>
        <p:spPr bwMode="auto">
          <a:xfrm>
            <a:off x="2003425" y="981075"/>
            <a:ext cx="3830638" cy="2139950"/>
          </a:xfrm>
          <a:custGeom>
            <a:avLst/>
            <a:gdLst>
              <a:gd name="T0" fmla="*/ 0 w 2413"/>
              <a:gd name="T1" fmla="*/ 2147483647 h 1348"/>
              <a:gd name="T2" fmla="*/ 2147483647 w 2413"/>
              <a:gd name="T3" fmla="*/ 0 h 1348"/>
              <a:gd name="T4" fmla="*/ 2147483647 w 2413"/>
              <a:gd name="T5" fmla="*/ 2147483647 h 1348"/>
              <a:gd name="T6" fmla="*/ 0 w 2413"/>
              <a:gd name="T7" fmla="*/ 2147483647 h 1348"/>
              <a:gd name="T8" fmla="*/ 0 60000 65536"/>
              <a:gd name="T9" fmla="*/ 0 60000 65536"/>
              <a:gd name="T10" fmla="*/ 0 60000 65536"/>
              <a:gd name="T11" fmla="*/ 0 60000 65536"/>
              <a:gd name="T12" fmla="*/ 0 w 2413"/>
              <a:gd name="T13" fmla="*/ 0 h 1348"/>
              <a:gd name="T14" fmla="*/ 2413 w 2413"/>
              <a:gd name="T15" fmla="*/ 1348 h 13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13" h="1348">
                <a:moveTo>
                  <a:pt x="0" y="1348"/>
                </a:moveTo>
                <a:lnTo>
                  <a:pt x="711" y="0"/>
                </a:lnTo>
                <a:lnTo>
                  <a:pt x="2413" y="1348"/>
                </a:lnTo>
                <a:lnTo>
                  <a:pt x="0" y="1348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2195513" y="141446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8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3995738" y="3141663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8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9475" y="3070225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10cm</a:t>
            </a: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2124075" y="2708275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i="1">
                <a:solidFill>
                  <a:srgbClr val="0000CC"/>
                </a:solidFill>
                <a:cs typeface="Arial" charset="0"/>
              </a:rPr>
              <a:t>θ</a:t>
            </a:r>
            <a:r>
              <a:rPr lang="en-GB" altLang="en-US" sz="24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13332" name="Freeform 19"/>
          <p:cNvSpPr>
            <a:spLocks/>
          </p:cNvSpPr>
          <p:nvPr/>
        </p:nvSpPr>
        <p:spPr bwMode="auto">
          <a:xfrm>
            <a:off x="2286000" y="2581275"/>
            <a:ext cx="300038" cy="519113"/>
          </a:xfrm>
          <a:custGeom>
            <a:avLst/>
            <a:gdLst>
              <a:gd name="T0" fmla="*/ 0 w 189"/>
              <a:gd name="T1" fmla="*/ 0 h 327"/>
              <a:gd name="T2" fmla="*/ 2147483647 w 189"/>
              <a:gd name="T3" fmla="*/ 2147483647 h 327"/>
              <a:gd name="T4" fmla="*/ 2147483647 w 189"/>
              <a:gd name="T5" fmla="*/ 2147483647 h 327"/>
              <a:gd name="T6" fmla="*/ 2147483647 w 189"/>
              <a:gd name="T7" fmla="*/ 2147483647 h 327"/>
              <a:gd name="T8" fmla="*/ 2147483647 w 189"/>
              <a:gd name="T9" fmla="*/ 2147483647 h 327"/>
              <a:gd name="T10" fmla="*/ 2147483647 w 189"/>
              <a:gd name="T11" fmla="*/ 2147483647 h 327"/>
              <a:gd name="T12" fmla="*/ 2147483647 w 189"/>
              <a:gd name="T13" fmla="*/ 2147483647 h 3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327"/>
              <a:gd name="T23" fmla="*/ 189 w 189"/>
              <a:gd name="T24" fmla="*/ 327 h 3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327">
                <a:moveTo>
                  <a:pt x="0" y="0"/>
                </a:moveTo>
                <a:cubicBezTo>
                  <a:pt x="15" y="5"/>
                  <a:pt x="71" y="20"/>
                  <a:pt x="93" y="30"/>
                </a:cubicBezTo>
                <a:cubicBezTo>
                  <a:pt x="115" y="40"/>
                  <a:pt x="122" y="49"/>
                  <a:pt x="135" y="60"/>
                </a:cubicBezTo>
                <a:cubicBezTo>
                  <a:pt x="148" y="71"/>
                  <a:pt x="160" y="79"/>
                  <a:pt x="168" y="93"/>
                </a:cubicBezTo>
                <a:cubicBezTo>
                  <a:pt x="176" y="107"/>
                  <a:pt x="183" y="123"/>
                  <a:pt x="186" y="144"/>
                </a:cubicBezTo>
                <a:cubicBezTo>
                  <a:pt x="189" y="165"/>
                  <a:pt x="188" y="192"/>
                  <a:pt x="186" y="222"/>
                </a:cubicBezTo>
                <a:cubicBezTo>
                  <a:pt x="184" y="252"/>
                  <a:pt x="174" y="305"/>
                  <a:pt x="171" y="327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539750" y="3500438"/>
          <a:ext cx="41751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3" imgW="1498320" imgH="203040" progId="Equation.3">
                  <p:embed/>
                </p:oleObj>
              </mc:Choice>
              <mc:Fallback>
                <p:oleObj name="Equation" r:id="rId3" imgW="149832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00438"/>
                        <a:ext cx="41751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3" name="Text Box 33"/>
          <p:cNvSpPr txBox="1">
            <a:spLocks noChangeArrowheads="1"/>
          </p:cNvSpPr>
          <p:nvPr/>
        </p:nvSpPr>
        <p:spPr bwMode="auto">
          <a:xfrm>
            <a:off x="755650" y="1125538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39750" y="4221163"/>
            <a:ext cx="517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This can be rearranged to:</a:t>
            </a: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611188" y="4868863"/>
          <a:ext cx="346868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5" imgW="1244520" imgH="419040" progId="Equation.3">
                  <p:embed/>
                </p:oleObj>
              </mc:Choice>
              <mc:Fallback>
                <p:oleObj name="Equation" r:id="rId5" imgW="124452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868863"/>
                        <a:ext cx="3468687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5580063" y="3716338"/>
          <a:ext cx="2808287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7" imgW="1295280" imgH="419040" progId="Equation.3">
                  <p:embed/>
                </p:oleObj>
              </mc:Choice>
              <mc:Fallback>
                <p:oleObj name="Equation" r:id="rId7" imgW="129528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716338"/>
                        <a:ext cx="2808287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5580063" y="4797425"/>
          <a:ext cx="28082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9" imgW="1320480" imgH="177480" progId="Equation.3">
                  <p:embed/>
                </p:oleObj>
              </mc:Choice>
              <mc:Fallback>
                <p:oleObj name="Equation" r:id="rId9" imgW="132048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797425"/>
                        <a:ext cx="2808287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6443663" y="2852738"/>
            <a:ext cx="2447925" cy="617537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omic Sans MS" pitchFamily="66" charset="0"/>
              </a:rPr>
              <a:t>Shift Cos = </a:t>
            </a:r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5076825" y="5373688"/>
          <a:ext cx="38195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11" imgW="1739880" imgH="228600" progId="Equation.3">
                  <p:embed/>
                </p:oleObj>
              </mc:Choice>
              <mc:Fallback>
                <p:oleObj name="Equation" r:id="rId11" imgW="17398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5373688"/>
                        <a:ext cx="381952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2"/>
          <p:cNvGraphicFramePr>
            <a:graphicFrameLocks noChangeAspect="1"/>
          </p:cNvGraphicFramePr>
          <p:nvPr/>
        </p:nvGraphicFramePr>
        <p:xfrm>
          <a:off x="6084888" y="6046788"/>
          <a:ext cx="20875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13" imgW="685800" imgH="177480" progId="Equation.3">
                  <p:embed/>
                </p:oleObj>
              </mc:Choice>
              <mc:Fallback>
                <p:oleObj name="Equation" r:id="rId13" imgW="685800" imgH="177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6046788"/>
                        <a:ext cx="2087562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-36513" y="260350"/>
            <a:ext cx="9001126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	The diagram shows the route taken of an orienteering competition.</a:t>
            </a:r>
          </a:p>
          <a:p>
            <a:pPr eaLnBrk="1" hangingPunct="1"/>
            <a:r>
              <a:rPr lang="en-GB" altLang="en-US"/>
              <a:t>	The shape of the course is a quadrilateral ABCD.</a:t>
            </a:r>
          </a:p>
          <a:p>
            <a:pPr eaLnBrk="1" hangingPunct="1"/>
            <a:r>
              <a:rPr lang="en-GB" altLang="en-US"/>
              <a:t>	AB = 4 km, BC = 4.5 km and CD = 5 km.</a:t>
            </a:r>
          </a:p>
          <a:p>
            <a:pPr eaLnBrk="1" hangingPunct="1"/>
            <a:r>
              <a:rPr lang="en-GB" altLang="en-US"/>
              <a:t>	The angle at B is 70</a:t>
            </a:r>
            <a:r>
              <a:rPr lang="en-GB" altLang="en-US">
                <a:cs typeface="Arial" charset="0"/>
              </a:rPr>
              <a:t>°</a:t>
            </a:r>
            <a:r>
              <a:rPr lang="en-GB" altLang="en-US"/>
              <a:t> and the angle at D is 52</a:t>
            </a:r>
            <a:r>
              <a:rPr lang="en-GB" altLang="en-US">
                <a:cs typeface="Arial" charset="0"/>
              </a:rPr>
              <a:t>°</a:t>
            </a:r>
            <a:endParaRPr lang="en-GB" altLang="en-US" b="1"/>
          </a:p>
        </p:txBody>
      </p:sp>
      <p:sp>
        <p:nvSpPr>
          <p:cNvPr id="30723" name="Freeform 8"/>
          <p:cNvSpPr>
            <a:spLocks/>
          </p:cNvSpPr>
          <p:nvPr/>
        </p:nvSpPr>
        <p:spPr bwMode="auto">
          <a:xfrm>
            <a:off x="1187450" y="2060575"/>
            <a:ext cx="3311525" cy="4248150"/>
          </a:xfrm>
          <a:custGeom>
            <a:avLst/>
            <a:gdLst>
              <a:gd name="T0" fmla="*/ 0 w 2560"/>
              <a:gd name="T1" fmla="*/ 2147483647 h 3072"/>
              <a:gd name="T2" fmla="*/ 2147483647 w 2560"/>
              <a:gd name="T3" fmla="*/ 2147483647 h 3072"/>
              <a:gd name="T4" fmla="*/ 2147483647 w 2560"/>
              <a:gd name="T5" fmla="*/ 0 h 3072"/>
              <a:gd name="T6" fmla="*/ 2147483647 w 2560"/>
              <a:gd name="T7" fmla="*/ 2147483647 h 3072"/>
              <a:gd name="T8" fmla="*/ 2147483647 w 2560"/>
              <a:gd name="T9" fmla="*/ 2147483647 h 3072"/>
              <a:gd name="T10" fmla="*/ 2147483647 w 2560"/>
              <a:gd name="T11" fmla="*/ 2147483647 h 3072"/>
              <a:gd name="T12" fmla="*/ 2147483647 w 2560"/>
              <a:gd name="T13" fmla="*/ 2147483647 h 30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60"/>
              <a:gd name="T22" fmla="*/ 0 h 3072"/>
              <a:gd name="T23" fmla="*/ 2560 w 2560"/>
              <a:gd name="T24" fmla="*/ 3072 h 30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60" h="3072">
                <a:moveTo>
                  <a:pt x="0" y="1145"/>
                </a:moveTo>
                <a:lnTo>
                  <a:pt x="4" y="1153"/>
                </a:lnTo>
                <a:lnTo>
                  <a:pt x="1125" y="0"/>
                </a:lnTo>
                <a:lnTo>
                  <a:pt x="2560" y="1553"/>
                </a:lnTo>
                <a:lnTo>
                  <a:pt x="1555" y="3072"/>
                </a:lnTo>
                <a:lnTo>
                  <a:pt x="4" y="1149"/>
                </a:lnTo>
                <a:lnTo>
                  <a:pt x="2556" y="1553"/>
                </a:ln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Text Box 9"/>
          <p:cNvSpPr txBox="1">
            <a:spLocks noChangeArrowheads="1"/>
          </p:cNvSpPr>
          <p:nvPr/>
        </p:nvSpPr>
        <p:spPr bwMode="auto">
          <a:xfrm>
            <a:off x="971550" y="1484313"/>
            <a:ext cx="3097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/>
              <a:t>Calculate the angle CAD.</a:t>
            </a:r>
            <a:endParaRPr lang="en-GB" altLang="en-US"/>
          </a:p>
        </p:txBody>
      </p:sp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258888" y="26368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4km</a:t>
            </a:r>
          </a:p>
        </p:txBody>
      </p:sp>
      <p:sp>
        <p:nvSpPr>
          <p:cNvPr id="30726" name="Text Box 11"/>
          <p:cNvSpPr txBox="1">
            <a:spLocks noChangeArrowheads="1"/>
          </p:cNvSpPr>
          <p:nvPr/>
        </p:nvSpPr>
        <p:spPr bwMode="auto">
          <a:xfrm>
            <a:off x="3419475" y="2708275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4.5km</a:t>
            </a:r>
          </a:p>
        </p:txBody>
      </p:sp>
      <p:sp>
        <p:nvSpPr>
          <p:cNvPr id="30727" name="Text Box 12"/>
          <p:cNvSpPr txBox="1">
            <a:spLocks noChangeArrowheads="1"/>
          </p:cNvSpPr>
          <p:nvPr/>
        </p:nvSpPr>
        <p:spPr bwMode="auto">
          <a:xfrm>
            <a:off x="900113" y="342900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30728" name="Text Box 13"/>
          <p:cNvSpPr txBox="1">
            <a:spLocks noChangeArrowheads="1"/>
          </p:cNvSpPr>
          <p:nvPr/>
        </p:nvSpPr>
        <p:spPr bwMode="auto">
          <a:xfrm>
            <a:off x="3779838" y="51577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5km</a:t>
            </a:r>
          </a:p>
        </p:txBody>
      </p:sp>
      <p:sp>
        <p:nvSpPr>
          <p:cNvPr id="30729" name="Text Box 14"/>
          <p:cNvSpPr txBox="1">
            <a:spLocks noChangeArrowheads="1"/>
          </p:cNvSpPr>
          <p:nvPr/>
        </p:nvSpPr>
        <p:spPr bwMode="auto">
          <a:xfrm>
            <a:off x="684213" y="5445125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  <p:sp>
        <p:nvSpPr>
          <p:cNvPr id="30730" name="Text Box 15"/>
          <p:cNvSpPr txBox="1">
            <a:spLocks noChangeArrowheads="1"/>
          </p:cNvSpPr>
          <p:nvPr/>
        </p:nvSpPr>
        <p:spPr bwMode="auto">
          <a:xfrm>
            <a:off x="2627313" y="17732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30731" name="Text Box 16"/>
          <p:cNvSpPr txBox="1">
            <a:spLocks noChangeArrowheads="1"/>
          </p:cNvSpPr>
          <p:nvPr/>
        </p:nvSpPr>
        <p:spPr bwMode="auto">
          <a:xfrm>
            <a:off x="4427538" y="39338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30732" name="Text Box 17"/>
          <p:cNvSpPr txBox="1">
            <a:spLocks noChangeArrowheads="1"/>
          </p:cNvSpPr>
          <p:nvPr/>
        </p:nvSpPr>
        <p:spPr bwMode="auto">
          <a:xfrm>
            <a:off x="2916238" y="61658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30733" name="Freeform 18"/>
          <p:cNvSpPr>
            <a:spLocks/>
          </p:cNvSpPr>
          <p:nvPr/>
        </p:nvSpPr>
        <p:spPr bwMode="auto">
          <a:xfrm>
            <a:off x="2268538" y="2482850"/>
            <a:ext cx="735012" cy="115888"/>
          </a:xfrm>
          <a:custGeom>
            <a:avLst/>
            <a:gdLst>
              <a:gd name="T0" fmla="*/ 0 w 463"/>
              <a:gd name="T1" fmla="*/ 2147483647 h 73"/>
              <a:gd name="T2" fmla="*/ 2147483647 w 463"/>
              <a:gd name="T3" fmla="*/ 2147483647 h 73"/>
              <a:gd name="T4" fmla="*/ 2147483647 w 463"/>
              <a:gd name="T5" fmla="*/ 2147483647 h 73"/>
              <a:gd name="T6" fmla="*/ 2147483647 w 463"/>
              <a:gd name="T7" fmla="*/ 2147483647 h 73"/>
              <a:gd name="T8" fmla="*/ 2147483647 w 463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"/>
              <a:gd name="T16" fmla="*/ 0 h 73"/>
              <a:gd name="T17" fmla="*/ 463 w 46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" h="73">
                <a:moveTo>
                  <a:pt x="0" y="6"/>
                </a:moveTo>
                <a:cubicBezTo>
                  <a:pt x="19" y="14"/>
                  <a:pt x="77" y="41"/>
                  <a:pt x="115" y="52"/>
                </a:cubicBezTo>
                <a:cubicBezTo>
                  <a:pt x="153" y="63"/>
                  <a:pt x="188" y="73"/>
                  <a:pt x="227" y="72"/>
                </a:cubicBezTo>
                <a:cubicBezTo>
                  <a:pt x="266" y="71"/>
                  <a:pt x="308" y="60"/>
                  <a:pt x="347" y="48"/>
                </a:cubicBezTo>
                <a:cubicBezTo>
                  <a:pt x="386" y="36"/>
                  <a:pt x="439" y="10"/>
                  <a:pt x="463" y="0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Freeform 19"/>
          <p:cNvSpPr>
            <a:spLocks/>
          </p:cNvSpPr>
          <p:nvPr/>
        </p:nvSpPr>
        <p:spPr bwMode="auto">
          <a:xfrm>
            <a:off x="2813050" y="5688013"/>
            <a:ext cx="677863" cy="117475"/>
          </a:xfrm>
          <a:custGeom>
            <a:avLst/>
            <a:gdLst>
              <a:gd name="T0" fmla="*/ 0 w 427"/>
              <a:gd name="T1" fmla="*/ 2147483647 h 74"/>
              <a:gd name="T2" fmla="*/ 2147483647 w 427"/>
              <a:gd name="T3" fmla="*/ 2147483647 h 74"/>
              <a:gd name="T4" fmla="*/ 2147483647 w 427"/>
              <a:gd name="T5" fmla="*/ 2147483647 h 74"/>
              <a:gd name="T6" fmla="*/ 2147483647 w 427"/>
              <a:gd name="T7" fmla="*/ 2147483647 h 74"/>
              <a:gd name="T8" fmla="*/ 2147483647 w 427"/>
              <a:gd name="T9" fmla="*/ 2147483647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7"/>
              <a:gd name="T16" fmla="*/ 0 h 74"/>
              <a:gd name="T17" fmla="*/ 427 w 427"/>
              <a:gd name="T18" fmla="*/ 74 h 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7" h="74">
                <a:moveTo>
                  <a:pt x="0" y="65"/>
                </a:moveTo>
                <a:cubicBezTo>
                  <a:pt x="21" y="56"/>
                  <a:pt x="82" y="24"/>
                  <a:pt x="124" y="13"/>
                </a:cubicBezTo>
                <a:cubicBezTo>
                  <a:pt x="166" y="2"/>
                  <a:pt x="216" y="0"/>
                  <a:pt x="252" y="1"/>
                </a:cubicBezTo>
                <a:cubicBezTo>
                  <a:pt x="288" y="2"/>
                  <a:pt x="311" y="9"/>
                  <a:pt x="340" y="21"/>
                </a:cubicBezTo>
                <a:cubicBezTo>
                  <a:pt x="369" y="33"/>
                  <a:pt x="409" y="63"/>
                  <a:pt x="427" y="74"/>
                </a:cubicBezTo>
              </a:path>
            </a:pathLst>
          </a:cu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Text Box 20"/>
          <p:cNvSpPr txBox="1">
            <a:spLocks noChangeArrowheads="1"/>
          </p:cNvSpPr>
          <p:nvPr/>
        </p:nvSpPr>
        <p:spPr bwMode="auto">
          <a:xfrm>
            <a:off x="2411413" y="220503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70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30736" name="Text Box 21"/>
          <p:cNvSpPr txBox="1">
            <a:spLocks noChangeArrowheads="1"/>
          </p:cNvSpPr>
          <p:nvPr/>
        </p:nvSpPr>
        <p:spPr bwMode="auto">
          <a:xfrm>
            <a:off x="2916238" y="5734050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52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76375" y="3716338"/>
            <a:ext cx="576263" cy="519112"/>
            <a:chOff x="930" y="2341"/>
            <a:chExt cx="363" cy="327"/>
          </a:xfrm>
        </p:grpSpPr>
        <p:sp>
          <p:nvSpPr>
            <p:cNvPr id="30741" name="Freeform 22"/>
            <p:cNvSpPr>
              <a:spLocks/>
            </p:cNvSpPr>
            <p:nvPr/>
          </p:nvSpPr>
          <p:spPr bwMode="auto">
            <a:xfrm>
              <a:off x="1020" y="2387"/>
              <a:ext cx="272" cy="280"/>
            </a:xfrm>
            <a:custGeom>
              <a:avLst/>
              <a:gdLst>
                <a:gd name="T0" fmla="*/ 272 w 272"/>
                <a:gd name="T1" fmla="*/ 0 h 280"/>
                <a:gd name="T2" fmla="*/ 243 w 272"/>
                <a:gd name="T3" fmla="*/ 109 h 280"/>
                <a:gd name="T4" fmla="*/ 195 w 272"/>
                <a:gd name="T5" fmla="*/ 193 h 280"/>
                <a:gd name="T6" fmla="*/ 114 w 272"/>
                <a:gd name="T7" fmla="*/ 250 h 280"/>
                <a:gd name="T8" fmla="*/ 0 w 272"/>
                <a:gd name="T9" fmla="*/ 280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280"/>
                <a:gd name="T17" fmla="*/ 272 w 272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280">
                  <a:moveTo>
                    <a:pt x="272" y="0"/>
                  </a:moveTo>
                  <a:lnTo>
                    <a:pt x="243" y="109"/>
                  </a:lnTo>
                  <a:lnTo>
                    <a:pt x="195" y="193"/>
                  </a:lnTo>
                  <a:lnTo>
                    <a:pt x="114" y="250"/>
                  </a:lnTo>
                  <a:lnTo>
                    <a:pt x="0" y="28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Text Box 23"/>
            <p:cNvSpPr txBox="1">
              <a:spLocks noChangeArrowheads="1"/>
            </p:cNvSpPr>
            <p:nvPr/>
          </p:nvSpPr>
          <p:spPr bwMode="auto">
            <a:xfrm>
              <a:off x="930" y="2341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800" i="1">
                  <a:solidFill>
                    <a:srgbClr val="FF0000"/>
                  </a:solidFill>
                  <a:cs typeface="Arial" charset="0"/>
                </a:rPr>
                <a:t>θ</a:t>
              </a:r>
              <a:r>
                <a:rPr lang="en-GB" altLang="en-US">
                  <a:solidFill>
                    <a:srgbClr val="FF0000"/>
                  </a:solidFill>
                  <a:cs typeface="Arial" charset="0"/>
                </a:rPr>
                <a:t>°</a:t>
              </a:r>
            </a:p>
          </p:txBody>
        </p:sp>
      </p:grp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700338" y="34290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GB" altLang="en-US" sz="3200" i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00625" y="1785938"/>
            <a:ext cx="38576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We haven’t got enough information about the triangle ACD to find </a:t>
            </a:r>
            <a:r>
              <a:rPr lang="en-GB" altLang="en-US" sz="2400" i="1">
                <a:sym typeface="Symbol" pitchFamily="18" charset="2"/>
              </a:rPr>
              <a:t></a:t>
            </a:r>
            <a:endParaRPr lang="en-GB" alt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2714625"/>
            <a:ext cx="37480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First find  </a:t>
            </a:r>
            <a:r>
              <a:rPr lang="en-GB" altLang="en-US" sz="2400" i="1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GB" altLang="en-US">
                <a:cs typeface="Times New Roman" pitchFamily="18" charset="0"/>
              </a:rPr>
              <a:t>by looking at just the upper triangle, because this will give us enough information in the lower triangle to find </a:t>
            </a:r>
            <a:r>
              <a:rPr lang="en-GB" altLang="en-US" sz="2000">
                <a:sym typeface="Symbol" pitchFamily="18" charset="2"/>
              </a:rPr>
              <a:t></a:t>
            </a:r>
            <a:r>
              <a:rPr lang="en-GB" altLang="en-US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9" grpId="0"/>
      <p:bldP spid="21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6"/>
          <p:cNvSpPr>
            <a:spLocks/>
          </p:cNvSpPr>
          <p:nvPr/>
        </p:nvSpPr>
        <p:spPr bwMode="auto">
          <a:xfrm>
            <a:off x="2052638" y="1179513"/>
            <a:ext cx="3313112" cy="2176462"/>
          </a:xfrm>
          <a:custGeom>
            <a:avLst/>
            <a:gdLst>
              <a:gd name="T0" fmla="*/ 0 w 2087"/>
              <a:gd name="T1" fmla="*/ 2147483647 h 1371"/>
              <a:gd name="T2" fmla="*/ 2147483647 w 2087"/>
              <a:gd name="T3" fmla="*/ 0 h 1371"/>
              <a:gd name="T4" fmla="*/ 2147483647 w 2087"/>
              <a:gd name="T5" fmla="*/ 2147483647 h 1371"/>
              <a:gd name="T6" fmla="*/ 0 w 2087"/>
              <a:gd name="T7" fmla="*/ 2147483647 h 1371"/>
              <a:gd name="T8" fmla="*/ 0 60000 65536"/>
              <a:gd name="T9" fmla="*/ 0 60000 65536"/>
              <a:gd name="T10" fmla="*/ 0 60000 65536"/>
              <a:gd name="T11" fmla="*/ 0 60000 65536"/>
              <a:gd name="T12" fmla="*/ 0 w 2087"/>
              <a:gd name="T13" fmla="*/ 0 h 1371"/>
              <a:gd name="T14" fmla="*/ 2087 w 2087"/>
              <a:gd name="T15" fmla="*/ 1371 h 13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87" h="1371">
                <a:moveTo>
                  <a:pt x="0" y="1008"/>
                </a:moveTo>
                <a:lnTo>
                  <a:pt x="928" y="0"/>
                </a:lnTo>
                <a:lnTo>
                  <a:pt x="2087" y="1371"/>
                </a:lnTo>
                <a:lnTo>
                  <a:pt x="0" y="1008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Text Box 10"/>
          <p:cNvSpPr txBox="1">
            <a:spLocks noChangeArrowheads="1"/>
          </p:cNvSpPr>
          <p:nvPr/>
        </p:nvSpPr>
        <p:spPr bwMode="auto">
          <a:xfrm>
            <a:off x="2124075" y="17716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4km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4284663" y="1843088"/>
            <a:ext cx="1008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4.5km</a:t>
            </a:r>
          </a:p>
        </p:txBody>
      </p:sp>
      <p:sp>
        <p:nvSpPr>
          <p:cNvPr id="31749" name="Text Box 12"/>
          <p:cNvSpPr txBox="1">
            <a:spLocks noChangeArrowheads="1"/>
          </p:cNvSpPr>
          <p:nvPr/>
        </p:nvSpPr>
        <p:spPr bwMode="auto">
          <a:xfrm>
            <a:off x="1765300" y="256381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31750" name="Text Box 15"/>
          <p:cNvSpPr txBox="1">
            <a:spLocks noChangeArrowheads="1"/>
          </p:cNvSpPr>
          <p:nvPr/>
        </p:nvSpPr>
        <p:spPr bwMode="auto">
          <a:xfrm>
            <a:off x="3492500" y="9080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31751" name="Text Box 16"/>
          <p:cNvSpPr txBox="1">
            <a:spLocks noChangeArrowheads="1"/>
          </p:cNvSpPr>
          <p:nvPr/>
        </p:nvSpPr>
        <p:spPr bwMode="auto">
          <a:xfrm>
            <a:off x="5292725" y="30686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31752" name="Freeform 18"/>
          <p:cNvSpPr>
            <a:spLocks/>
          </p:cNvSpPr>
          <p:nvPr/>
        </p:nvSpPr>
        <p:spPr bwMode="auto">
          <a:xfrm>
            <a:off x="3133725" y="1617663"/>
            <a:ext cx="735013" cy="115887"/>
          </a:xfrm>
          <a:custGeom>
            <a:avLst/>
            <a:gdLst>
              <a:gd name="T0" fmla="*/ 0 w 463"/>
              <a:gd name="T1" fmla="*/ 2147483647 h 73"/>
              <a:gd name="T2" fmla="*/ 2147483647 w 463"/>
              <a:gd name="T3" fmla="*/ 2147483647 h 73"/>
              <a:gd name="T4" fmla="*/ 2147483647 w 463"/>
              <a:gd name="T5" fmla="*/ 2147483647 h 73"/>
              <a:gd name="T6" fmla="*/ 2147483647 w 463"/>
              <a:gd name="T7" fmla="*/ 2147483647 h 73"/>
              <a:gd name="T8" fmla="*/ 2147483647 w 463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"/>
              <a:gd name="T16" fmla="*/ 0 h 73"/>
              <a:gd name="T17" fmla="*/ 463 w 46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" h="73">
                <a:moveTo>
                  <a:pt x="0" y="6"/>
                </a:moveTo>
                <a:cubicBezTo>
                  <a:pt x="19" y="14"/>
                  <a:pt x="77" y="41"/>
                  <a:pt x="115" y="52"/>
                </a:cubicBezTo>
                <a:cubicBezTo>
                  <a:pt x="153" y="63"/>
                  <a:pt x="188" y="73"/>
                  <a:pt x="227" y="72"/>
                </a:cubicBezTo>
                <a:cubicBezTo>
                  <a:pt x="266" y="71"/>
                  <a:pt x="308" y="60"/>
                  <a:pt x="347" y="48"/>
                </a:cubicBezTo>
                <a:cubicBezTo>
                  <a:pt x="386" y="36"/>
                  <a:pt x="439" y="10"/>
                  <a:pt x="463" y="0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20"/>
          <p:cNvSpPr txBox="1">
            <a:spLocks noChangeArrowheads="1"/>
          </p:cNvSpPr>
          <p:nvPr/>
        </p:nvSpPr>
        <p:spPr bwMode="auto">
          <a:xfrm>
            <a:off x="3276600" y="1339850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70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31754" name="Text Box 25"/>
          <p:cNvSpPr txBox="1">
            <a:spLocks noChangeArrowheads="1"/>
          </p:cNvSpPr>
          <p:nvPr/>
        </p:nvSpPr>
        <p:spPr bwMode="auto">
          <a:xfrm>
            <a:off x="3565525" y="256381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i="1">
                <a:solidFill>
                  <a:srgbClr val="0000CC"/>
                </a:solidFill>
                <a:latin typeface="Times New Roman" pitchFamily="18" charset="0"/>
              </a:rPr>
              <a:t>x</a:t>
            </a:r>
            <a:endParaRPr lang="en-GB" altLang="en-US" sz="3200" i="1">
              <a:solidFill>
                <a:srgbClr val="0000CC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000125" y="4071938"/>
            <a:ext cx="517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it a right-angled triangle?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000125" y="4503738"/>
            <a:ext cx="4894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there a matching pair?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960938" y="4071938"/>
            <a:ext cx="92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960938" y="4503738"/>
            <a:ext cx="92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1000125" y="5080000"/>
            <a:ext cx="4618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Use the Cosine Rule</a:t>
            </a: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1000125" y="5583238"/>
            <a:ext cx="7572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Label the sides and angles, calling the given angle “A” and the missing side “a”.</a:t>
            </a:r>
          </a:p>
        </p:txBody>
      </p:sp>
      <p:sp>
        <p:nvSpPr>
          <p:cNvPr id="39960" name="Text Box 12"/>
          <p:cNvSpPr txBox="1">
            <a:spLocks noChangeArrowheads="1"/>
          </p:cNvSpPr>
          <p:nvPr/>
        </p:nvSpPr>
        <p:spPr bwMode="auto">
          <a:xfrm>
            <a:off x="3132138" y="76358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9961" name="Text Box 12"/>
          <p:cNvSpPr txBox="1">
            <a:spLocks noChangeArrowheads="1"/>
          </p:cNvSpPr>
          <p:nvPr/>
        </p:nvSpPr>
        <p:spPr bwMode="auto">
          <a:xfrm>
            <a:off x="3348038" y="299720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9962" name="Text Box 12"/>
          <p:cNvSpPr txBox="1">
            <a:spLocks noChangeArrowheads="1"/>
          </p:cNvSpPr>
          <p:nvPr/>
        </p:nvSpPr>
        <p:spPr bwMode="auto">
          <a:xfrm>
            <a:off x="1476375" y="24209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9963" name="Text Box 12"/>
          <p:cNvSpPr txBox="1">
            <a:spLocks noChangeArrowheads="1"/>
          </p:cNvSpPr>
          <p:nvPr/>
        </p:nvSpPr>
        <p:spPr bwMode="auto">
          <a:xfrm>
            <a:off x="4211638" y="15573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9964" name="Text Box 12"/>
          <p:cNvSpPr txBox="1">
            <a:spLocks noChangeArrowheads="1"/>
          </p:cNvSpPr>
          <p:nvPr/>
        </p:nvSpPr>
        <p:spPr bwMode="auto">
          <a:xfrm>
            <a:off x="5219700" y="32845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9965" name="Text Box 12"/>
          <p:cNvSpPr txBox="1">
            <a:spLocks noChangeArrowheads="1"/>
          </p:cNvSpPr>
          <p:nvPr/>
        </p:nvSpPr>
        <p:spPr bwMode="auto">
          <a:xfrm>
            <a:off x="2555875" y="148431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/>
      <p:bldP spid="25616" grpId="0"/>
      <p:bldP spid="25617" grpId="0"/>
      <p:bldP spid="25618" grpId="0"/>
      <p:bldP spid="25639" grpId="0"/>
      <p:bldP spid="25642" grpId="0"/>
      <p:bldP spid="39960" grpId="0"/>
      <p:bldP spid="39961" grpId="0"/>
      <p:bldP spid="39962" grpId="0"/>
      <p:bldP spid="39964" grpId="0"/>
      <p:bldP spid="399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Area of triangle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can find the area of any triangle ABC with angles A, B, &amp; C and opposite sides a, b, &amp; c respectively, by using the following:</a:t>
                </a:r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𝑏𝑐</m:t>
                    </m:r>
                    <m:r>
                      <a:rPr lang="en-US" b="0" i="0" smtClean="0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For example,</a:t>
                </a:r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</m:t>
                    </m:r>
                    <m:r>
                      <a:rPr lang="en-US" b="0" i="1" smtClean="0">
                        <a:latin typeface="Cambria Math"/>
                      </a:rPr>
                      <m:t>⁡(105)</m:t>
                    </m:r>
                  </m:oMath>
                </a14:m>
                <a:endParaRPr lang="en-US" dirty="0" smtClean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≈152.13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𝑐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57600"/>
            <a:ext cx="245291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5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Freeform 2"/>
          <p:cNvSpPr>
            <a:spLocks/>
          </p:cNvSpPr>
          <p:nvPr/>
        </p:nvSpPr>
        <p:spPr bwMode="auto">
          <a:xfrm>
            <a:off x="2052638" y="1179513"/>
            <a:ext cx="3313112" cy="2176462"/>
          </a:xfrm>
          <a:custGeom>
            <a:avLst/>
            <a:gdLst>
              <a:gd name="T0" fmla="*/ 0 w 2087"/>
              <a:gd name="T1" fmla="*/ 2147483647 h 1371"/>
              <a:gd name="T2" fmla="*/ 2147483647 w 2087"/>
              <a:gd name="T3" fmla="*/ 0 h 1371"/>
              <a:gd name="T4" fmla="*/ 2147483647 w 2087"/>
              <a:gd name="T5" fmla="*/ 2147483647 h 1371"/>
              <a:gd name="T6" fmla="*/ 0 w 2087"/>
              <a:gd name="T7" fmla="*/ 2147483647 h 1371"/>
              <a:gd name="T8" fmla="*/ 0 60000 65536"/>
              <a:gd name="T9" fmla="*/ 0 60000 65536"/>
              <a:gd name="T10" fmla="*/ 0 60000 65536"/>
              <a:gd name="T11" fmla="*/ 0 60000 65536"/>
              <a:gd name="T12" fmla="*/ 0 w 2087"/>
              <a:gd name="T13" fmla="*/ 0 h 1371"/>
              <a:gd name="T14" fmla="*/ 2087 w 2087"/>
              <a:gd name="T15" fmla="*/ 1371 h 13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87" h="1371">
                <a:moveTo>
                  <a:pt x="0" y="1008"/>
                </a:moveTo>
                <a:lnTo>
                  <a:pt x="928" y="0"/>
                </a:lnTo>
                <a:lnTo>
                  <a:pt x="2087" y="1371"/>
                </a:lnTo>
                <a:lnTo>
                  <a:pt x="0" y="1008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2124075" y="17716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4km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284663" y="1843088"/>
            <a:ext cx="1008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4.5km</a:t>
            </a:r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1765300" y="256381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3492500" y="9080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5292725" y="30686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4349" name="Freeform 18"/>
          <p:cNvSpPr>
            <a:spLocks/>
          </p:cNvSpPr>
          <p:nvPr/>
        </p:nvSpPr>
        <p:spPr bwMode="auto">
          <a:xfrm>
            <a:off x="3133725" y="1617663"/>
            <a:ext cx="735013" cy="115887"/>
          </a:xfrm>
          <a:custGeom>
            <a:avLst/>
            <a:gdLst>
              <a:gd name="T0" fmla="*/ 0 w 463"/>
              <a:gd name="T1" fmla="*/ 2147483647 h 73"/>
              <a:gd name="T2" fmla="*/ 2147483647 w 463"/>
              <a:gd name="T3" fmla="*/ 2147483647 h 73"/>
              <a:gd name="T4" fmla="*/ 2147483647 w 463"/>
              <a:gd name="T5" fmla="*/ 2147483647 h 73"/>
              <a:gd name="T6" fmla="*/ 2147483647 w 463"/>
              <a:gd name="T7" fmla="*/ 2147483647 h 73"/>
              <a:gd name="T8" fmla="*/ 2147483647 w 463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"/>
              <a:gd name="T16" fmla="*/ 0 h 73"/>
              <a:gd name="T17" fmla="*/ 463 w 46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" h="73">
                <a:moveTo>
                  <a:pt x="0" y="6"/>
                </a:moveTo>
                <a:cubicBezTo>
                  <a:pt x="19" y="14"/>
                  <a:pt x="77" y="41"/>
                  <a:pt x="115" y="52"/>
                </a:cubicBezTo>
                <a:cubicBezTo>
                  <a:pt x="153" y="63"/>
                  <a:pt x="188" y="73"/>
                  <a:pt x="227" y="72"/>
                </a:cubicBezTo>
                <a:cubicBezTo>
                  <a:pt x="266" y="71"/>
                  <a:pt x="308" y="60"/>
                  <a:pt x="347" y="48"/>
                </a:cubicBezTo>
                <a:cubicBezTo>
                  <a:pt x="386" y="36"/>
                  <a:pt x="439" y="10"/>
                  <a:pt x="463" y="0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20"/>
          <p:cNvSpPr txBox="1">
            <a:spLocks noChangeArrowheads="1"/>
          </p:cNvSpPr>
          <p:nvPr/>
        </p:nvSpPr>
        <p:spPr bwMode="auto">
          <a:xfrm>
            <a:off x="3276600" y="1339850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70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14351" name="Text Box 25"/>
          <p:cNvSpPr txBox="1">
            <a:spLocks noChangeArrowheads="1"/>
          </p:cNvSpPr>
          <p:nvPr/>
        </p:nvSpPr>
        <p:spPr bwMode="auto">
          <a:xfrm>
            <a:off x="3565525" y="256381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i="1">
                <a:solidFill>
                  <a:srgbClr val="0000CC"/>
                </a:solidFill>
                <a:latin typeface="Times New Roman" pitchFamily="18" charset="0"/>
              </a:rPr>
              <a:t>x</a:t>
            </a:r>
            <a:endParaRPr lang="en-GB" altLang="en-US" sz="3200" i="1">
              <a:solidFill>
                <a:srgbClr val="0000CC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352" name="Text Box 12"/>
          <p:cNvSpPr txBox="1">
            <a:spLocks noChangeArrowheads="1"/>
          </p:cNvSpPr>
          <p:nvPr/>
        </p:nvSpPr>
        <p:spPr bwMode="auto">
          <a:xfrm>
            <a:off x="3132138" y="76358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353" name="Text Box 12"/>
          <p:cNvSpPr txBox="1">
            <a:spLocks noChangeArrowheads="1"/>
          </p:cNvSpPr>
          <p:nvPr/>
        </p:nvSpPr>
        <p:spPr bwMode="auto">
          <a:xfrm>
            <a:off x="3348038" y="299720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354" name="Text Box 12"/>
          <p:cNvSpPr txBox="1">
            <a:spLocks noChangeArrowheads="1"/>
          </p:cNvSpPr>
          <p:nvPr/>
        </p:nvSpPr>
        <p:spPr bwMode="auto">
          <a:xfrm>
            <a:off x="1476375" y="24209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355" name="Text Box 12"/>
          <p:cNvSpPr txBox="1">
            <a:spLocks noChangeArrowheads="1"/>
          </p:cNvSpPr>
          <p:nvPr/>
        </p:nvSpPr>
        <p:spPr bwMode="auto">
          <a:xfrm>
            <a:off x="4211638" y="15573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356" name="Text Box 12"/>
          <p:cNvSpPr txBox="1">
            <a:spLocks noChangeArrowheads="1"/>
          </p:cNvSpPr>
          <p:nvPr/>
        </p:nvSpPr>
        <p:spPr bwMode="auto">
          <a:xfrm>
            <a:off x="5219700" y="32845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4357" name="Text Box 12"/>
          <p:cNvSpPr txBox="1">
            <a:spLocks noChangeArrowheads="1"/>
          </p:cNvSpPr>
          <p:nvPr/>
        </p:nvSpPr>
        <p:spPr bwMode="auto">
          <a:xfrm>
            <a:off x="2555875" y="148431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c</a:t>
            </a:r>
          </a:p>
        </p:txBody>
      </p:sp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1619250" y="3500438"/>
          <a:ext cx="41751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3" imgW="1498320" imgH="203040" progId="Equation.3">
                  <p:embed/>
                </p:oleObj>
              </mc:Choice>
              <mc:Fallback>
                <p:oleObj name="Equation" r:id="rId3" imgW="149832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00438"/>
                        <a:ext cx="41751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1547813" y="4221163"/>
          <a:ext cx="45434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5" imgW="2082600" imgH="203040" progId="Equation.3">
                  <p:embed/>
                </p:oleObj>
              </mc:Choice>
              <mc:Fallback>
                <p:oleObj name="Equation" r:id="rId5" imgW="2082600" imgH="2030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21163"/>
                        <a:ext cx="45434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5"/>
          <p:cNvGraphicFramePr>
            <a:graphicFrameLocks noChangeAspect="1"/>
          </p:cNvGraphicFramePr>
          <p:nvPr/>
        </p:nvGraphicFramePr>
        <p:xfrm>
          <a:off x="1547813" y="4797425"/>
          <a:ext cx="24939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7" imgW="1143000" imgH="203040" progId="Equation.3">
                  <p:embed/>
                </p:oleObj>
              </mc:Choice>
              <mc:Fallback>
                <p:oleObj name="Equation" r:id="rId7" imgW="1143000" imgH="2030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797425"/>
                        <a:ext cx="2493962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6"/>
          <p:cNvGraphicFramePr>
            <a:graphicFrameLocks noChangeAspect="1"/>
          </p:cNvGraphicFramePr>
          <p:nvPr/>
        </p:nvGraphicFramePr>
        <p:xfrm>
          <a:off x="1492250" y="5346700"/>
          <a:ext cx="260508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9" imgW="1193760" imgH="228600" progId="Equation.3">
                  <p:embed/>
                </p:oleObj>
              </mc:Choice>
              <mc:Fallback>
                <p:oleObj name="Equation" r:id="rId9" imgW="1193760" imgH="228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5346700"/>
                        <a:ext cx="2605088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7"/>
          <p:cNvGraphicFramePr>
            <a:graphicFrameLocks noChangeAspect="1"/>
          </p:cNvGraphicFramePr>
          <p:nvPr/>
        </p:nvGraphicFramePr>
        <p:xfrm>
          <a:off x="1600200" y="6075363"/>
          <a:ext cx="23558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quation" r:id="rId11" imgW="1079280" imgH="177480" progId="Equation.3">
                  <p:embed/>
                </p:oleObj>
              </mc:Choice>
              <mc:Fallback>
                <p:oleObj name="Equation" r:id="rId11" imgW="1079280" imgH="177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6075363"/>
                        <a:ext cx="23558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5000625" y="5589588"/>
            <a:ext cx="3500438" cy="5842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 b="1" i="1">
                <a:solidFill>
                  <a:srgbClr val="0000CC"/>
                </a:solidFill>
                <a:latin typeface="Times New Roman" pitchFamily="18" charset="0"/>
              </a:rPr>
              <a:t>x</a:t>
            </a:r>
            <a:r>
              <a:rPr lang="en-GB" altLang="en-US"/>
              <a:t> = </a:t>
            </a:r>
            <a:r>
              <a:rPr lang="en-GB" altLang="en-US" sz="2800">
                <a:cs typeface="Arial" charset="0"/>
              </a:rPr>
              <a:t>4.893km  </a:t>
            </a:r>
            <a:r>
              <a:rPr lang="en-GB" altLang="en-US" sz="2000" i="1">
                <a:cs typeface="Arial" charset="0"/>
              </a:rPr>
              <a:t>(to 3 d.p.)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8"/>
          <p:cNvSpPr>
            <a:spLocks/>
          </p:cNvSpPr>
          <p:nvPr/>
        </p:nvSpPr>
        <p:spPr bwMode="auto">
          <a:xfrm>
            <a:off x="1187450" y="2060575"/>
            <a:ext cx="3311525" cy="4248150"/>
          </a:xfrm>
          <a:custGeom>
            <a:avLst/>
            <a:gdLst>
              <a:gd name="T0" fmla="*/ 0 w 2560"/>
              <a:gd name="T1" fmla="*/ 2147483647 h 3072"/>
              <a:gd name="T2" fmla="*/ 2147483647 w 2560"/>
              <a:gd name="T3" fmla="*/ 2147483647 h 3072"/>
              <a:gd name="T4" fmla="*/ 2147483647 w 2560"/>
              <a:gd name="T5" fmla="*/ 0 h 3072"/>
              <a:gd name="T6" fmla="*/ 2147483647 w 2560"/>
              <a:gd name="T7" fmla="*/ 2147483647 h 3072"/>
              <a:gd name="T8" fmla="*/ 2147483647 w 2560"/>
              <a:gd name="T9" fmla="*/ 2147483647 h 3072"/>
              <a:gd name="T10" fmla="*/ 2147483647 w 2560"/>
              <a:gd name="T11" fmla="*/ 2147483647 h 3072"/>
              <a:gd name="T12" fmla="*/ 2147483647 w 2560"/>
              <a:gd name="T13" fmla="*/ 2147483647 h 30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60"/>
              <a:gd name="T22" fmla="*/ 0 h 3072"/>
              <a:gd name="T23" fmla="*/ 2560 w 2560"/>
              <a:gd name="T24" fmla="*/ 3072 h 30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60" h="3072">
                <a:moveTo>
                  <a:pt x="0" y="1145"/>
                </a:moveTo>
                <a:lnTo>
                  <a:pt x="4" y="1153"/>
                </a:lnTo>
                <a:lnTo>
                  <a:pt x="1125" y="0"/>
                </a:lnTo>
                <a:lnTo>
                  <a:pt x="2560" y="1553"/>
                </a:lnTo>
                <a:lnTo>
                  <a:pt x="1555" y="3072"/>
                </a:lnTo>
                <a:lnTo>
                  <a:pt x="4" y="1149"/>
                </a:lnTo>
                <a:lnTo>
                  <a:pt x="2556" y="1553"/>
                </a:ln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Text Box 10"/>
          <p:cNvSpPr txBox="1">
            <a:spLocks noChangeArrowheads="1"/>
          </p:cNvSpPr>
          <p:nvPr/>
        </p:nvSpPr>
        <p:spPr bwMode="auto">
          <a:xfrm>
            <a:off x="1258888" y="26368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4km</a:t>
            </a:r>
          </a:p>
        </p:txBody>
      </p:sp>
      <p:sp>
        <p:nvSpPr>
          <p:cNvPr id="32772" name="Text Box 11"/>
          <p:cNvSpPr txBox="1">
            <a:spLocks noChangeArrowheads="1"/>
          </p:cNvSpPr>
          <p:nvPr/>
        </p:nvSpPr>
        <p:spPr bwMode="auto">
          <a:xfrm>
            <a:off x="3419475" y="2708275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4.5km</a:t>
            </a:r>
          </a:p>
        </p:txBody>
      </p:sp>
      <p:sp>
        <p:nvSpPr>
          <p:cNvPr id="32773" name="Text Box 12"/>
          <p:cNvSpPr txBox="1">
            <a:spLocks noChangeArrowheads="1"/>
          </p:cNvSpPr>
          <p:nvPr/>
        </p:nvSpPr>
        <p:spPr bwMode="auto">
          <a:xfrm>
            <a:off x="900113" y="342900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3779838" y="51577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5km</a:t>
            </a:r>
          </a:p>
        </p:txBody>
      </p:sp>
      <p:sp>
        <p:nvSpPr>
          <p:cNvPr id="32775" name="Text Box 14"/>
          <p:cNvSpPr txBox="1">
            <a:spLocks noChangeArrowheads="1"/>
          </p:cNvSpPr>
          <p:nvPr/>
        </p:nvSpPr>
        <p:spPr bwMode="auto">
          <a:xfrm>
            <a:off x="684213" y="5445125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  <p:sp>
        <p:nvSpPr>
          <p:cNvPr id="32776" name="Text Box 15"/>
          <p:cNvSpPr txBox="1">
            <a:spLocks noChangeArrowheads="1"/>
          </p:cNvSpPr>
          <p:nvPr/>
        </p:nvSpPr>
        <p:spPr bwMode="auto">
          <a:xfrm>
            <a:off x="2627313" y="17732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32777" name="Text Box 16"/>
          <p:cNvSpPr txBox="1">
            <a:spLocks noChangeArrowheads="1"/>
          </p:cNvSpPr>
          <p:nvPr/>
        </p:nvSpPr>
        <p:spPr bwMode="auto">
          <a:xfrm>
            <a:off x="4427538" y="39338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32778" name="Text Box 17"/>
          <p:cNvSpPr txBox="1">
            <a:spLocks noChangeArrowheads="1"/>
          </p:cNvSpPr>
          <p:nvPr/>
        </p:nvSpPr>
        <p:spPr bwMode="auto">
          <a:xfrm>
            <a:off x="2916238" y="61658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32779" name="Freeform 18"/>
          <p:cNvSpPr>
            <a:spLocks/>
          </p:cNvSpPr>
          <p:nvPr/>
        </p:nvSpPr>
        <p:spPr bwMode="auto">
          <a:xfrm>
            <a:off x="2268538" y="2482850"/>
            <a:ext cx="735012" cy="115888"/>
          </a:xfrm>
          <a:custGeom>
            <a:avLst/>
            <a:gdLst>
              <a:gd name="T0" fmla="*/ 0 w 463"/>
              <a:gd name="T1" fmla="*/ 2147483647 h 73"/>
              <a:gd name="T2" fmla="*/ 2147483647 w 463"/>
              <a:gd name="T3" fmla="*/ 2147483647 h 73"/>
              <a:gd name="T4" fmla="*/ 2147483647 w 463"/>
              <a:gd name="T5" fmla="*/ 2147483647 h 73"/>
              <a:gd name="T6" fmla="*/ 2147483647 w 463"/>
              <a:gd name="T7" fmla="*/ 2147483647 h 73"/>
              <a:gd name="T8" fmla="*/ 2147483647 w 463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"/>
              <a:gd name="T16" fmla="*/ 0 h 73"/>
              <a:gd name="T17" fmla="*/ 463 w 46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" h="73">
                <a:moveTo>
                  <a:pt x="0" y="6"/>
                </a:moveTo>
                <a:cubicBezTo>
                  <a:pt x="19" y="14"/>
                  <a:pt x="77" y="41"/>
                  <a:pt x="115" y="52"/>
                </a:cubicBezTo>
                <a:cubicBezTo>
                  <a:pt x="153" y="63"/>
                  <a:pt x="188" y="73"/>
                  <a:pt x="227" y="72"/>
                </a:cubicBezTo>
                <a:cubicBezTo>
                  <a:pt x="266" y="71"/>
                  <a:pt x="308" y="60"/>
                  <a:pt x="347" y="48"/>
                </a:cubicBezTo>
                <a:cubicBezTo>
                  <a:pt x="386" y="36"/>
                  <a:pt x="439" y="10"/>
                  <a:pt x="463" y="0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Freeform 19"/>
          <p:cNvSpPr>
            <a:spLocks/>
          </p:cNvSpPr>
          <p:nvPr/>
        </p:nvSpPr>
        <p:spPr bwMode="auto">
          <a:xfrm>
            <a:off x="2813050" y="5688013"/>
            <a:ext cx="677863" cy="117475"/>
          </a:xfrm>
          <a:custGeom>
            <a:avLst/>
            <a:gdLst>
              <a:gd name="T0" fmla="*/ 0 w 427"/>
              <a:gd name="T1" fmla="*/ 2147483647 h 74"/>
              <a:gd name="T2" fmla="*/ 2147483647 w 427"/>
              <a:gd name="T3" fmla="*/ 2147483647 h 74"/>
              <a:gd name="T4" fmla="*/ 2147483647 w 427"/>
              <a:gd name="T5" fmla="*/ 2147483647 h 74"/>
              <a:gd name="T6" fmla="*/ 2147483647 w 427"/>
              <a:gd name="T7" fmla="*/ 2147483647 h 74"/>
              <a:gd name="T8" fmla="*/ 2147483647 w 427"/>
              <a:gd name="T9" fmla="*/ 2147483647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7"/>
              <a:gd name="T16" fmla="*/ 0 h 74"/>
              <a:gd name="T17" fmla="*/ 427 w 427"/>
              <a:gd name="T18" fmla="*/ 74 h 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7" h="74">
                <a:moveTo>
                  <a:pt x="0" y="65"/>
                </a:moveTo>
                <a:cubicBezTo>
                  <a:pt x="21" y="56"/>
                  <a:pt x="82" y="24"/>
                  <a:pt x="124" y="13"/>
                </a:cubicBezTo>
                <a:cubicBezTo>
                  <a:pt x="166" y="2"/>
                  <a:pt x="216" y="0"/>
                  <a:pt x="252" y="1"/>
                </a:cubicBezTo>
                <a:cubicBezTo>
                  <a:pt x="288" y="2"/>
                  <a:pt x="311" y="9"/>
                  <a:pt x="340" y="21"/>
                </a:cubicBezTo>
                <a:cubicBezTo>
                  <a:pt x="369" y="33"/>
                  <a:pt x="409" y="63"/>
                  <a:pt x="427" y="74"/>
                </a:cubicBezTo>
              </a:path>
            </a:pathLst>
          </a:cu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ext Box 20"/>
          <p:cNvSpPr txBox="1">
            <a:spLocks noChangeArrowheads="1"/>
          </p:cNvSpPr>
          <p:nvPr/>
        </p:nvSpPr>
        <p:spPr bwMode="auto">
          <a:xfrm>
            <a:off x="2411413" y="220503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70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32782" name="Text Box 21"/>
          <p:cNvSpPr txBox="1">
            <a:spLocks noChangeArrowheads="1"/>
          </p:cNvSpPr>
          <p:nvPr/>
        </p:nvSpPr>
        <p:spPr bwMode="auto">
          <a:xfrm>
            <a:off x="2916238" y="5734050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52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grpSp>
        <p:nvGrpSpPr>
          <p:cNvPr id="32783" name="Group 24"/>
          <p:cNvGrpSpPr>
            <a:grpSpLocks/>
          </p:cNvGrpSpPr>
          <p:nvPr/>
        </p:nvGrpSpPr>
        <p:grpSpPr bwMode="auto">
          <a:xfrm>
            <a:off x="1476375" y="3716338"/>
            <a:ext cx="576263" cy="519112"/>
            <a:chOff x="930" y="2341"/>
            <a:chExt cx="363" cy="327"/>
          </a:xfrm>
        </p:grpSpPr>
        <p:sp>
          <p:nvSpPr>
            <p:cNvPr id="32786" name="Freeform 22"/>
            <p:cNvSpPr>
              <a:spLocks/>
            </p:cNvSpPr>
            <p:nvPr/>
          </p:nvSpPr>
          <p:spPr bwMode="auto">
            <a:xfrm>
              <a:off x="1020" y="2387"/>
              <a:ext cx="272" cy="280"/>
            </a:xfrm>
            <a:custGeom>
              <a:avLst/>
              <a:gdLst>
                <a:gd name="T0" fmla="*/ 272 w 272"/>
                <a:gd name="T1" fmla="*/ 0 h 280"/>
                <a:gd name="T2" fmla="*/ 243 w 272"/>
                <a:gd name="T3" fmla="*/ 109 h 280"/>
                <a:gd name="T4" fmla="*/ 195 w 272"/>
                <a:gd name="T5" fmla="*/ 193 h 280"/>
                <a:gd name="T6" fmla="*/ 114 w 272"/>
                <a:gd name="T7" fmla="*/ 250 h 280"/>
                <a:gd name="T8" fmla="*/ 0 w 272"/>
                <a:gd name="T9" fmla="*/ 280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280"/>
                <a:gd name="T17" fmla="*/ 272 w 272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280">
                  <a:moveTo>
                    <a:pt x="272" y="0"/>
                  </a:moveTo>
                  <a:lnTo>
                    <a:pt x="243" y="109"/>
                  </a:lnTo>
                  <a:lnTo>
                    <a:pt x="195" y="193"/>
                  </a:lnTo>
                  <a:lnTo>
                    <a:pt x="114" y="250"/>
                  </a:lnTo>
                  <a:lnTo>
                    <a:pt x="0" y="28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Text Box 23"/>
            <p:cNvSpPr txBox="1">
              <a:spLocks noChangeArrowheads="1"/>
            </p:cNvSpPr>
            <p:nvPr/>
          </p:nvSpPr>
          <p:spPr bwMode="auto">
            <a:xfrm>
              <a:off x="930" y="2341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800" i="1">
                  <a:solidFill>
                    <a:srgbClr val="FF0000"/>
                  </a:solidFill>
                  <a:cs typeface="Arial" charset="0"/>
                </a:rPr>
                <a:t>θ</a:t>
              </a:r>
              <a:r>
                <a:rPr lang="en-GB" altLang="en-US">
                  <a:solidFill>
                    <a:srgbClr val="FF0000"/>
                  </a:solidFill>
                  <a:cs typeface="Arial" charset="0"/>
                </a:rPr>
                <a:t>°</a:t>
              </a:r>
            </a:p>
          </p:txBody>
        </p:sp>
      </p:grp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484438" y="3573463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4.893km</a:t>
            </a:r>
            <a:endParaRPr lang="en-GB" altLang="en-US" sz="200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1331913" y="692150"/>
            <a:ext cx="5903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Now look at the lower triangle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9" grpId="0"/>
      <p:bldP spid="256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2"/>
          <p:cNvSpPr txBox="1">
            <a:spLocks noChangeArrowheads="1"/>
          </p:cNvSpPr>
          <p:nvPr/>
        </p:nvSpPr>
        <p:spPr bwMode="auto">
          <a:xfrm>
            <a:off x="900113" y="342900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33795" name="Text Box 13"/>
          <p:cNvSpPr txBox="1">
            <a:spLocks noChangeArrowheads="1"/>
          </p:cNvSpPr>
          <p:nvPr/>
        </p:nvSpPr>
        <p:spPr bwMode="auto">
          <a:xfrm>
            <a:off x="3779838" y="51577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5km</a:t>
            </a:r>
          </a:p>
        </p:txBody>
      </p:sp>
      <p:sp>
        <p:nvSpPr>
          <p:cNvPr id="33796" name="Text Box 16"/>
          <p:cNvSpPr txBox="1">
            <a:spLocks noChangeArrowheads="1"/>
          </p:cNvSpPr>
          <p:nvPr/>
        </p:nvSpPr>
        <p:spPr bwMode="auto">
          <a:xfrm>
            <a:off x="4427538" y="39338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33797" name="Text Box 17"/>
          <p:cNvSpPr txBox="1">
            <a:spLocks noChangeArrowheads="1"/>
          </p:cNvSpPr>
          <p:nvPr/>
        </p:nvSpPr>
        <p:spPr bwMode="auto">
          <a:xfrm>
            <a:off x="2916238" y="61658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33798" name="Freeform 19"/>
          <p:cNvSpPr>
            <a:spLocks/>
          </p:cNvSpPr>
          <p:nvPr/>
        </p:nvSpPr>
        <p:spPr bwMode="auto">
          <a:xfrm>
            <a:off x="2813050" y="5688013"/>
            <a:ext cx="677863" cy="117475"/>
          </a:xfrm>
          <a:custGeom>
            <a:avLst/>
            <a:gdLst>
              <a:gd name="T0" fmla="*/ 0 w 427"/>
              <a:gd name="T1" fmla="*/ 2147483647 h 74"/>
              <a:gd name="T2" fmla="*/ 2147483647 w 427"/>
              <a:gd name="T3" fmla="*/ 2147483647 h 74"/>
              <a:gd name="T4" fmla="*/ 2147483647 w 427"/>
              <a:gd name="T5" fmla="*/ 2147483647 h 74"/>
              <a:gd name="T6" fmla="*/ 2147483647 w 427"/>
              <a:gd name="T7" fmla="*/ 2147483647 h 74"/>
              <a:gd name="T8" fmla="*/ 2147483647 w 427"/>
              <a:gd name="T9" fmla="*/ 2147483647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7"/>
              <a:gd name="T16" fmla="*/ 0 h 74"/>
              <a:gd name="T17" fmla="*/ 427 w 427"/>
              <a:gd name="T18" fmla="*/ 74 h 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7" h="74">
                <a:moveTo>
                  <a:pt x="0" y="65"/>
                </a:moveTo>
                <a:cubicBezTo>
                  <a:pt x="21" y="56"/>
                  <a:pt x="82" y="24"/>
                  <a:pt x="124" y="13"/>
                </a:cubicBezTo>
                <a:cubicBezTo>
                  <a:pt x="166" y="2"/>
                  <a:pt x="216" y="0"/>
                  <a:pt x="252" y="1"/>
                </a:cubicBezTo>
                <a:cubicBezTo>
                  <a:pt x="288" y="2"/>
                  <a:pt x="311" y="9"/>
                  <a:pt x="340" y="21"/>
                </a:cubicBezTo>
                <a:cubicBezTo>
                  <a:pt x="369" y="33"/>
                  <a:pt x="409" y="63"/>
                  <a:pt x="427" y="74"/>
                </a:cubicBezTo>
              </a:path>
            </a:pathLst>
          </a:cu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Text Box 21"/>
          <p:cNvSpPr txBox="1">
            <a:spLocks noChangeArrowheads="1"/>
          </p:cNvSpPr>
          <p:nvPr/>
        </p:nvSpPr>
        <p:spPr bwMode="auto">
          <a:xfrm>
            <a:off x="2916238" y="5734050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52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grpSp>
        <p:nvGrpSpPr>
          <p:cNvPr id="33800" name="Group 24"/>
          <p:cNvGrpSpPr>
            <a:grpSpLocks/>
          </p:cNvGrpSpPr>
          <p:nvPr/>
        </p:nvGrpSpPr>
        <p:grpSpPr bwMode="auto">
          <a:xfrm>
            <a:off x="1476375" y="3716338"/>
            <a:ext cx="576263" cy="519112"/>
            <a:chOff x="930" y="2341"/>
            <a:chExt cx="363" cy="327"/>
          </a:xfrm>
        </p:grpSpPr>
        <p:sp>
          <p:nvSpPr>
            <p:cNvPr id="33817" name="Freeform 22"/>
            <p:cNvSpPr>
              <a:spLocks/>
            </p:cNvSpPr>
            <p:nvPr/>
          </p:nvSpPr>
          <p:spPr bwMode="auto">
            <a:xfrm>
              <a:off x="1020" y="2387"/>
              <a:ext cx="272" cy="280"/>
            </a:xfrm>
            <a:custGeom>
              <a:avLst/>
              <a:gdLst>
                <a:gd name="T0" fmla="*/ 272 w 272"/>
                <a:gd name="T1" fmla="*/ 0 h 280"/>
                <a:gd name="T2" fmla="*/ 243 w 272"/>
                <a:gd name="T3" fmla="*/ 109 h 280"/>
                <a:gd name="T4" fmla="*/ 195 w 272"/>
                <a:gd name="T5" fmla="*/ 193 h 280"/>
                <a:gd name="T6" fmla="*/ 114 w 272"/>
                <a:gd name="T7" fmla="*/ 250 h 280"/>
                <a:gd name="T8" fmla="*/ 0 w 272"/>
                <a:gd name="T9" fmla="*/ 280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280"/>
                <a:gd name="T17" fmla="*/ 272 w 272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280">
                  <a:moveTo>
                    <a:pt x="272" y="0"/>
                  </a:moveTo>
                  <a:lnTo>
                    <a:pt x="243" y="109"/>
                  </a:lnTo>
                  <a:lnTo>
                    <a:pt x="195" y="193"/>
                  </a:lnTo>
                  <a:lnTo>
                    <a:pt x="114" y="250"/>
                  </a:lnTo>
                  <a:lnTo>
                    <a:pt x="0" y="28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Text Box 23"/>
            <p:cNvSpPr txBox="1">
              <a:spLocks noChangeArrowheads="1"/>
            </p:cNvSpPr>
            <p:nvPr/>
          </p:nvSpPr>
          <p:spPr bwMode="auto">
            <a:xfrm>
              <a:off x="930" y="2341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800" i="1">
                  <a:solidFill>
                    <a:srgbClr val="FF0000"/>
                  </a:solidFill>
                  <a:cs typeface="Arial" charset="0"/>
                </a:rPr>
                <a:t>θ</a:t>
              </a:r>
              <a:r>
                <a:rPr lang="en-GB" altLang="en-US">
                  <a:solidFill>
                    <a:srgbClr val="FF0000"/>
                  </a:solidFill>
                  <a:cs typeface="Arial" charset="0"/>
                </a:rPr>
                <a:t>°</a:t>
              </a:r>
            </a:p>
          </p:txBody>
        </p:sp>
      </p:grpSp>
      <p:sp>
        <p:nvSpPr>
          <p:cNvPr id="33801" name="Text Box 25"/>
          <p:cNvSpPr txBox="1">
            <a:spLocks noChangeArrowheads="1"/>
          </p:cNvSpPr>
          <p:nvPr/>
        </p:nvSpPr>
        <p:spPr bwMode="auto">
          <a:xfrm>
            <a:off x="2484438" y="3573463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4.893km</a:t>
            </a:r>
            <a:endParaRPr lang="en-GB" altLang="en-US" sz="200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33802" name="Text Box 42"/>
          <p:cNvSpPr txBox="1">
            <a:spLocks noChangeArrowheads="1"/>
          </p:cNvSpPr>
          <p:nvPr/>
        </p:nvSpPr>
        <p:spPr bwMode="auto">
          <a:xfrm>
            <a:off x="1331913" y="692150"/>
            <a:ext cx="5903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Now look at the lower triangle</a:t>
            </a:r>
          </a:p>
        </p:txBody>
      </p:sp>
      <p:sp>
        <p:nvSpPr>
          <p:cNvPr id="33803" name="Freeform 20"/>
          <p:cNvSpPr>
            <a:spLocks/>
          </p:cNvSpPr>
          <p:nvPr/>
        </p:nvSpPr>
        <p:spPr bwMode="auto">
          <a:xfrm>
            <a:off x="1187450" y="3644900"/>
            <a:ext cx="3313113" cy="2663825"/>
          </a:xfrm>
          <a:custGeom>
            <a:avLst/>
            <a:gdLst>
              <a:gd name="T0" fmla="*/ 0 w 2087"/>
              <a:gd name="T1" fmla="*/ 0 h 1678"/>
              <a:gd name="T2" fmla="*/ 2147483647 w 2087"/>
              <a:gd name="T3" fmla="*/ 2147483647 h 1678"/>
              <a:gd name="T4" fmla="*/ 2147483647 w 2087"/>
              <a:gd name="T5" fmla="*/ 2147483647 h 1678"/>
              <a:gd name="T6" fmla="*/ 0 w 2087"/>
              <a:gd name="T7" fmla="*/ 0 h 1678"/>
              <a:gd name="T8" fmla="*/ 0 60000 65536"/>
              <a:gd name="T9" fmla="*/ 0 60000 65536"/>
              <a:gd name="T10" fmla="*/ 0 60000 65536"/>
              <a:gd name="T11" fmla="*/ 0 60000 65536"/>
              <a:gd name="T12" fmla="*/ 0 w 2087"/>
              <a:gd name="T13" fmla="*/ 0 h 1678"/>
              <a:gd name="T14" fmla="*/ 2087 w 2087"/>
              <a:gd name="T15" fmla="*/ 1678 h 16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87" h="1678">
                <a:moveTo>
                  <a:pt x="0" y="0"/>
                </a:moveTo>
                <a:lnTo>
                  <a:pt x="2087" y="363"/>
                </a:lnTo>
                <a:lnTo>
                  <a:pt x="1270" y="1678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7"/>
          <p:cNvSpPr txBox="1">
            <a:spLocks noChangeArrowheads="1"/>
          </p:cNvSpPr>
          <p:nvPr/>
        </p:nvSpPr>
        <p:spPr bwMode="auto">
          <a:xfrm>
            <a:off x="1331913" y="1341438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it a right-angled triangle?</a:t>
            </a:r>
          </a:p>
        </p:txBody>
      </p:sp>
      <p:sp>
        <p:nvSpPr>
          <p:cNvPr id="43030" name="Text Box 8"/>
          <p:cNvSpPr txBox="1">
            <a:spLocks noChangeArrowheads="1"/>
          </p:cNvSpPr>
          <p:nvPr/>
        </p:nvSpPr>
        <p:spPr bwMode="auto">
          <a:xfrm>
            <a:off x="1331913" y="1773238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there a matching pair?</a:t>
            </a:r>
          </a:p>
        </p:txBody>
      </p:sp>
      <p:sp>
        <p:nvSpPr>
          <p:cNvPr id="43031" name="Text Box 9"/>
          <p:cNvSpPr txBox="1">
            <a:spLocks noChangeArrowheads="1"/>
          </p:cNvSpPr>
          <p:nvPr/>
        </p:nvSpPr>
        <p:spPr bwMode="auto">
          <a:xfrm>
            <a:off x="5292725" y="13414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43032" name="Text Box 10"/>
          <p:cNvSpPr txBox="1">
            <a:spLocks noChangeArrowheads="1"/>
          </p:cNvSpPr>
          <p:nvPr/>
        </p:nvSpPr>
        <p:spPr bwMode="auto">
          <a:xfrm>
            <a:off x="5292725" y="17732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Yes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331913" y="2636838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Label the sides and angles.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331913" y="220503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Use the Sine Rule</a:t>
            </a:r>
          </a:p>
        </p:txBody>
      </p:sp>
      <p:sp>
        <p:nvSpPr>
          <p:cNvPr id="43041" name="Text Box 12"/>
          <p:cNvSpPr txBox="1">
            <a:spLocks noChangeArrowheads="1"/>
          </p:cNvSpPr>
          <p:nvPr/>
        </p:nvSpPr>
        <p:spPr bwMode="auto">
          <a:xfrm>
            <a:off x="2627313" y="6092825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3042" name="Text Box 12"/>
          <p:cNvSpPr txBox="1">
            <a:spLocks noChangeArrowheads="1"/>
          </p:cNvSpPr>
          <p:nvPr/>
        </p:nvSpPr>
        <p:spPr bwMode="auto">
          <a:xfrm>
            <a:off x="3571875" y="3573463"/>
            <a:ext cx="56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714750" y="5429250"/>
            <a:ext cx="56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785813" y="364331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500313" y="3500438"/>
            <a:ext cx="1143000" cy="2714625"/>
            <a:chOff x="4786314" y="3775985"/>
            <a:chExt cx="1043616" cy="2326837"/>
          </a:xfrm>
        </p:grpSpPr>
        <p:sp>
          <p:nvSpPr>
            <p:cNvPr id="25" name="Oval 24"/>
            <p:cNvSpPr/>
            <p:nvPr/>
          </p:nvSpPr>
          <p:spPr>
            <a:xfrm>
              <a:off x="4786314" y="3775985"/>
              <a:ext cx="1043616" cy="48986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5112444" y="5612962"/>
              <a:ext cx="521808" cy="48986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9" grpId="0"/>
      <p:bldP spid="43030" grpId="0"/>
      <p:bldP spid="43031" grpId="0"/>
      <p:bldP spid="43032" grpId="0"/>
      <p:bldP spid="19467" grpId="0"/>
      <p:bldP spid="19477" grpId="0"/>
      <p:bldP spid="43041" grpId="0"/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900113" y="342900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3779838" y="51577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5km</a:t>
            </a:r>
          </a:p>
        </p:txBody>
      </p: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4427538" y="39338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5370" name="Text Box 17"/>
          <p:cNvSpPr txBox="1">
            <a:spLocks noChangeArrowheads="1"/>
          </p:cNvSpPr>
          <p:nvPr/>
        </p:nvSpPr>
        <p:spPr bwMode="auto">
          <a:xfrm>
            <a:off x="2916238" y="61658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5371" name="Freeform 19"/>
          <p:cNvSpPr>
            <a:spLocks/>
          </p:cNvSpPr>
          <p:nvPr/>
        </p:nvSpPr>
        <p:spPr bwMode="auto">
          <a:xfrm>
            <a:off x="2813050" y="5688013"/>
            <a:ext cx="677863" cy="117475"/>
          </a:xfrm>
          <a:custGeom>
            <a:avLst/>
            <a:gdLst>
              <a:gd name="T0" fmla="*/ 0 w 427"/>
              <a:gd name="T1" fmla="*/ 2147483647 h 74"/>
              <a:gd name="T2" fmla="*/ 2147483647 w 427"/>
              <a:gd name="T3" fmla="*/ 2147483647 h 74"/>
              <a:gd name="T4" fmla="*/ 2147483647 w 427"/>
              <a:gd name="T5" fmla="*/ 2147483647 h 74"/>
              <a:gd name="T6" fmla="*/ 2147483647 w 427"/>
              <a:gd name="T7" fmla="*/ 2147483647 h 74"/>
              <a:gd name="T8" fmla="*/ 2147483647 w 427"/>
              <a:gd name="T9" fmla="*/ 2147483647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7"/>
              <a:gd name="T16" fmla="*/ 0 h 74"/>
              <a:gd name="T17" fmla="*/ 427 w 427"/>
              <a:gd name="T18" fmla="*/ 74 h 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7" h="74">
                <a:moveTo>
                  <a:pt x="0" y="65"/>
                </a:moveTo>
                <a:cubicBezTo>
                  <a:pt x="21" y="56"/>
                  <a:pt x="82" y="24"/>
                  <a:pt x="124" y="13"/>
                </a:cubicBezTo>
                <a:cubicBezTo>
                  <a:pt x="166" y="2"/>
                  <a:pt x="216" y="0"/>
                  <a:pt x="252" y="1"/>
                </a:cubicBezTo>
                <a:cubicBezTo>
                  <a:pt x="288" y="2"/>
                  <a:pt x="311" y="9"/>
                  <a:pt x="340" y="21"/>
                </a:cubicBezTo>
                <a:cubicBezTo>
                  <a:pt x="369" y="33"/>
                  <a:pt x="409" y="63"/>
                  <a:pt x="427" y="74"/>
                </a:cubicBezTo>
              </a:path>
            </a:pathLst>
          </a:cu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21"/>
          <p:cNvSpPr txBox="1">
            <a:spLocks noChangeArrowheads="1"/>
          </p:cNvSpPr>
          <p:nvPr/>
        </p:nvSpPr>
        <p:spPr bwMode="auto">
          <a:xfrm>
            <a:off x="2916238" y="5734050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52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grpSp>
        <p:nvGrpSpPr>
          <p:cNvPr id="15373" name="Group 24"/>
          <p:cNvGrpSpPr>
            <a:grpSpLocks/>
          </p:cNvGrpSpPr>
          <p:nvPr/>
        </p:nvGrpSpPr>
        <p:grpSpPr bwMode="auto">
          <a:xfrm>
            <a:off x="1476375" y="3716338"/>
            <a:ext cx="576263" cy="519112"/>
            <a:chOff x="930" y="2341"/>
            <a:chExt cx="363" cy="327"/>
          </a:xfrm>
        </p:grpSpPr>
        <p:sp>
          <p:nvSpPr>
            <p:cNvPr id="15381" name="Freeform 22"/>
            <p:cNvSpPr>
              <a:spLocks/>
            </p:cNvSpPr>
            <p:nvPr/>
          </p:nvSpPr>
          <p:spPr bwMode="auto">
            <a:xfrm>
              <a:off x="1020" y="2387"/>
              <a:ext cx="272" cy="280"/>
            </a:xfrm>
            <a:custGeom>
              <a:avLst/>
              <a:gdLst>
                <a:gd name="T0" fmla="*/ 272 w 272"/>
                <a:gd name="T1" fmla="*/ 0 h 280"/>
                <a:gd name="T2" fmla="*/ 243 w 272"/>
                <a:gd name="T3" fmla="*/ 109 h 280"/>
                <a:gd name="T4" fmla="*/ 195 w 272"/>
                <a:gd name="T5" fmla="*/ 193 h 280"/>
                <a:gd name="T6" fmla="*/ 114 w 272"/>
                <a:gd name="T7" fmla="*/ 250 h 280"/>
                <a:gd name="T8" fmla="*/ 0 w 272"/>
                <a:gd name="T9" fmla="*/ 280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280"/>
                <a:gd name="T17" fmla="*/ 272 w 272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280">
                  <a:moveTo>
                    <a:pt x="272" y="0"/>
                  </a:moveTo>
                  <a:lnTo>
                    <a:pt x="243" y="109"/>
                  </a:lnTo>
                  <a:lnTo>
                    <a:pt x="195" y="193"/>
                  </a:lnTo>
                  <a:lnTo>
                    <a:pt x="114" y="250"/>
                  </a:lnTo>
                  <a:lnTo>
                    <a:pt x="0" y="28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Text Box 23"/>
            <p:cNvSpPr txBox="1">
              <a:spLocks noChangeArrowheads="1"/>
            </p:cNvSpPr>
            <p:nvPr/>
          </p:nvSpPr>
          <p:spPr bwMode="auto">
            <a:xfrm>
              <a:off x="930" y="2341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800" i="1">
                  <a:solidFill>
                    <a:srgbClr val="FF0000"/>
                  </a:solidFill>
                  <a:cs typeface="Arial" charset="0"/>
                </a:rPr>
                <a:t>θ</a:t>
              </a:r>
              <a:r>
                <a:rPr lang="en-GB" altLang="en-US">
                  <a:solidFill>
                    <a:srgbClr val="FF0000"/>
                  </a:solidFill>
                  <a:cs typeface="Arial" charset="0"/>
                </a:rPr>
                <a:t>°</a:t>
              </a:r>
            </a:p>
          </p:txBody>
        </p:sp>
      </p:grpSp>
      <p:sp>
        <p:nvSpPr>
          <p:cNvPr id="15374" name="Text Box 25"/>
          <p:cNvSpPr txBox="1">
            <a:spLocks noChangeArrowheads="1"/>
          </p:cNvSpPr>
          <p:nvPr/>
        </p:nvSpPr>
        <p:spPr bwMode="auto">
          <a:xfrm>
            <a:off x="2484438" y="3573463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4.893km</a:t>
            </a:r>
            <a:endParaRPr lang="en-GB" altLang="en-US" sz="200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15375" name="Freeform 13"/>
          <p:cNvSpPr>
            <a:spLocks/>
          </p:cNvSpPr>
          <p:nvPr/>
        </p:nvSpPr>
        <p:spPr bwMode="auto">
          <a:xfrm>
            <a:off x="1187450" y="3644900"/>
            <a:ext cx="3313113" cy="2663825"/>
          </a:xfrm>
          <a:custGeom>
            <a:avLst/>
            <a:gdLst>
              <a:gd name="T0" fmla="*/ 0 w 2087"/>
              <a:gd name="T1" fmla="*/ 0 h 1678"/>
              <a:gd name="T2" fmla="*/ 2147483647 w 2087"/>
              <a:gd name="T3" fmla="*/ 2147483647 h 1678"/>
              <a:gd name="T4" fmla="*/ 2147483647 w 2087"/>
              <a:gd name="T5" fmla="*/ 2147483647 h 1678"/>
              <a:gd name="T6" fmla="*/ 0 w 2087"/>
              <a:gd name="T7" fmla="*/ 0 h 1678"/>
              <a:gd name="T8" fmla="*/ 0 60000 65536"/>
              <a:gd name="T9" fmla="*/ 0 60000 65536"/>
              <a:gd name="T10" fmla="*/ 0 60000 65536"/>
              <a:gd name="T11" fmla="*/ 0 60000 65536"/>
              <a:gd name="T12" fmla="*/ 0 w 2087"/>
              <a:gd name="T13" fmla="*/ 0 h 1678"/>
              <a:gd name="T14" fmla="*/ 2087 w 2087"/>
              <a:gd name="T15" fmla="*/ 1678 h 16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87" h="1678">
                <a:moveTo>
                  <a:pt x="0" y="0"/>
                </a:moveTo>
                <a:lnTo>
                  <a:pt x="2087" y="363"/>
                </a:lnTo>
                <a:lnTo>
                  <a:pt x="1270" y="1678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 Box 12"/>
          <p:cNvSpPr txBox="1">
            <a:spLocks noChangeArrowheads="1"/>
          </p:cNvSpPr>
          <p:nvPr/>
        </p:nvSpPr>
        <p:spPr bwMode="auto">
          <a:xfrm>
            <a:off x="2627313" y="6092825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377" name="Text Box 12"/>
          <p:cNvSpPr txBox="1">
            <a:spLocks noChangeArrowheads="1"/>
          </p:cNvSpPr>
          <p:nvPr/>
        </p:nvSpPr>
        <p:spPr bwMode="auto">
          <a:xfrm>
            <a:off x="3571875" y="3573463"/>
            <a:ext cx="56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b</a:t>
            </a:r>
          </a:p>
        </p:txBody>
      </p:sp>
      <p:graphicFrame>
        <p:nvGraphicFramePr>
          <p:cNvPr id="44054" name="Object 32"/>
          <p:cNvGraphicFramePr>
            <a:graphicFrameLocks noChangeAspect="1"/>
          </p:cNvGraphicFramePr>
          <p:nvPr/>
        </p:nvGraphicFramePr>
        <p:xfrm>
          <a:off x="1763713" y="692150"/>
          <a:ext cx="20939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Equation" r:id="rId3" imgW="850680" imgH="393480" progId="Equation.3">
                  <p:embed/>
                </p:oleObj>
              </mc:Choice>
              <mc:Fallback>
                <p:oleObj name="Equation" r:id="rId3" imgW="85068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692150"/>
                        <a:ext cx="20939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5364163" y="692150"/>
          <a:ext cx="21558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Equation" r:id="rId5" imgW="939600" imgH="393480" progId="Equation.3">
                  <p:embed/>
                </p:oleObj>
              </mc:Choice>
              <mc:Fallback>
                <p:oleObj name="Equation" r:id="rId5" imgW="93960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692150"/>
                        <a:ext cx="215582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24"/>
          <p:cNvGraphicFramePr>
            <a:graphicFrameLocks noChangeAspect="1"/>
          </p:cNvGraphicFramePr>
          <p:nvPr/>
        </p:nvGraphicFramePr>
        <p:xfrm>
          <a:off x="5364163" y="1844675"/>
          <a:ext cx="25574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1" name="Equation" r:id="rId7" imgW="1104840" imgH="393480" progId="Equation.3">
                  <p:embed/>
                </p:oleObj>
              </mc:Choice>
              <mc:Fallback>
                <p:oleObj name="Equation" r:id="rId7" imgW="110484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844675"/>
                        <a:ext cx="255746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5392738" y="3068638"/>
          <a:ext cx="29654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2" name="Equation" r:id="rId9" imgW="1282680" imgH="177480" progId="Equation.3">
                  <p:embed/>
                </p:oleObj>
              </mc:Choice>
              <mc:Fallback>
                <p:oleObj name="Equation" r:id="rId9" imgW="1282680" imgH="177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3068638"/>
                        <a:ext cx="29654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7" name="Object 35"/>
          <p:cNvGraphicFramePr>
            <a:graphicFrameLocks noChangeAspect="1"/>
          </p:cNvGraphicFramePr>
          <p:nvPr/>
        </p:nvGraphicFramePr>
        <p:xfrm>
          <a:off x="5795963" y="4365625"/>
          <a:ext cx="194468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Equation" r:id="rId11" imgW="609480" imgH="177480" progId="Equation.3">
                  <p:embed/>
                </p:oleObj>
              </mc:Choice>
              <mc:Fallback>
                <p:oleObj name="Equation" r:id="rId11" imgW="609480" imgH="177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365625"/>
                        <a:ext cx="194468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5580063" y="3789363"/>
            <a:ext cx="2447925" cy="617537"/>
          </a:xfrm>
          <a:prstGeom prst="rect">
            <a:avLst/>
          </a:prstGeom>
          <a:solidFill>
            <a:srgbClr val="FFFF00"/>
          </a:solidFill>
          <a:ln w="38100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omic Sans MS" pitchFamily="66" charset="0"/>
              </a:rPr>
              <a:t>Shift Sin = </a:t>
            </a:r>
          </a:p>
        </p:txBody>
      </p:sp>
      <p:sp>
        <p:nvSpPr>
          <p:cNvPr id="15379" name="Text Box 12"/>
          <p:cNvSpPr txBox="1">
            <a:spLocks noChangeArrowheads="1"/>
          </p:cNvSpPr>
          <p:nvPr/>
        </p:nvSpPr>
        <p:spPr bwMode="auto">
          <a:xfrm>
            <a:off x="785813" y="364331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380" name="Text Box 12"/>
          <p:cNvSpPr txBox="1">
            <a:spLocks noChangeArrowheads="1"/>
          </p:cNvSpPr>
          <p:nvPr/>
        </p:nvSpPr>
        <p:spPr bwMode="auto">
          <a:xfrm>
            <a:off x="3714750" y="5429250"/>
            <a:ext cx="56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-36513" y="260350"/>
            <a:ext cx="9001126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	The diagram shows the route taken of an orienteering competition.</a:t>
            </a:r>
          </a:p>
          <a:p>
            <a:pPr eaLnBrk="1" hangingPunct="1"/>
            <a:r>
              <a:rPr lang="en-GB" altLang="en-US"/>
              <a:t>	The shape of the course is a quadrilateral ABCD.</a:t>
            </a:r>
          </a:p>
          <a:p>
            <a:pPr eaLnBrk="1" hangingPunct="1"/>
            <a:r>
              <a:rPr lang="en-GB" altLang="en-US"/>
              <a:t>	AB = 4 km, BC = 4.5 km and CD = 5 km.</a:t>
            </a:r>
          </a:p>
          <a:p>
            <a:pPr eaLnBrk="1" hangingPunct="1"/>
            <a:r>
              <a:rPr lang="en-GB" altLang="en-US"/>
              <a:t>	The angle at B is 70</a:t>
            </a:r>
            <a:r>
              <a:rPr lang="en-GB" altLang="en-US">
                <a:cs typeface="Arial" charset="0"/>
              </a:rPr>
              <a:t>°</a:t>
            </a:r>
            <a:r>
              <a:rPr lang="en-GB" altLang="en-US"/>
              <a:t> and the angle at D is 52</a:t>
            </a:r>
            <a:r>
              <a:rPr lang="en-GB" altLang="en-US">
                <a:cs typeface="Arial" charset="0"/>
              </a:rPr>
              <a:t>°</a:t>
            </a:r>
            <a:endParaRPr lang="en-GB" altLang="en-US" b="1"/>
          </a:p>
        </p:txBody>
      </p:sp>
      <p:sp>
        <p:nvSpPr>
          <p:cNvPr id="16388" name="Freeform 8"/>
          <p:cNvSpPr>
            <a:spLocks/>
          </p:cNvSpPr>
          <p:nvPr/>
        </p:nvSpPr>
        <p:spPr bwMode="auto">
          <a:xfrm>
            <a:off x="1187450" y="2060575"/>
            <a:ext cx="3311525" cy="4248150"/>
          </a:xfrm>
          <a:custGeom>
            <a:avLst/>
            <a:gdLst>
              <a:gd name="T0" fmla="*/ 0 w 2560"/>
              <a:gd name="T1" fmla="*/ 2147483647 h 3072"/>
              <a:gd name="T2" fmla="*/ 2147483647 w 2560"/>
              <a:gd name="T3" fmla="*/ 2147483647 h 3072"/>
              <a:gd name="T4" fmla="*/ 2147483647 w 2560"/>
              <a:gd name="T5" fmla="*/ 0 h 3072"/>
              <a:gd name="T6" fmla="*/ 2147483647 w 2560"/>
              <a:gd name="T7" fmla="*/ 2147483647 h 3072"/>
              <a:gd name="T8" fmla="*/ 2147483647 w 2560"/>
              <a:gd name="T9" fmla="*/ 2147483647 h 3072"/>
              <a:gd name="T10" fmla="*/ 2147483647 w 2560"/>
              <a:gd name="T11" fmla="*/ 2147483647 h 3072"/>
              <a:gd name="T12" fmla="*/ 2147483647 w 2560"/>
              <a:gd name="T13" fmla="*/ 2147483647 h 30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60"/>
              <a:gd name="T22" fmla="*/ 0 h 3072"/>
              <a:gd name="T23" fmla="*/ 2560 w 2560"/>
              <a:gd name="T24" fmla="*/ 3072 h 30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60" h="3072">
                <a:moveTo>
                  <a:pt x="0" y="1145"/>
                </a:moveTo>
                <a:lnTo>
                  <a:pt x="4" y="1153"/>
                </a:lnTo>
                <a:lnTo>
                  <a:pt x="1125" y="0"/>
                </a:lnTo>
                <a:lnTo>
                  <a:pt x="2560" y="1553"/>
                </a:lnTo>
                <a:lnTo>
                  <a:pt x="1555" y="3072"/>
                </a:lnTo>
                <a:lnTo>
                  <a:pt x="4" y="1149"/>
                </a:lnTo>
                <a:lnTo>
                  <a:pt x="2556" y="1553"/>
                </a:ln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971550" y="1484313"/>
            <a:ext cx="3097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/>
              <a:t>Calculate the angle CAD.</a:t>
            </a:r>
            <a:endParaRPr lang="en-GB" altLang="en-US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1258888" y="26368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4km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3419475" y="2708275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4.5km</a:t>
            </a:r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900113" y="342900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3779838" y="51577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5km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684213" y="5445125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2627313" y="17732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2916238" y="61658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6397" name="Freeform 18"/>
          <p:cNvSpPr>
            <a:spLocks/>
          </p:cNvSpPr>
          <p:nvPr/>
        </p:nvSpPr>
        <p:spPr bwMode="auto">
          <a:xfrm>
            <a:off x="2268538" y="2482850"/>
            <a:ext cx="735012" cy="115888"/>
          </a:xfrm>
          <a:custGeom>
            <a:avLst/>
            <a:gdLst>
              <a:gd name="T0" fmla="*/ 0 w 463"/>
              <a:gd name="T1" fmla="*/ 2147483647 h 73"/>
              <a:gd name="T2" fmla="*/ 2147483647 w 463"/>
              <a:gd name="T3" fmla="*/ 2147483647 h 73"/>
              <a:gd name="T4" fmla="*/ 2147483647 w 463"/>
              <a:gd name="T5" fmla="*/ 2147483647 h 73"/>
              <a:gd name="T6" fmla="*/ 2147483647 w 463"/>
              <a:gd name="T7" fmla="*/ 2147483647 h 73"/>
              <a:gd name="T8" fmla="*/ 2147483647 w 463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"/>
              <a:gd name="T16" fmla="*/ 0 h 73"/>
              <a:gd name="T17" fmla="*/ 463 w 46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" h="73">
                <a:moveTo>
                  <a:pt x="0" y="6"/>
                </a:moveTo>
                <a:cubicBezTo>
                  <a:pt x="19" y="14"/>
                  <a:pt x="77" y="41"/>
                  <a:pt x="115" y="52"/>
                </a:cubicBezTo>
                <a:cubicBezTo>
                  <a:pt x="153" y="63"/>
                  <a:pt x="188" y="73"/>
                  <a:pt x="227" y="72"/>
                </a:cubicBezTo>
                <a:cubicBezTo>
                  <a:pt x="266" y="71"/>
                  <a:pt x="308" y="60"/>
                  <a:pt x="347" y="48"/>
                </a:cubicBezTo>
                <a:cubicBezTo>
                  <a:pt x="386" y="36"/>
                  <a:pt x="439" y="10"/>
                  <a:pt x="463" y="0"/>
                </a:cubicBezTo>
              </a:path>
            </a:pathLst>
          </a:custGeom>
          <a:noFill/>
          <a:ln w="38100" cmpd="sng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Freeform 19"/>
          <p:cNvSpPr>
            <a:spLocks/>
          </p:cNvSpPr>
          <p:nvPr/>
        </p:nvSpPr>
        <p:spPr bwMode="auto">
          <a:xfrm>
            <a:off x="2813050" y="5688013"/>
            <a:ext cx="677863" cy="117475"/>
          </a:xfrm>
          <a:custGeom>
            <a:avLst/>
            <a:gdLst>
              <a:gd name="T0" fmla="*/ 0 w 427"/>
              <a:gd name="T1" fmla="*/ 2147483647 h 74"/>
              <a:gd name="T2" fmla="*/ 2147483647 w 427"/>
              <a:gd name="T3" fmla="*/ 2147483647 h 74"/>
              <a:gd name="T4" fmla="*/ 2147483647 w 427"/>
              <a:gd name="T5" fmla="*/ 2147483647 h 74"/>
              <a:gd name="T6" fmla="*/ 2147483647 w 427"/>
              <a:gd name="T7" fmla="*/ 2147483647 h 74"/>
              <a:gd name="T8" fmla="*/ 2147483647 w 427"/>
              <a:gd name="T9" fmla="*/ 2147483647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7"/>
              <a:gd name="T16" fmla="*/ 0 h 74"/>
              <a:gd name="T17" fmla="*/ 427 w 427"/>
              <a:gd name="T18" fmla="*/ 74 h 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7" h="74">
                <a:moveTo>
                  <a:pt x="0" y="65"/>
                </a:moveTo>
                <a:cubicBezTo>
                  <a:pt x="21" y="56"/>
                  <a:pt x="82" y="24"/>
                  <a:pt x="124" y="13"/>
                </a:cubicBezTo>
                <a:cubicBezTo>
                  <a:pt x="166" y="2"/>
                  <a:pt x="216" y="0"/>
                  <a:pt x="252" y="1"/>
                </a:cubicBezTo>
                <a:cubicBezTo>
                  <a:pt x="288" y="2"/>
                  <a:pt x="311" y="9"/>
                  <a:pt x="340" y="21"/>
                </a:cubicBezTo>
                <a:cubicBezTo>
                  <a:pt x="369" y="33"/>
                  <a:pt x="409" y="63"/>
                  <a:pt x="427" y="74"/>
                </a:cubicBezTo>
              </a:path>
            </a:pathLst>
          </a:cu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Text Box 20"/>
          <p:cNvSpPr txBox="1">
            <a:spLocks noChangeArrowheads="1"/>
          </p:cNvSpPr>
          <p:nvPr/>
        </p:nvSpPr>
        <p:spPr bwMode="auto">
          <a:xfrm>
            <a:off x="2411413" y="220503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70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sp>
        <p:nvSpPr>
          <p:cNvPr id="16400" name="Text Box 21"/>
          <p:cNvSpPr txBox="1">
            <a:spLocks noChangeArrowheads="1"/>
          </p:cNvSpPr>
          <p:nvPr/>
        </p:nvSpPr>
        <p:spPr bwMode="auto">
          <a:xfrm>
            <a:off x="2916238" y="5734050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660033"/>
                </a:solidFill>
              </a:rPr>
              <a:t>52</a:t>
            </a:r>
            <a:r>
              <a:rPr lang="en-GB" altLang="en-US">
                <a:solidFill>
                  <a:srgbClr val="660033"/>
                </a:solidFill>
                <a:cs typeface="Arial" charset="0"/>
              </a:rPr>
              <a:t>°</a:t>
            </a:r>
          </a:p>
        </p:txBody>
      </p:sp>
      <p:grpSp>
        <p:nvGrpSpPr>
          <p:cNvPr id="16401" name="Group 24"/>
          <p:cNvGrpSpPr>
            <a:grpSpLocks/>
          </p:cNvGrpSpPr>
          <p:nvPr/>
        </p:nvGrpSpPr>
        <p:grpSpPr bwMode="auto">
          <a:xfrm>
            <a:off x="1476375" y="3716338"/>
            <a:ext cx="576263" cy="519112"/>
            <a:chOff x="930" y="2341"/>
            <a:chExt cx="363" cy="327"/>
          </a:xfrm>
        </p:grpSpPr>
        <p:sp>
          <p:nvSpPr>
            <p:cNvPr id="16403" name="Freeform 22"/>
            <p:cNvSpPr>
              <a:spLocks/>
            </p:cNvSpPr>
            <p:nvPr/>
          </p:nvSpPr>
          <p:spPr bwMode="auto">
            <a:xfrm>
              <a:off x="1020" y="2387"/>
              <a:ext cx="272" cy="280"/>
            </a:xfrm>
            <a:custGeom>
              <a:avLst/>
              <a:gdLst>
                <a:gd name="T0" fmla="*/ 272 w 272"/>
                <a:gd name="T1" fmla="*/ 0 h 280"/>
                <a:gd name="T2" fmla="*/ 243 w 272"/>
                <a:gd name="T3" fmla="*/ 109 h 280"/>
                <a:gd name="T4" fmla="*/ 195 w 272"/>
                <a:gd name="T5" fmla="*/ 193 h 280"/>
                <a:gd name="T6" fmla="*/ 114 w 272"/>
                <a:gd name="T7" fmla="*/ 250 h 280"/>
                <a:gd name="T8" fmla="*/ 0 w 272"/>
                <a:gd name="T9" fmla="*/ 280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280"/>
                <a:gd name="T17" fmla="*/ 272 w 272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280">
                  <a:moveTo>
                    <a:pt x="272" y="0"/>
                  </a:moveTo>
                  <a:lnTo>
                    <a:pt x="243" y="109"/>
                  </a:lnTo>
                  <a:lnTo>
                    <a:pt x="195" y="193"/>
                  </a:lnTo>
                  <a:lnTo>
                    <a:pt x="114" y="250"/>
                  </a:lnTo>
                  <a:lnTo>
                    <a:pt x="0" y="28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23"/>
            <p:cNvSpPr txBox="1">
              <a:spLocks noChangeArrowheads="1"/>
            </p:cNvSpPr>
            <p:nvPr/>
          </p:nvSpPr>
          <p:spPr bwMode="auto">
            <a:xfrm>
              <a:off x="930" y="2341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800" i="1">
                  <a:solidFill>
                    <a:srgbClr val="FF0000"/>
                  </a:solidFill>
                  <a:cs typeface="Arial" charset="0"/>
                </a:rPr>
                <a:t>θ</a:t>
              </a:r>
              <a:r>
                <a:rPr lang="en-GB" altLang="en-US">
                  <a:solidFill>
                    <a:srgbClr val="FF0000"/>
                  </a:solidFill>
                  <a:cs typeface="Arial" charset="0"/>
                </a:rPr>
                <a:t>°</a:t>
              </a:r>
            </a:p>
          </p:txBody>
        </p:sp>
      </p:grpSp>
      <p:graphicFrame>
        <p:nvGraphicFramePr>
          <p:cNvPr id="23587" name="Object 35"/>
          <p:cNvGraphicFramePr>
            <a:graphicFrameLocks noChangeAspect="1"/>
          </p:cNvGraphicFramePr>
          <p:nvPr/>
        </p:nvGraphicFramePr>
        <p:xfrm>
          <a:off x="5795963" y="4365625"/>
          <a:ext cx="194468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3" imgW="609480" imgH="177480" progId="Equation.3">
                  <p:embed/>
                </p:oleObj>
              </mc:Choice>
              <mc:Fallback>
                <p:oleObj name="Equation" r:id="rId3" imgW="609480" imgH="177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365625"/>
                        <a:ext cx="194468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5143500" y="5214938"/>
            <a:ext cx="3500438" cy="5238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dirty="0">
                <a:solidFill>
                  <a:srgbClr val="0000CC"/>
                </a:solidFill>
                <a:latin typeface="+mn-lt"/>
              </a:rPr>
              <a:t>Angle CAD = 53.6</a:t>
            </a:r>
            <a:r>
              <a:rPr lang="en-GB" sz="2800" dirty="0">
                <a:solidFill>
                  <a:srgbClr val="0000CC"/>
                </a:solidFill>
                <a:latin typeface="Tahoma"/>
                <a:cs typeface="Tahoma"/>
              </a:rPr>
              <a:t>°</a:t>
            </a:r>
            <a:r>
              <a:rPr lang="en-GB" sz="2800" dirty="0">
                <a:solidFill>
                  <a:srgbClr val="0000CC"/>
                </a:solidFill>
                <a:latin typeface="+mn-lt"/>
              </a:rPr>
              <a:t> </a:t>
            </a:r>
            <a:endParaRPr lang="en-GB" sz="28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466"/>
            <a:ext cx="9144000" cy="59486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3591" y="0"/>
            <a:ext cx="8276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Find ALL sides &amp; Angles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3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466"/>
            <a:ext cx="9144000" cy="59486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3591" y="0"/>
            <a:ext cx="8276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Find ALL sides &amp; Angles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227687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38.21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342813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81.79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 rot="639561">
            <a:off x="4574506" y="3189704"/>
            <a:ext cx="573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70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203848" y="2738537"/>
            <a:ext cx="144016" cy="4021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9672" y="508518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44.4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2144" y="346960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91.2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21738" y="42210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44.4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5" name="Straight Arrow Connector 14"/>
          <p:cNvCxnSpPr>
            <a:stCxn id="25" idx="0"/>
          </p:cNvCxnSpPr>
          <p:nvPr/>
        </p:nvCxnSpPr>
        <p:spPr>
          <a:xfrm flipV="1">
            <a:off x="5364088" y="4365104"/>
            <a:ext cx="0" cy="4892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2" idx="3"/>
          </p:cNvCxnSpPr>
          <p:nvPr/>
        </p:nvCxnSpPr>
        <p:spPr>
          <a:xfrm flipV="1">
            <a:off x="2232224" y="3284984"/>
            <a:ext cx="539576" cy="415450"/>
          </a:xfrm>
          <a:prstGeom prst="curvedConnector3">
            <a:avLst>
              <a:gd name="adj1" fmla="val 10379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32040" y="485435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135.6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69208" y="2507704"/>
            <a:ext cx="725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14.4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83768" y="2939588"/>
            <a:ext cx="576064" cy="3453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0670916">
            <a:off x="3344196" y="508518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71.45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 rot="20670916">
            <a:off x="5698065" y="428571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12.18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71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77281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pg. 467 Ex. 15F (1 - 3 all)</a:t>
            </a:r>
          </a:p>
          <a:p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pg. 471 15G (1 - 6 all)</a:t>
            </a:r>
          </a:p>
          <a:p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pg. 472 Ex. 15H.1 (2a, 3)</a:t>
            </a:r>
          </a:p>
          <a:p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pg. 472 Ex. 15H.2 (2 &amp; 3 all)</a:t>
            </a:r>
          </a:p>
        </p:txBody>
      </p:sp>
      <p:sp>
        <p:nvSpPr>
          <p:cNvPr id="3" name="Rectangle 2"/>
          <p:cNvSpPr/>
          <p:nvPr/>
        </p:nvSpPr>
        <p:spPr>
          <a:xfrm>
            <a:off x="2339752" y="375026"/>
            <a:ext cx="42484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Homework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224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Area of triangle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None/>
                </a:pPr>
                <a:r>
                  <a:rPr lang="en-US" b="0" i="1" dirty="0" smtClean="0">
                    <a:latin typeface="Cambria Math"/>
                  </a:rPr>
                  <a:t>Find the area of the below triangle:</a:t>
                </a:r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𝑏𝑐</m:t>
                    </m:r>
                    <m:r>
                      <a:rPr lang="en-US" b="0" i="0" smtClean="0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</m:t>
                    </m:r>
                    <m:r>
                      <a:rPr lang="en-US" b="0" i="1" smtClean="0">
                        <a:latin typeface="Cambria Math"/>
                      </a:rPr>
                      <m:t>⁡(82)</m:t>
                    </m:r>
                  </m:oMath>
                </a14:m>
                <a:endParaRPr lang="en-US" dirty="0" smtClean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≈383.73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𝑐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717032"/>
            <a:ext cx="365043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3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8313" y="4076700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In any triangle </a:t>
            </a:r>
            <a:r>
              <a:rPr lang="en-GB" altLang="en-US" sz="2400" b="1" i="1"/>
              <a:t>ABC</a:t>
            </a:r>
            <a:r>
              <a:rPr lang="en-GB" altLang="en-US" sz="2400"/>
              <a:t> 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2124075" y="404813"/>
            <a:ext cx="460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u="sng"/>
              <a:t>The Sine Rule</a:t>
            </a:r>
            <a:r>
              <a:rPr lang="en-GB" altLang="en-US" sz="3600" b="1"/>
              <a:t>:</a:t>
            </a:r>
          </a:p>
        </p:txBody>
      </p:sp>
      <p:sp>
        <p:nvSpPr>
          <p:cNvPr id="1030" name="Freeform 4"/>
          <p:cNvSpPr>
            <a:spLocks/>
          </p:cNvSpPr>
          <p:nvPr/>
        </p:nvSpPr>
        <p:spPr bwMode="auto">
          <a:xfrm>
            <a:off x="3851275" y="1198563"/>
            <a:ext cx="3384550" cy="2016125"/>
          </a:xfrm>
          <a:custGeom>
            <a:avLst/>
            <a:gdLst>
              <a:gd name="T0" fmla="*/ 0 w 2132"/>
              <a:gd name="T1" fmla="*/ 2147483647 h 1270"/>
              <a:gd name="T2" fmla="*/ 2147483647 w 2132"/>
              <a:gd name="T3" fmla="*/ 2147483647 h 1270"/>
              <a:gd name="T4" fmla="*/ 2147483647 w 2132"/>
              <a:gd name="T5" fmla="*/ 0 h 1270"/>
              <a:gd name="T6" fmla="*/ 0 w 2132"/>
              <a:gd name="T7" fmla="*/ 2147483647 h 1270"/>
              <a:gd name="T8" fmla="*/ 0 60000 65536"/>
              <a:gd name="T9" fmla="*/ 0 60000 65536"/>
              <a:gd name="T10" fmla="*/ 0 60000 65536"/>
              <a:gd name="T11" fmla="*/ 0 60000 65536"/>
              <a:gd name="T12" fmla="*/ 0 w 2132"/>
              <a:gd name="T13" fmla="*/ 0 h 1270"/>
              <a:gd name="T14" fmla="*/ 2132 w 2132"/>
              <a:gd name="T15" fmla="*/ 1270 h 12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2" h="1270">
                <a:moveTo>
                  <a:pt x="0" y="1270"/>
                </a:moveTo>
                <a:lnTo>
                  <a:pt x="2132" y="1270"/>
                </a:lnTo>
                <a:lnTo>
                  <a:pt x="1406" y="0"/>
                </a:lnTo>
                <a:lnTo>
                  <a:pt x="0" y="1270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90913" y="2925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235825" y="2925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867400" y="766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588125" y="17732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643438" y="184626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435600" y="31416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3779838" y="3932238"/>
          <a:ext cx="3529012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371600" imgH="393700" progId="Equation.3">
                  <p:embed/>
                </p:oleObj>
              </mc:Choice>
              <mc:Fallback>
                <p:oleObj name="Equation" r:id="rId3" imgW="13716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932238"/>
                        <a:ext cx="3529012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484438" y="558958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or</a:t>
            </a: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3708400" y="5589588"/>
            <a:ext cx="287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3779838" y="5516563"/>
          <a:ext cx="3455987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1346040" imgH="393480" progId="Equation.3">
                  <p:embed/>
                </p:oleObj>
              </mc:Choice>
              <mc:Fallback>
                <p:oleObj name="Equation" r:id="rId5" imgW="134604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516563"/>
                        <a:ext cx="3455987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692275" y="1844675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0000CC"/>
                </a:solidFill>
              </a:rPr>
              <a:t>Not right-angled!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5" grpId="0"/>
      <p:bldP spid="5126" grpId="0"/>
      <p:bldP spid="5127" grpId="0"/>
      <p:bldP spid="5128" grpId="0"/>
      <p:bldP spid="5129" grpId="0"/>
      <p:bldP spid="5130" grpId="0"/>
      <p:bldP spid="5133" grpId="0"/>
      <p:bldP spid="51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You do not have to learn the Sine Rule or the Cosine Rule!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68313" y="2205038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They are always given to you at the front of the Exam Paper.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8313" y="3141663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You just have to know </a:t>
            </a:r>
            <a:r>
              <a:rPr lang="en-GB" altLang="en-US" sz="2400" b="1" u="sng"/>
              <a:t>when</a:t>
            </a:r>
            <a:r>
              <a:rPr lang="en-GB" altLang="en-US" sz="2400"/>
              <a:t> and </a:t>
            </a:r>
            <a:r>
              <a:rPr lang="en-GB" altLang="en-US" sz="2400" b="1" u="sng"/>
              <a:t>how</a:t>
            </a:r>
            <a:r>
              <a:rPr lang="en-GB" altLang="en-US" sz="2400" b="1"/>
              <a:t> </a:t>
            </a:r>
            <a:r>
              <a:rPr lang="en-GB" altLang="en-US" sz="2400"/>
              <a:t>to use them!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10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2124075" y="404813"/>
            <a:ext cx="460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u="sng"/>
              <a:t>The Sine Rule</a:t>
            </a:r>
            <a:r>
              <a:rPr lang="en-GB" altLang="en-US" sz="3600" b="1"/>
              <a:t>:</a:t>
            </a:r>
          </a:p>
        </p:txBody>
      </p:sp>
      <p:sp>
        <p:nvSpPr>
          <p:cNvPr id="21507" name="Freeform 9"/>
          <p:cNvSpPr>
            <a:spLocks/>
          </p:cNvSpPr>
          <p:nvPr/>
        </p:nvSpPr>
        <p:spPr bwMode="auto">
          <a:xfrm>
            <a:off x="3851275" y="1198563"/>
            <a:ext cx="3384550" cy="2016125"/>
          </a:xfrm>
          <a:custGeom>
            <a:avLst/>
            <a:gdLst>
              <a:gd name="T0" fmla="*/ 0 w 2132"/>
              <a:gd name="T1" fmla="*/ 2147483647 h 1270"/>
              <a:gd name="T2" fmla="*/ 2147483647 w 2132"/>
              <a:gd name="T3" fmla="*/ 2147483647 h 1270"/>
              <a:gd name="T4" fmla="*/ 2147483647 w 2132"/>
              <a:gd name="T5" fmla="*/ 0 h 1270"/>
              <a:gd name="T6" fmla="*/ 0 w 2132"/>
              <a:gd name="T7" fmla="*/ 2147483647 h 1270"/>
              <a:gd name="T8" fmla="*/ 0 60000 65536"/>
              <a:gd name="T9" fmla="*/ 0 60000 65536"/>
              <a:gd name="T10" fmla="*/ 0 60000 65536"/>
              <a:gd name="T11" fmla="*/ 0 60000 65536"/>
              <a:gd name="T12" fmla="*/ 0 w 2132"/>
              <a:gd name="T13" fmla="*/ 0 h 1270"/>
              <a:gd name="T14" fmla="*/ 2132 w 2132"/>
              <a:gd name="T15" fmla="*/ 1270 h 12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2" h="1270">
                <a:moveTo>
                  <a:pt x="0" y="1270"/>
                </a:moveTo>
                <a:lnTo>
                  <a:pt x="2132" y="1270"/>
                </a:lnTo>
                <a:lnTo>
                  <a:pt x="1406" y="0"/>
                </a:lnTo>
                <a:lnTo>
                  <a:pt x="0" y="1270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3490913" y="2925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7235825" y="2925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21510" name="Text Box 12"/>
          <p:cNvSpPr txBox="1">
            <a:spLocks noChangeArrowheads="1"/>
          </p:cNvSpPr>
          <p:nvPr/>
        </p:nvSpPr>
        <p:spPr bwMode="auto">
          <a:xfrm>
            <a:off x="5867400" y="766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21511" name="Rectangle 13"/>
          <p:cNvSpPr>
            <a:spLocks noChangeArrowheads="1"/>
          </p:cNvSpPr>
          <p:nvPr/>
        </p:nvSpPr>
        <p:spPr bwMode="auto">
          <a:xfrm>
            <a:off x="6588125" y="17732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21512" name="Rectangle 14"/>
          <p:cNvSpPr>
            <a:spLocks noChangeArrowheads="1"/>
          </p:cNvSpPr>
          <p:nvPr/>
        </p:nvSpPr>
        <p:spPr bwMode="auto">
          <a:xfrm>
            <a:off x="4643438" y="184626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21513" name="Rectangle 15"/>
          <p:cNvSpPr>
            <a:spLocks noChangeArrowheads="1"/>
          </p:cNvSpPr>
          <p:nvPr/>
        </p:nvSpPr>
        <p:spPr bwMode="auto">
          <a:xfrm>
            <a:off x="5435600" y="31416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95288" y="3933825"/>
            <a:ext cx="849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You can only use the Sine Rule if you have a “matching pair”.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95288" y="4581525"/>
            <a:ext cx="849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You have to know one angle, and the side opposite it.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419475" y="1773238"/>
            <a:ext cx="3602038" cy="1646237"/>
            <a:chOff x="2154" y="1117"/>
            <a:chExt cx="2269" cy="1037"/>
          </a:xfrm>
        </p:grpSpPr>
        <p:sp>
          <p:nvSpPr>
            <p:cNvPr id="21523" name="Oval 27"/>
            <p:cNvSpPr>
              <a:spLocks noChangeArrowheads="1"/>
            </p:cNvSpPr>
            <p:nvPr/>
          </p:nvSpPr>
          <p:spPr bwMode="auto">
            <a:xfrm>
              <a:off x="2154" y="1836"/>
              <a:ext cx="318" cy="31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4" name="Oval 28"/>
            <p:cNvSpPr>
              <a:spLocks noChangeArrowheads="1"/>
            </p:cNvSpPr>
            <p:nvPr/>
          </p:nvSpPr>
          <p:spPr bwMode="auto">
            <a:xfrm>
              <a:off x="4105" y="1117"/>
              <a:ext cx="318" cy="31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572000" y="1844675"/>
            <a:ext cx="3095625" cy="1574800"/>
            <a:chOff x="2880" y="1162"/>
            <a:chExt cx="1950" cy="992"/>
          </a:xfrm>
        </p:grpSpPr>
        <p:sp>
          <p:nvSpPr>
            <p:cNvPr id="21521" name="Oval 30"/>
            <p:cNvSpPr>
              <a:spLocks noChangeArrowheads="1"/>
            </p:cNvSpPr>
            <p:nvPr/>
          </p:nvSpPr>
          <p:spPr bwMode="auto">
            <a:xfrm>
              <a:off x="4513" y="1836"/>
              <a:ext cx="317" cy="318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</a:endParaRPr>
            </a:p>
          </p:txBody>
        </p:sp>
        <p:sp>
          <p:nvSpPr>
            <p:cNvPr id="21522" name="Oval 31"/>
            <p:cNvSpPr>
              <a:spLocks noChangeArrowheads="1"/>
            </p:cNvSpPr>
            <p:nvPr/>
          </p:nvSpPr>
          <p:spPr bwMode="auto">
            <a:xfrm>
              <a:off x="2880" y="1162"/>
              <a:ext cx="317" cy="318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364163" y="719138"/>
            <a:ext cx="969962" cy="2925762"/>
            <a:chOff x="3379" y="453"/>
            <a:chExt cx="611" cy="1843"/>
          </a:xfrm>
        </p:grpSpPr>
        <p:sp>
          <p:nvSpPr>
            <p:cNvPr id="21519" name="Oval 33"/>
            <p:cNvSpPr>
              <a:spLocks noChangeArrowheads="1"/>
            </p:cNvSpPr>
            <p:nvPr/>
          </p:nvSpPr>
          <p:spPr bwMode="auto">
            <a:xfrm>
              <a:off x="3672" y="453"/>
              <a:ext cx="318" cy="317"/>
            </a:xfrm>
            <a:prstGeom prst="ellips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990099"/>
                </a:solidFill>
              </a:endParaRPr>
            </a:p>
          </p:txBody>
        </p:sp>
        <p:sp>
          <p:nvSpPr>
            <p:cNvPr id="21520" name="Oval 34"/>
            <p:cNvSpPr>
              <a:spLocks noChangeArrowheads="1"/>
            </p:cNvSpPr>
            <p:nvPr/>
          </p:nvSpPr>
          <p:spPr bwMode="auto">
            <a:xfrm>
              <a:off x="3379" y="1979"/>
              <a:ext cx="318" cy="317"/>
            </a:xfrm>
            <a:prstGeom prst="ellips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9900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/>
      <p:bldP spid="41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124075" y="404813"/>
            <a:ext cx="460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u="sng"/>
              <a:t>The Sine Rule</a:t>
            </a:r>
            <a:r>
              <a:rPr lang="en-GB" altLang="en-US" sz="3600" b="1"/>
              <a:t>:</a:t>
            </a:r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3851275" y="1198563"/>
            <a:ext cx="3384550" cy="2016125"/>
          </a:xfrm>
          <a:custGeom>
            <a:avLst/>
            <a:gdLst>
              <a:gd name="T0" fmla="*/ 0 w 2132"/>
              <a:gd name="T1" fmla="*/ 2147483647 h 1270"/>
              <a:gd name="T2" fmla="*/ 2147483647 w 2132"/>
              <a:gd name="T3" fmla="*/ 2147483647 h 1270"/>
              <a:gd name="T4" fmla="*/ 2147483647 w 2132"/>
              <a:gd name="T5" fmla="*/ 0 h 1270"/>
              <a:gd name="T6" fmla="*/ 0 w 2132"/>
              <a:gd name="T7" fmla="*/ 2147483647 h 1270"/>
              <a:gd name="T8" fmla="*/ 0 60000 65536"/>
              <a:gd name="T9" fmla="*/ 0 60000 65536"/>
              <a:gd name="T10" fmla="*/ 0 60000 65536"/>
              <a:gd name="T11" fmla="*/ 0 60000 65536"/>
              <a:gd name="T12" fmla="*/ 0 w 2132"/>
              <a:gd name="T13" fmla="*/ 0 h 1270"/>
              <a:gd name="T14" fmla="*/ 2132 w 2132"/>
              <a:gd name="T15" fmla="*/ 1270 h 12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2" h="1270">
                <a:moveTo>
                  <a:pt x="0" y="1270"/>
                </a:moveTo>
                <a:lnTo>
                  <a:pt x="2132" y="1270"/>
                </a:lnTo>
                <a:lnTo>
                  <a:pt x="1406" y="0"/>
                </a:lnTo>
                <a:lnTo>
                  <a:pt x="0" y="1270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90913" y="2925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235825" y="2925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867400" y="766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588125" y="17732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643438" y="184626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435600" y="31416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95288" y="3933825"/>
            <a:ext cx="849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You can only use the Sine Rule if you have a “matching pair”.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95288" y="4581525"/>
            <a:ext cx="849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You have to know one angle, and the side opposite it.</a:t>
            </a:r>
          </a:p>
        </p:txBody>
      </p:sp>
      <p:grpSp>
        <p:nvGrpSpPr>
          <p:cNvPr id="22540" name="Group 12"/>
          <p:cNvGrpSpPr>
            <a:grpSpLocks/>
          </p:cNvGrpSpPr>
          <p:nvPr/>
        </p:nvGrpSpPr>
        <p:grpSpPr bwMode="auto">
          <a:xfrm>
            <a:off x="3419475" y="1773238"/>
            <a:ext cx="3602038" cy="1646237"/>
            <a:chOff x="2154" y="1117"/>
            <a:chExt cx="2269" cy="1037"/>
          </a:xfrm>
        </p:grpSpPr>
        <p:sp>
          <p:nvSpPr>
            <p:cNvPr id="22548" name="Oval 13"/>
            <p:cNvSpPr>
              <a:spLocks noChangeArrowheads="1"/>
            </p:cNvSpPr>
            <p:nvPr/>
          </p:nvSpPr>
          <p:spPr bwMode="auto">
            <a:xfrm>
              <a:off x="2154" y="1836"/>
              <a:ext cx="318" cy="31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9" name="Oval 14"/>
            <p:cNvSpPr>
              <a:spLocks noChangeArrowheads="1"/>
            </p:cNvSpPr>
            <p:nvPr/>
          </p:nvSpPr>
          <p:spPr bwMode="auto">
            <a:xfrm>
              <a:off x="4105" y="1117"/>
              <a:ext cx="318" cy="31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541" name="Group 15"/>
          <p:cNvGrpSpPr>
            <a:grpSpLocks/>
          </p:cNvGrpSpPr>
          <p:nvPr/>
        </p:nvGrpSpPr>
        <p:grpSpPr bwMode="auto">
          <a:xfrm>
            <a:off x="4572000" y="1844675"/>
            <a:ext cx="3095625" cy="1574800"/>
            <a:chOff x="2880" y="1162"/>
            <a:chExt cx="1950" cy="992"/>
          </a:xfrm>
        </p:grpSpPr>
        <p:sp>
          <p:nvSpPr>
            <p:cNvPr id="22546" name="Oval 16"/>
            <p:cNvSpPr>
              <a:spLocks noChangeArrowheads="1"/>
            </p:cNvSpPr>
            <p:nvPr/>
          </p:nvSpPr>
          <p:spPr bwMode="auto">
            <a:xfrm>
              <a:off x="4513" y="1836"/>
              <a:ext cx="317" cy="318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</a:endParaRPr>
            </a:p>
          </p:txBody>
        </p:sp>
        <p:sp>
          <p:nvSpPr>
            <p:cNvPr id="22547" name="Oval 17"/>
            <p:cNvSpPr>
              <a:spLocks noChangeArrowheads="1"/>
            </p:cNvSpPr>
            <p:nvPr/>
          </p:nvSpPr>
          <p:spPr bwMode="auto">
            <a:xfrm>
              <a:off x="2880" y="1162"/>
              <a:ext cx="317" cy="318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</a:endParaRPr>
            </a:p>
          </p:txBody>
        </p:sp>
      </p:grpSp>
      <p:grpSp>
        <p:nvGrpSpPr>
          <p:cNvPr id="22542" name="Group 18"/>
          <p:cNvGrpSpPr>
            <a:grpSpLocks/>
          </p:cNvGrpSpPr>
          <p:nvPr/>
        </p:nvGrpSpPr>
        <p:grpSpPr bwMode="auto">
          <a:xfrm>
            <a:off x="5364163" y="719138"/>
            <a:ext cx="969962" cy="2925762"/>
            <a:chOff x="3379" y="453"/>
            <a:chExt cx="611" cy="1843"/>
          </a:xfrm>
        </p:grpSpPr>
        <p:sp>
          <p:nvSpPr>
            <p:cNvPr id="22544" name="Oval 19"/>
            <p:cNvSpPr>
              <a:spLocks noChangeArrowheads="1"/>
            </p:cNvSpPr>
            <p:nvPr/>
          </p:nvSpPr>
          <p:spPr bwMode="auto">
            <a:xfrm>
              <a:off x="3672" y="453"/>
              <a:ext cx="318" cy="317"/>
            </a:xfrm>
            <a:prstGeom prst="ellips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990099"/>
                </a:solidFill>
              </a:endParaRPr>
            </a:p>
          </p:txBody>
        </p:sp>
        <p:sp>
          <p:nvSpPr>
            <p:cNvPr id="22545" name="Oval 20"/>
            <p:cNvSpPr>
              <a:spLocks noChangeArrowheads="1"/>
            </p:cNvSpPr>
            <p:nvPr/>
          </p:nvSpPr>
          <p:spPr bwMode="auto">
            <a:xfrm>
              <a:off x="3379" y="1979"/>
              <a:ext cx="318" cy="317"/>
            </a:xfrm>
            <a:prstGeom prst="ellips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990099"/>
                </a:solidFill>
              </a:endParaRPr>
            </a:p>
          </p:txBody>
        </p:sp>
      </p:grpSp>
      <p:sp>
        <p:nvSpPr>
          <p:cNvPr id="22543" name="Text Box 21"/>
          <p:cNvSpPr txBox="1">
            <a:spLocks noChangeArrowheads="1"/>
          </p:cNvSpPr>
          <p:nvPr/>
        </p:nvSpPr>
        <p:spPr bwMode="auto">
          <a:xfrm>
            <a:off x="395288" y="5300663"/>
            <a:ext cx="84978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Then if you have just one other side or angle, you can use the </a:t>
            </a:r>
            <a:r>
              <a:rPr lang="en-GB" altLang="en-US" sz="2400" b="1" u="sng"/>
              <a:t>Sine Rule</a:t>
            </a:r>
            <a:r>
              <a:rPr lang="en-GB" altLang="en-US" sz="2400"/>
              <a:t> to find any of the other angles or sides.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4"/>
          <p:cNvSpPr>
            <a:spLocks/>
          </p:cNvSpPr>
          <p:nvPr/>
        </p:nvSpPr>
        <p:spPr bwMode="auto">
          <a:xfrm>
            <a:off x="1619250" y="1341438"/>
            <a:ext cx="3889375" cy="2159000"/>
          </a:xfrm>
          <a:custGeom>
            <a:avLst/>
            <a:gdLst>
              <a:gd name="T0" fmla="*/ 0 w 2450"/>
              <a:gd name="T1" fmla="*/ 2147483647 h 1360"/>
              <a:gd name="T2" fmla="*/ 2147483647 w 2450"/>
              <a:gd name="T3" fmla="*/ 0 h 1360"/>
              <a:gd name="T4" fmla="*/ 2147483647 w 2450"/>
              <a:gd name="T5" fmla="*/ 2147483647 h 1360"/>
              <a:gd name="T6" fmla="*/ 0 w 2450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2450"/>
              <a:gd name="T13" fmla="*/ 0 h 1360"/>
              <a:gd name="T14" fmla="*/ 2450 w 2450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0" h="1360">
                <a:moveTo>
                  <a:pt x="0" y="952"/>
                </a:moveTo>
                <a:lnTo>
                  <a:pt x="2087" y="0"/>
                </a:lnTo>
                <a:lnTo>
                  <a:pt x="2450" y="1360"/>
                </a:lnTo>
                <a:lnTo>
                  <a:pt x="0" y="952"/>
                </a:lnTo>
                <a:close/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627313" y="17732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10cm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5292725" y="213360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i="1">
                <a:solidFill>
                  <a:srgbClr val="0000CC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3557" name="Freeform 7"/>
          <p:cNvSpPr>
            <a:spLocks/>
          </p:cNvSpPr>
          <p:nvPr/>
        </p:nvSpPr>
        <p:spPr bwMode="auto">
          <a:xfrm>
            <a:off x="4910138" y="2987675"/>
            <a:ext cx="454025" cy="441325"/>
          </a:xfrm>
          <a:custGeom>
            <a:avLst/>
            <a:gdLst>
              <a:gd name="T0" fmla="*/ 2147483647 w 286"/>
              <a:gd name="T1" fmla="*/ 2147483647 h 278"/>
              <a:gd name="T2" fmla="*/ 2147483647 w 286"/>
              <a:gd name="T3" fmla="*/ 2147483647 h 278"/>
              <a:gd name="T4" fmla="*/ 2147483647 w 286"/>
              <a:gd name="T5" fmla="*/ 2147483647 h 278"/>
              <a:gd name="T6" fmla="*/ 2147483647 w 286"/>
              <a:gd name="T7" fmla="*/ 2147483647 h 278"/>
              <a:gd name="T8" fmla="*/ 2147483647 w 286"/>
              <a:gd name="T9" fmla="*/ 2147483647 h 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278"/>
              <a:gd name="T17" fmla="*/ 286 w 286"/>
              <a:gd name="T18" fmla="*/ 278 h 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278">
                <a:moveTo>
                  <a:pt x="286" y="6"/>
                </a:moveTo>
                <a:cubicBezTo>
                  <a:pt x="269" y="6"/>
                  <a:pt x="214" y="0"/>
                  <a:pt x="183" y="6"/>
                </a:cubicBezTo>
                <a:cubicBezTo>
                  <a:pt x="152" y="12"/>
                  <a:pt x="127" y="19"/>
                  <a:pt x="99" y="42"/>
                </a:cubicBezTo>
                <a:cubicBezTo>
                  <a:pt x="71" y="65"/>
                  <a:pt x="28" y="103"/>
                  <a:pt x="14" y="142"/>
                </a:cubicBezTo>
                <a:cubicBezTo>
                  <a:pt x="0" y="181"/>
                  <a:pt x="14" y="255"/>
                  <a:pt x="14" y="278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4932363" y="3068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65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1116013" y="4762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Finding the missing  side: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547813" y="3789363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it a right-angled triangle?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547813" y="4221163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Is there a matching pair?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508625" y="37893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No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508625" y="42211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Yes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700338" y="1700213"/>
            <a:ext cx="2735262" cy="1873250"/>
            <a:chOff x="1701" y="1123"/>
            <a:chExt cx="1723" cy="1128"/>
          </a:xfrm>
        </p:grpSpPr>
        <p:sp>
          <p:nvSpPr>
            <p:cNvPr id="23568" name="Oval 20"/>
            <p:cNvSpPr>
              <a:spLocks noChangeArrowheads="1"/>
            </p:cNvSpPr>
            <p:nvPr/>
          </p:nvSpPr>
          <p:spPr bwMode="auto">
            <a:xfrm>
              <a:off x="3107" y="1933"/>
              <a:ext cx="317" cy="318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</a:endParaRPr>
            </a:p>
          </p:txBody>
        </p:sp>
        <p:sp>
          <p:nvSpPr>
            <p:cNvPr id="23569" name="Oval 21"/>
            <p:cNvSpPr>
              <a:spLocks noChangeArrowheads="1"/>
            </p:cNvSpPr>
            <p:nvPr/>
          </p:nvSpPr>
          <p:spPr bwMode="auto">
            <a:xfrm>
              <a:off x="1701" y="1123"/>
              <a:ext cx="317" cy="318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</a:endParaRPr>
            </a:p>
          </p:txBody>
        </p:sp>
      </p:grpSp>
      <p:sp>
        <p:nvSpPr>
          <p:cNvPr id="23565" name="Freeform 23"/>
          <p:cNvSpPr>
            <a:spLocks/>
          </p:cNvSpPr>
          <p:nvPr/>
        </p:nvSpPr>
        <p:spPr bwMode="auto">
          <a:xfrm>
            <a:off x="2355850" y="2527300"/>
            <a:ext cx="180975" cy="465138"/>
          </a:xfrm>
          <a:custGeom>
            <a:avLst/>
            <a:gdLst>
              <a:gd name="T0" fmla="*/ 0 w 114"/>
              <a:gd name="T1" fmla="*/ 0 h 293"/>
              <a:gd name="T2" fmla="*/ 2147483647 w 114"/>
              <a:gd name="T3" fmla="*/ 2147483647 h 293"/>
              <a:gd name="T4" fmla="*/ 2147483647 w 114"/>
              <a:gd name="T5" fmla="*/ 2147483647 h 293"/>
              <a:gd name="T6" fmla="*/ 2147483647 w 114"/>
              <a:gd name="T7" fmla="*/ 2147483647 h 293"/>
              <a:gd name="T8" fmla="*/ 2147483647 w 114"/>
              <a:gd name="T9" fmla="*/ 2147483647 h 293"/>
              <a:gd name="T10" fmla="*/ 2147483647 w 114"/>
              <a:gd name="T11" fmla="*/ 2147483647 h 293"/>
              <a:gd name="T12" fmla="*/ 2147483647 w 114"/>
              <a:gd name="T13" fmla="*/ 2147483647 h 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93"/>
              <a:gd name="T23" fmla="*/ 114 w 114"/>
              <a:gd name="T24" fmla="*/ 293 h 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93">
                <a:moveTo>
                  <a:pt x="0" y="0"/>
                </a:moveTo>
                <a:cubicBezTo>
                  <a:pt x="9" y="6"/>
                  <a:pt x="39" y="25"/>
                  <a:pt x="52" y="36"/>
                </a:cubicBezTo>
                <a:cubicBezTo>
                  <a:pt x="65" y="47"/>
                  <a:pt x="67" y="54"/>
                  <a:pt x="76" y="68"/>
                </a:cubicBezTo>
                <a:cubicBezTo>
                  <a:pt x="85" y="82"/>
                  <a:pt x="98" y="100"/>
                  <a:pt x="104" y="120"/>
                </a:cubicBezTo>
                <a:cubicBezTo>
                  <a:pt x="110" y="140"/>
                  <a:pt x="114" y="165"/>
                  <a:pt x="114" y="188"/>
                </a:cubicBezTo>
                <a:cubicBezTo>
                  <a:pt x="114" y="211"/>
                  <a:pt x="107" y="240"/>
                  <a:pt x="103" y="257"/>
                </a:cubicBezTo>
                <a:cubicBezTo>
                  <a:pt x="99" y="274"/>
                  <a:pt x="93" y="286"/>
                  <a:pt x="91" y="293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Text Box 24"/>
          <p:cNvSpPr txBox="1">
            <a:spLocks noChangeArrowheads="1"/>
          </p:cNvSpPr>
          <p:nvPr/>
        </p:nvSpPr>
        <p:spPr bwMode="auto">
          <a:xfrm>
            <a:off x="1979613" y="25654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CC"/>
                </a:solidFill>
              </a:rPr>
              <a:t>40</a:t>
            </a:r>
            <a:r>
              <a:rPr lang="en-GB" altLang="en-US" sz="2000">
                <a:solidFill>
                  <a:srgbClr val="0000CC"/>
                </a:solidFill>
                <a:cs typeface="Arial" charset="0"/>
              </a:rPr>
              <a:t>°</a:t>
            </a:r>
          </a:p>
        </p:txBody>
      </p:sp>
      <p:sp>
        <p:nvSpPr>
          <p:cNvPr id="23567" name="Text Box 25"/>
          <p:cNvSpPr txBox="1">
            <a:spLocks noChangeArrowheads="1"/>
          </p:cNvSpPr>
          <p:nvPr/>
        </p:nvSpPr>
        <p:spPr bwMode="auto">
          <a:xfrm>
            <a:off x="5724525" y="9080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Not to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/>
      <p:bldP spid="11277" grpId="0"/>
      <p:bldP spid="1127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1535</Words>
  <Application>Microsoft Office PowerPoint</Application>
  <PresentationFormat>On-screen Show (4:3)</PresentationFormat>
  <Paragraphs>453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Default Design</vt:lpstr>
      <vt:lpstr>Equation</vt:lpstr>
      <vt:lpstr>PowerPoint Presentation</vt:lpstr>
      <vt:lpstr>PowerPoint Presentation</vt:lpstr>
      <vt:lpstr>Finding the Area of triangle</vt:lpstr>
      <vt:lpstr>Finding the Area of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Nigel Ridgway</dc:creator>
  <cp:lastModifiedBy>Chase Brooks</cp:lastModifiedBy>
  <cp:revision>79</cp:revision>
  <dcterms:created xsi:type="dcterms:W3CDTF">2008-11-26T19:44:10Z</dcterms:created>
  <dcterms:modified xsi:type="dcterms:W3CDTF">2013-12-12T03:12:15Z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0x01010049243829267EB340BF5D421EAC6FC51D</vt:lpwstr>
  </property>
</Properties>
</file>