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59" r:id="rId9"/>
    <p:sldId id="262" r:id="rId10"/>
    <p:sldId id="264" r:id="rId11"/>
    <p:sldId id="263" r:id="rId12"/>
    <p:sldId id="261" r:id="rId13"/>
    <p:sldId id="265" r:id="rId14"/>
    <p:sldId id="267" r:id="rId15"/>
    <p:sldId id="268" r:id="rId16"/>
    <p:sldId id="266" r:id="rId17"/>
    <p:sldId id="269" r:id="rId18"/>
    <p:sldId id="271" r:id="rId19"/>
    <p:sldId id="272" r:id="rId20"/>
    <p:sldId id="279" r:id="rId21"/>
    <p:sldId id="280" r:id="rId22"/>
    <p:sldId id="270" r:id="rId23"/>
    <p:sldId id="273" r:id="rId24"/>
    <p:sldId id="276" r:id="rId25"/>
    <p:sldId id="277" r:id="rId26"/>
    <p:sldId id="282" r:id="rId27"/>
    <p:sldId id="281" r:id="rId28"/>
    <p:sldId id="284" r:id="rId29"/>
    <p:sldId id="285" r:id="rId30"/>
    <p:sldId id="291" r:id="rId31"/>
    <p:sldId id="290" r:id="rId32"/>
    <p:sldId id="286" r:id="rId33"/>
    <p:sldId id="274" r:id="rId34"/>
    <p:sldId id="287" r:id="rId35"/>
    <p:sldId id="288" r:id="rId36"/>
    <p:sldId id="289" r:id="rId37"/>
    <p:sldId id="292" r:id="rId3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4405"/>
    <a:srgbClr val="0000FF"/>
    <a:srgbClr val="008000"/>
    <a:srgbClr val="006600"/>
    <a:srgbClr val="CC0099"/>
    <a:srgbClr val="CC0000"/>
    <a:srgbClr val="333399"/>
    <a:srgbClr val="3333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varScale="1">
        <p:scale>
          <a:sx n="70" d="100"/>
          <a:sy n="70" d="100"/>
        </p:scale>
        <p:origin x="-51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4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BACF89D-E759-42F2-9D0F-ACABA4218901}"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31B2F5E-BDA6-45D0-B974-700BB169E78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63D5CBC-D4D1-4A57-9594-7958FEDA5E3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AB2D022-9594-419C-93C5-56D802FBC3D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1306565-F19E-4E28-8A7F-A05CFF8C637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C89E6B2-8FBB-41BE-9DB5-3EFF62AB6A0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F6CEB6B1-D1EC-48F9-84B4-CAF3B215BF2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C5B0EAC9-1DA3-4665-8B2C-A40D5AC0A563}"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F023704-6F5D-4C03-BE63-31452948D02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FD579E8-7845-4884-9730-E4CE912E49B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8A1E5B6-0C13-4ECD-94F9-B5506B81ECA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A017767-17E7-4AB1-9AD8-44E8F7DC2ED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6.bin"/><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9.bin"/><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1.w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5.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6.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9.wmf"/><Relationship Id="rId5" Type="http://schemas.openxmlformats.org/officeDocument/2006/relationships/oleObject" Target="../embeddings/oleObject20.bin"/><Relationship Id="rId4" Type="http://schemas.openxmlformats.org/officeDocument/2006/relationships/image" Target="../media/image18.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0.wmf"/><Relationship Id="rId5" Type="http://schemas.openxmlformats.org/officeDocument/2006/relationships/oleObject" Target="../embeddings/oleObject22.bin"/><Relationship Id="rId4" Type="http://schemas.openxmlformats.org/officeDocument/2006/relationships/image" Target="../media/image18.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WordArt 4"/>
          <p:cNvSpPr>
            <a:spLocks noChangeArrowheads="1" noChangeShapeType="1" noTextEdit="1"/>
          </p:cNvSpPr>
          <p:nvPr/>
        </p:nvSpPr>
        <p:spPr bwMode="auto">
          <a:xfrm>
            <a:off x="3635375" y="2997200"/>
            <a:ext cx="1808163" cy="638175"/>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chemeClr val="bg2">
                    <a:alpha val="50195"/>
                  </a:schemeClr>
                </a:solidFill>
                <a:effectLst>
                  <a:outerShdw dist="45791" dir="2021404" algn="ctr" rotWithShape="0">
                    <a:srgbClr val="9999FF"/>
                  </a:outerShdw>
                </a:effectLst>
                <a:latin typeface="Arial Black"/>
              </a:rPr>
              <a:t>and</a:t>
            </a:r>
          </a:p>
        </p:txBody>
      </p:sp>
      <p:sp>
        <p:nvSpPr>
          <p:cNvPr id="13314" name="WordArt 5"/>
          <p:cNvSpPr>
            <a:spLocks noChangeArrowheads="1" noChangeShapeType="1" noTextEdit="1"/>
          </p:cNvSpPr>
          <p:nvPr/>
        </p:nvSpPr>
        <p:spPr bwMode="auto">
          <a:xfrm>
            <a:off x="1908175" y="1268413"/>
            <a:ext cx="5472113" cy="142875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3366FF">
                    <a:alpha val="50195"/>
                  </a:srgbClr>
                </a:solidFill>
                <a:effectLst>
                  <a:outerShdw dist="45791" dir="2021404" algn="ctr" rotWithShape="0">
                    <a:srgbClr val="9999FF"/>
                  </a:outerShdw>
                </a:effectLst>
                <a:latin typeface="Arial Black"/>
              </a:rPr>
              <a:t>Sequences</a:t>
            </a:r>
          </a:p>
        </p:txBody>
      </p:sp>
      <p:sp>
        <p:nvSpPr>
          <p:cNvPr id="13315" name="WordArt 6"/>
          <p:cNvSpPr>
            <a:spLocks noChangeArrowheads="1" noChangeShapeType="1" noTextEdit="1"/>
          </p:cNvSpPr>
          <p:nvPr/>
        </p:nvSpPr>
        <p:spPr bwMode="auto">
          <a:xfrm>
            <a:off x="2700338" y="4149725"/>
            <a:ext cx="3384550" cy="1154113"/>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800080">
                    <a:alpha val="50195"/>
                  </a:srgbClr>
                </a:solidFill>
                <a:effectLst>
                  <a:outerShdw dist="45791" dir="2021404" algn="ctr" rotWithShape="0">
                    <a:srgbClr val="9999FF"/>
                  </a:outerShdw>
                </a:effectLst>
                <a:latin typeface="Arial Black"/>
              </a:rPr>
              <a:t>Series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6"/>
          <p:cNvSpPr txBox="1">
            <a:spLocks noChangeArrowheads="1"/>
          </p:cNvSpPr>
          <p:nvPr/>
        </p:nvSpPr>
        <p:spPr bwMode="auto">
          <a:xfrm>
            <a:off x="250825" y="476250"/>
            <a:ext cx="8208963" cy="1920875"/>
          </a:xfrm>
          <a:prstGeom prst="rect">
            <a:avLst/>
          </a:prstGeom>
          <a:noFill/>
          <a:ln w="9525">
            <a:noFill/>
            <a:miter lim="800000"/>
            <a:headEnd/>
            <a:tailEnd/>
          </a:ln>
        </p:spPr>
        <p:txBody>
          <a:bodyPr>
            <a:spAutoFit/>
          </a:bodyPr>
          <a:lstStyle/>
          <a:p>
            <a:pPr>
              <a:spcBef>
                <a:spcPct val="50000"/>
              </a:spcBef>
            </a:pPr>
            <a:r>
              <a:rPr lang="en-GB" sz="2000">
                <a:latin typeface="Calibri" pitchFamily="34" charset="0"/>
              </a:rPr>
              <a:t>When “The International Company” opened up it had 300 employees.           The General Director decided to increase the number of employees by 15 at the beginning of each year.</a:t>
            </a:r>
          </a:p>
          <a:p>
            <a:pPr>
              <a:spcBef>
                <a:spcPct val="50000"/>
              </a:spcBef>
              <a:buFontTx/>
              <a:buAutoNum type="alphaLcParenR"/>
            </a:pPr>
            <a:r>
              <a:rPr lang="en-GB" sz="2000">
                <a:latin typeface="Calibri" pitchFamily="34" charset="0"/>
              </a:rPr>
              <a:t>  How many employees will the company have during the 10</a:t>
            </a:r>
            <a:r>
              <a:rPr lang="en-GB" sz="2000" baseline="30000">
                <a:latin typeface="Calibri" pitchFamily="34" charset="0"/>
              </a:rPr>
              <a:t>th</a:t>
            </a:r>
            <a:r>
              <a:rPr lang="en-GB" sz="2000">
                <a:latin typeface="Calibri" pitchFamily="34" charset="0"/>
              </a:rPr>
              <a:t> year?</a:t>
            </a:r>
          </a:p>
          <a:p>
            <a:pPr>
              <a:spcBef>
                <a:spcPct val="50000"/>
              </a:spcBef>
              <a:buFontTx/>
              <a:buAutoNum type="alphaLcParenR"/>
            </a:pPr>
            <a:r>
              <a:rPr lang="en-GB" sz="2000">
                <a:latin typeface="Calibri" pitchFamily="34" charset="0"/>
              </a:rPr>
              <a:t>  In which year will the company have more than 500 employees?</a:t>
            </a:r>
          </a:p>
        </p:txBody>
      </p:sp>
      <p:sp>
        <p:nvSpPr>
          <p:cNvPr id="22530" name="TextBox 2"/>
          <p:cNvSpPr txBox="1">
            <a:spLocks noChangeArrowheads="1"/>
          </p:cNvSpPr>
          <p:nvPr/>
        </p:nvSpPr>
        <p:spPr bwMode="auto">
          <a:xfrm>
            <a:off x="250825" y="115888"/>
            <a:ext cx="3313113" cy="369887"/>
          </a:xfrm>
          <a:prstGeom prst="rect">
            <a:avLst/>
          </a:prstGeom>
          <a:noFill/>
          <a:ln w="9525">
            <a:noFill/>
            <a:miter lim="800000"/>
            <a:headEnd/>
            <a:tailEnd/>
          </a:ln>
        </p:spPr>
        <p:txBody>
          <a:bodyPr>
            <a:spAutoFit/>
          </a:bodyPr>
          <a:lstStyle/>
          <a:p>
            <a:r>
              <a:rPr lang="en-GB">
                <a:latin typeface="Calibri" pitchFamily="34" charset="0"/>
              </a:rPr>
              <a:t>Example 2.5.4b (page 87)</a:t>
            </a:r>
          </a:p>
        </p:txBody>
      </p:sp>
      <p:sp>
        <p:nvSpPr>
          <p:cNvPr id="4" name="Text Box 16"/>
          <p:cNvSpPr txBox="1">
            <a:spLocks noChangeArrowheads="1"/>
          </p:cNvSpPr>
          <p:nvPr/>
        </p:nvSpPr>
        <p:spPr bwMode="auto">
          <a:xfrm>
            <a:off x="900113" y="3213100"/>
            <a:ext cx="2663825"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Times New Roman" pitchFamily="18" charset="0"/>
                <a:cs typeface="Times New Roman" pitchFamily="18" charset="0"/>
              </a:rPr>
              <a:t>u</a:t>
            </a:r>
            <a:r>
              <a:rPr lang="en-GB" sz="2000" i="1" baseline="-25000" dirty="0">
                <a:solidFill>
                  <a:schemeClr val="accent6">
                    <a:lumMod val="75000"/>
                  </a:schemeClr>
                </a:solidFill>
                <a:latin typeface="Times New Roman" pitchFamily="18" charset="0"/>
                <a:cs typeface="Times New Roman" pitchFamily="18" charset="0"/>
              </a:rPr>
              <a:t>n</a:t>
            </a:r>
            <a:r>
              <a:rPr lang="en-GB" sz="2000" dirty="0">
                <a:solidFill>
                  <a:schemeClr val="accent6">
                    <a:lumMod val="75000"/>
                  </a:schemeClr>
                </a:solidFill>
                <a:latin typeface="Calibri" pitchFamily="34" charset="0"/>
              </a:rPr>
              <a:t> = 300 + </a:t>
            </a:r>
            <a:r>
              <a:rPr lang="en-GB" sz="2000" dirty="0">
                <a:solidFill>
                  <a:schemeClr val="accent6">
                    <a:lumMod val="75000"/>
                  </a:schemeClr>
                </a:solidFill>
                <a:latin typeface="Calibri"/>
              </a:rPr>
              <a:t>(</a:t>
            </a:r>
            <a:r>
              <a:rPr lang="en-GB" sz="2000" i="1" dirty="0">
                <a:solidFill>
                  <a:schemeClr val="accent6">
                    <a:lumMod val="75000"/>
                  </a:schemeClr>
                </a:solidFill>
                <a:latin typeface="Calibri"/>
              </a:rPr>
              <a:t>n</a:t>
            </a:r>
            <a:r>
              <a:rPr lang="en-GB" sz="2000" dirty="0">
                <a:solidFill>
                  <a:schemeClr val="accent6">
                    <a:lumMod val="75000"/>
                  </a:schemeClr>
                </a:solidFill>
                <a:latin typeface="Calibri"/>
              </a:rPr>
              <a:t> – 1) x 15 </a:t>
            </a:r>
            <a:endParaRPr lang="en-GB" sz="2000" b="1" dirty="0">
              <a:solidFill>
                <a:schemeClr val="accent6">
                  <a:lumMod val="75000"/>
                </a:schemeClr>
              </a:solidFill>
              <a:latin typeface="Calibri" pitchFamily="34" charset="0"/>
            </a:endParaRPr>
          </a:p>
        </p:txBody>
      </p:sp>
      <p:sp>
        <p:nvSpPr>
          <p:cNvPr id="5" name="Text Box 16"/>
          <p:cNvSpPr txBox="1">
            <a:spLocks noChangeArrowheads="1"/>
          </p:cNvSpPr>
          <p:nvPr/>
        </p:nvSpPr>
        <p:spPr bwMode="auto">
          <a:xfrm>
            <a:off x="827088" y="3568700"/>
            <a:ext cx="2736850"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Times New Roman" pitchFamily="18" charset="0"/>
                <a:cs typeface="Times New Roman" pitchFamily="18" charset="0"/>
              </a:rPr>
              <a:t>u</a:t>
            </a:r>
            <a:r>
              <a:rPr lang="en-GB" sz="2000" baseline="-25000" dirty="0">
                <a:solidFill>
                  <a:schemeClr val="accent6">
                    <a:lumMod val="75000"/>
                  </a:schemeClr>
                </a:solidFill>
                <a:latin typeface="Times New Roman" pitchFamily="18" charset="0"/>
                <a:cs typeface="Times New Roman" pitchFamily="18" charset="0"/>
              </a:rPr>
              <a:t>10</a:t>
            </a:r>
            <a:r>
              <a:rPr lang="en-GB" sz="2000" dirty="0">
                <a:solidFill>
                  <a:schemeClr val="accent6">
                    <a:lumMod val="75000"/>
                  </a:schemeClr>
                </a:solidFill>
                <a:latin typeface="Calibri" pitchFamily="34" charset="0"/>
              </a:rPr>
              <a:t> = 300 + </a:t>
            </a:r>
            <a:r>
              <a:rPr lang="en-GB" sz="2000" dirty="0">
                <a:solidFill>
                  <a:schemeClr val="accent6">
                    <a:lumMod val="75000"/>
                  </a:schemeClr>
                </a:solidFill>
                <a:latin typeface="Calibri"/>
              </a:rPr>
              <a:t>(10 – 1) x 15 </a:t>
            </a:r>
            <a:endParaRPr lang="en-GB" sz="2000" b="1" dirty="0">
              <a:solidFill>
                <a:schemeClr val="accent6">
                  <a:lumMod val="75000"/>
                </a:schemeClr>
              </a:solidFill>
              <a:latin typeface="Calibri" pitchFamily="34" charset="0"/>
            </a:endParaRPr>
          </a:p>
        </p:txBody>
      </p:sp>
      <p:sp>
        <p:nvSpPr>
          <p:cNvPr id="6" name="Text Box 16"/>
          <p:cNvSpPr txBox="1">
            <a:spLocks noChangeArrowheads="1"/>
          </p:cNvSpPr>
          <p:nvPr/>
        </p:nvSpPr>
        <p:spPr bwMode="auto">
          <a:xfrm>
            <a:off x="3419475" y="3568700"/>
            <a:ext cx="1223963"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 435</a:t>
            </a:r>
            <a:endParaRPr lang="en-GB" sz="2000" b="1" dirty="0">
              <a:solidFill>
                <a:schemeClr val="accent6">
                  <a:lumMod val="75000"/>
                </a:schemeClr>
              </a:solidFill>
              <a:latin typeface="Calibri" pitchFamily="34" charset="0"/>
            </a:endParaRPr>
          </a:p>
        </p:txBody>
      </p:sp>
      <p:sp>
        <p:nvSpPr>
          <p:cNvPr id="7" name="Text Box 16"/>
          <p:cNvSpPr txBox="1">
            <a:spLocks noChangeArrowheads="1"/>
          </p:cNvSpPr>
          <p:nvPr/>
        </p:nvSpPr>
        <p:spPr bwMode="auto">
          <a:xfrm>
            <a:off x="7812088" y="1557338"/>
            <a:ext cx="1008062" cy="400050"/>
          </a:xfrm>
          <a:prstGeom prst="rect">
            <a:avLst/>
          </a:prstGeom>
          <a:noFill/>
          <a:ln w="9525">
            <a:noFill/>
            <a:miter lim="800000"/>
            <a:headEnd/>
            <a:tailEnd/>
          </a:ln>
        </p:spPr>
        <p:txBody>
          <a:bodyPr>
            <a:spAutoFit/>
          </a:bodyPr>
          <a:lstStyle/>
          <a:p>
            <a:pPr>
              <a:spcBef>
                <a:spcPct val="50000"/>
              </a:spcBef>
            </a:pPr>
            <a:r>
              <a:rPr lang="en-GB" sz="2000">
                <a:solidFill>
                  <a:srgbClr val="0000FF"/>
                </a:solidFill>
                <a:latin typeface="Calibri" pitchFamily="34" charset="0"/>
              </a:rPr>
              <a:t>435 </a:t>
            </a:r>
            <a:endParaRPr lang="en-GB" sz="2000" b="1">
              <a:solidFill>
                <a:srgbClr val="0000FF"/>
              </a:solidFill>
              <a:latin typeface="Calibri" pitchFamily="34" charset="0"/>
            </a:endParaRPr>
          </a:p>
        </p:txBody>
      </p:sp>
      <p:sp>
        <p:nvSpPr>
          <p:cNvPr id="8" name="Text Box 16"/>
          <p:cNvSpPr txBox="1">
            <a:spLocks noChangeArrowheads="1"/>
          </p:cNvSpPr>
          <p:nvPr/>
        </p:nvSpPr>
        <p:spPr bwMode="auto">
          <a:xfrm>
            <a:off x="1042988" y="4292600"/>
            <a:ext cx="4465637"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We need to find the n for which </a:t>
            </a:r>
            <a:r>
              <a:rPr lang="en-GB" sz="2000" i="1" dirty="0">
                <a:solidFill>
                  <a:schemeClr val="accent6">
                    <a:lumMod val="75000"/>
                  </a:schemeClr>
                </a:solidFill>
                <a:latin typeface="Times New Roman" pitchFamily="18" charset="0"/>
                <a:cs typeface="Times New Roman" pitchFamily="18" charset="0"/>
              </a:rPr>
              <a:t>u</a:t>
            </a:r>
            <a:r>
              <a:rPr lang="en-GB" sz="2000" i="1" baseline="-25000" dirty="0">
                <a:solidFill>
                  <a:schemeClr val="accent6">
                    <a:lumMod val="75000"/>
                  </a:schemeClr>
                </a:solidFill>
                <a:latin typeface="Times New Roman" pitchFamily="18" charset="0"/>
                <a:cs typeface="Times New Roman" pitchFamily="18" charset="0"/>
              </a:rPr>
              <a:t>n</a:t>
            </a:r>
            <a:r>
              <a:rPr lang="en-GB" sz="2000" dirty="0">
                <a:solidFill>
                  <a:schemeClr val="accent6">
                    <a:lumMod val="75000"/>
                  </a:schemeClr>
                </a:solidFill>
                <a:latin typeface="Calibri" pitchFamily="34" charset="0"/>
              </a:rPr>
              <a:t> &gt; 500</a:t>
            </a:r>
            <a:endParaRPr lang="en-GB" sz="2000" b="1" dirty="0">
              <a:solidFill>
                <a:schemeClr val="accent6">
                  <a:lumMod val="75000"/>
                </a:schemeClr>
              </a:solidFill>
              <a:latin typeface="Calibri" pitchFamily="34" charset="0"/>
            </a:endParaRPr>
          </a:p>
        </p:txBody>
      </p:sp>
      <p:sp>
        <p:nvSpPr>
          <p:cNvPr id="10" name="TextBox 9"/>
          <p:cNvSpPr txBox="1"/>
          <p:nvPr/>
        </p:nvSpPr>
        <p:spPr>
          <a:xfrm>
            <a:off x="611188" y="3213100"/>
            <a:ext cx="504825" cy="400050"/>
          </a:xfrm>
          <a:prstGeom prst="rect">
            <a:avLst/>
          </a:prstGeom>
          <a:noFill/>
        </p:spPr>
        <p:txBody>
          <a:bodyPr>
            <a:spAutoFit/>
          </a:bodyPr>
          <a:lstStyle/>
          <a:p>
            <a:pPr>
              <a:spcBef>
                <a:spcPct val="50000"/>
              </a:spcBef>
              <a:defRPr/>
            </a:pPr>
            <a:r>
              <a:rPr lang="en-GB" sz="2000" dirty="0">
                <a:solidFill>
                  <a:schemeClr val="accent6">
                    <a:lumMod val="75000"/>
                  </a:schemeClr>
                </a:solidFill>
                <a:latin typeface="Calibri" pitchFamily="34" charset="0"/>
              </a:rPr>
              <a:t>a)</a:t>
            </a:r>
          </a:p>
        </p:txBody>
      </p:sp>
      <p:sp>
        <p:nvSpPr>
          <p:cNvPr id="11" name="TextBox 10"/>
          <p:cNvSpPr txBox="1"/>
          <p:nvPr/>
        </p:nvSpPr>
        <p:spPr>
          <a:xfrm>
            <a:off x="611188" y="4292600"/>
            <a:ext cx="504825" cy="400050"/>
          </a:xfrm>
          <a:prstGeom prst="rect">
            <a:avLst/>
          </a:prstGeom>
          <a:noFill/>
        </p:spPr>
        <p:txBody>
          <a:bodyPr>
            <a:spAutoFit/>
          </a:bodyPr>
          <a:lstStyle/>
          <a:p>
            <a:pPr>
              <a:spcBef>
                <a:spcPct val="50000"/>
              </a:spcBef>
              <a:defRPr/>
            </a:pPr>
            <a:r>
              <a:rPr lang="en-GB" sz="2000" dirty="0">
                <a:solidFill>
                  <a:schemeClr val="accent6">
                    <a:lumMod val="75000"/>
                  </a:schemeClr>
                </a:solidFill>
                <a:latin typeface="Calibri" pitchFamily="34" charset="0"/>
              </a:rPr>
              <a:t>b)</a:t>
            </a:r>
          </a:p>
        </p:txBody>
      </p:sp>
      <p:sp>
        <p:nvSpPr>
          <p:cNvPr id="25" name="Text Box 16"/>
          <p:cNvSpPr txBox="1">
            <a:spLocks noChangeArrowheads="1"/>
          </p:cNvSpPr>
          <p:nvPr/>
        </p:nvSpPr>
        <p:spPr bwMode="auto">
          <a:xfrm>
            <a:off x="684213" y="2420938"/>
            <a:ext cx="8245475" cy="708025"/>
          </a:xfrm>
          <a:prstGeom prst="rect">
            <a:avLst/>
          </a:prstGeom>
          <a:noFill/>
          <a:ln w="9525">
            <a:noFill/>
            <a:miter lim="800000"/>
            <a:headEnd/>
            <a:tailEnd/>
          </a:ln>
        </p:spPr>
        <p:txBody>
          <a:bodyPr>
            <a:spAutoFit/>
          </a:bodyPr>
          <a:lstStyle/>
          <a:p>
            <a:pPr>
              <a:spcBef>
                <a:spcPct val="50000"/>
              </a:spcBef>
            </a:pPr>
            <a:r>
              <a:rPr lang="en-GB" sz="2000">
                <a:solidFill>
                  <a:srgbClr val="0000FF"/>
                </a:solidFill>
                <a:latin typeface="Calibri" pitchFamily="34" charset="0"/>
              </a:rPr>
              <a:t>During year 14 there will first be more than 500 employees in the company, so at the beginning of year 15 there will be more than 500 employees.</a:t>
            </a:r>
            <a:endParaRPr lang="en-GB" sz="2000" b="1">
              <a:solidFill>
                <a:srgbClr val="0000FF"/>
              </a:solidFill>
              <a:latin typeface="Calibri" pitchFamily="34" charset="0"/>
            </a:endParaRPr>
          </a:p>
        </p:txBody>
      </p:sp>
      <p:sp>
        <p:nvSpPr>
          <p:cNvPr id="26" name="Text Box 16"/>
          <p:cNvSpPr txBox="1">
            <a:spLocks noChangeArrowheads="1"/>
          </p:cNvSpPr>
          <p:nvPr/>
        </p:nvSpPr>
        <p:spPr bwMode="auto">
          <a:xfrm>
            <a:off x="1042988" y="4797425"/>
            <a:ext cx="2736850"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300 + </a:t>
            </a:r>
            <a:r>
              <a:rPr lang="en-GB" sz="2000" dirty="0">
                <a:solidFill>
                  <a:schemeClr val="accent6">
                    <a:lumMod val="75000"/>
                  </a:schemeClr>
                </a:solidFill>
                <a:latin typeface="Calibri"/>
              </a:rPr>
              <a:t>(</a:t>
            </a:r>
            <a:r>
              <a:rPr lang="en-GB" sz="2000" i="1" dirty="0">
                <a:solidFill>
                  <a:schemeClr val="accent6">
                    <a:lumMod val="75000"/>
                  </a:schemeClr>
                </a:solidFill>
                <a:latin typeface="Calibri"/>
              </a:rPr>
              <a:t>n</a:t>
            </a:r>
            <a:r>
              <a:rPr lang="en-GB" sz="2000" dirty="0">
                <a:solidFill>
                  <a:schemeClr val="accent6">
                    <a:lumMod val="75000"/>
                  </a:schemeClr>
                </a:solidFill>
                <a:latin typeface="Calibri"/>
              </a:rPr>
              <a:t> – 1) x 15 &gt; 500 </a:t>
            </a:r>
            <a:endParaRPr lang="en-GB" sz="2000" b="1" dirty="0">
              <a:solidFill>
                <a:schemeClr val="accent6">
                  <a:lumMod val="75000"/>
                </a:schemeClr>
              </a:solidFill>
              <a:latin typeface="Calibri" pitchFamily="34" charset="0"/>
            </a:endParaRPr>
          </a:p>
        </p:txBody>
      </p:sp>
      <p:sp>
        <p:nvSpPr>
          <p:cNvPr id="27" name="TextBox 26"/>
          <p:cNvSpPr txBox="1"/>
          <p:nvPr/>
        </p:nvSpPr>
        <p:spPr>
          <a:xfrm>
            <a:off x="1403350" y="5229225"/>
            <a:ext cx="2736850" cy="400050"/>
          </a:xfrm>
          <a:prstGeom prst="rect">
            <a:avLst/>
          </a:prstGeom>
          <a:noFill/>
        </p:spPr>
        <p:txBody>
          <a:bodyPr>
            <a:spAutoFit/>
          </a:bodyPr>
          <a:lstStyle/>
          <a:p>
            <a:pPr>
              <a:defRPr/>
            </a:pPr>
            <a:r>
              <a:rPr lang="en-GB" sz="2000" dirty="0">
                <a:solidFill>
                  <a:schemeClr val="accent6">
                    <a:lumMod val="75000"/>
                  </a:schemeClr>
                </a:solidFill>
                <a:latin typeface="Calibri"/>
                <a:sym typeface="Symbol"/>
              </a:rPr>
              <a:t> </a:t>
            </a:r>
            <a:r>
              <a:rPr lang="en-GB" sz="2000" dirty="0">
                <a:solidFill>
                  <a:schemeClr val="accent6">
                    <a:lumMod val="75000"/>
                  </a:schemeClr>
                </a:solidFill>
                <a:latin typeface="Calibri"/>
              </a:rPr>
              <a:t>(</a:t>
            </a:r>
            <a:r>
              <a:rPr lang="en-GB" sz="2000" i="1" dirty="0">
                <a:solidFill>
                  <a:schemeClr val="accent6">
                    <a:lumMod val="75000"/>
                  </a:schemeClr>
                </a:solidFill>
                <a:latin typeface="Calibri"/>
              </a:rPr>
              <a:t>n</a:t>
            </a:r>
            <a:r>
              <a:rPr lang="en-GB" sz="2000" dirty="0">
                <a:solidFill>
                  <a:schemeClr val="accent6">
                    <a:lumMod val="75000"/>
                  </a:schemeClr>
                </a:solidFill>
                <a:latin typeface="Calibri"/>
              </a:rPr>
              <a:t> – 1) x 15 &gt; 200</a:t>
            </a:r>
          </a:p>
        </p:txBody>
      </p:sp>
      <p:sp>
        <p:nvSpPr>
          <p:cNvPr id="28" name="TextBox 27"/>
          <p:cNvSpPr txBox="1"/>
          <p:nvPr/>
        </p:nvSpPr>
        <p:spPr>
          <a:xfrm>
            <a:off x="2411413" y="5661025"/>
            <a:ext cx="2736850" cy="400050"/>
          </a:xfrm>
          <a:prstGeom prst="rect">
            <a:avLst/>
          </a:prstGeom>
          <a:noFill/>
        </p:spPr>
        <p:txBody>
          <a:bodyPr>
            <a:spAutoFit/>
          </a:bodyPr>
          <a:lstStyle/>
          <a:p>
            <a:pPr>
              <a:defRPr/>
            </a:pPr>
            <a:r>
              <a:rPr lang="en-GB" sz="2000" dirty="0">
                <a:solidFill>
                  <a:schemeClr val="accent6">
                    <a:lumMod val="75000"/>
                  </a:schemeClr>
                </a:solidFill>
                <a:latin typeface="Calibri"/>
                <a:sym typeface="Symbol"/>
              </a:rPr>
              <a:t> </a:t>
            </a:r>
            <a:r>
              <a:rPr lang="en-GB" sz="2000" i="1" dirty="0">
                <a:solidFill>
                  <a:schemeClr val="accent6">
                    <a:lumMod val="75000"/>
                  </a:schemeClr>
                </a:solidFill>
                <a:latin typeface="Calibri"/>
              </a:rPr>
              <a:t>n</a:t>
            </a:r>
            <a:r>
              <a:rPr lang="en-GB" sz="2000" dirty="0">
                <a:solidFill>
                  <a:schemeClr val="accent6">
                    <a:lumMod val="75000"/>
                  </a:schemeClr>
                </a:solidFill>
                <a:latin typeface="Calibri"/>
              </a:rPr>
              <a:t> &gt; 14.3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wipe(left)">
                                      <p:cBhvr>
                                        <p:cTn id="44" dur="500"/>
                                        <p:tgtEl>
                                          <p:spTgt spid="27"/>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wipe(left)">
                                      <p:cBhvr>
                                        <p:cTn id="49" dur="500"/>
                                        <p:tgtEl>
                                          <p:spTgt spid="28"/>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10" grpId="0"/>
      <p:bldP spid="11" grpId="0"/>
      <p:bldP spid="25" grpId="0"/>
      <p:bldP spid="26" grpId="0"/>
      <p:bldP spid="27"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6"/>
          <p:cNvSpPr txBox="1">
            <a:spLocks noChangeArrowheads="1"/>
          </p:cNvSpPr>
          <p:nvPr/>
        </p:nvSpPr>
        <p:spPr bwMode="auto">
          <a:xfrm>
            <a:off x="250825" y="476250"/>
            <a:ext cx="8208963" cy="1768475"/>
          </a:xfrm>
          <a:prstGeom prst="rect">
            <a:avLst/>
          </a:prstGeom>
          <a:noFill/>
          <a:ln w="9525">
            <a:noFill/>
            <a:miter lim="800000"/>
            <a:headEnd/>
            <a:tailEnd/>
          </a:ln>
        </p:spPr>
        <p:txBody>
          <a:bodyPr>
            <a:spAutoFit/>
          </a:bodyPr>
          <a:lstStyle/>
          <a:p>
            <a:pPr>
              <a:spcBef>
                <a:spcPct val="50000"/>
              </a:spcBef>
            </a:pPr>
            <a:r>
              <a:rPr lang="en-GB" sz="2000">
                <a:latin typeface="Calibri" pitchFamily="34" charset="0"/>
              </a:rPr>
              <a:t>The second term of an arithmetic sequence is 18, the fifth term is 12</a:t>
            </a:r>
          </a:p>
          <a:p>
            <a:pPr>
              <a:spcBef>
                <a:spcPct val="50000"/>
              </a:spcBef>
              <a:buFontTx/>
              <a:buAutoNum type="alphaLcParenR"/>
            </a:pPr>
            <a:r>
              <a:rPr lang="en-GB" sz="2000">
                <a:latin typeface="Calibri" pitchFamily="34" charset="0"/>
              </a:rPr>
              <a:t>  Find  common difference, </a:t>
            </a:r>
            <a:r>
              <a:rPr lang="en-GB" sz="2000" i="1">
                <a:solidFill>
                  <a:srgbClr val="333399"/>
                </a:solidFill>
                <a:latin typeface="Calibri" pitchFamily="34" charset="0"/>
              </a:rPr>
              <a:t>d</a:t>
            </a:r>
            <a:endParaRPr lang="en-GB" sz="2000" i="1">
              <a:latin typeface="Calibri" pitchFamily="34" charset="0"/>
            </a:endParaRPr>
          </a:p>
          <a:p>
            <a:pPr>
              <a:spcBef>
                <a:spcPct val="50000"/>
              </a:spcBef>
              <a:buFontTx/>
              <a:buAutoNum type="alphaLcParenR"/>
            </a:pPr>
            <a:r>
              <a:rPr lang="en-GB" sz="2000">
                <a:latin typeface="Calibri" pitchFamily="34" charset="0"/>
              </a:rPr>
              <a:t>  Find the first term, </a:t>
            </a:r>
            <a:r>
              <a:rPr lang="en-GB" sz="2000" i="1">
                <a:solidFill>
                  <a:srgbClr val="222268"/>
                </a:solidFill>
                <a:latin typeface="Calibri" pitchFamily="34" charset="0"/>
              </a:rPr>
              <a:t>u</a:t>
            </a:r>
            <a:r>
              <a:rPr lang="en-GB" sz="2000" baseline="-25000">
                <a:solidFill>
                  <a:srgbClr val="222268"/>
                </a:solidFill>
                <a:latin typeface="Calibri" pitchFamily="34" charset="0"/>
              </a:rPr>
              <a:t>1</a:t>
            </a:r>
            <a:endParaRPr lang="en-GB" sz="2000">
              <a:latin typeface="Calibri" pitchFamily="34" charset="0"/>
            </a:endParaRPr>
          </a:p>
          <a:p>
            <a:pPr>
              <a:spcBef>
                <a:spcPct val="50000"/>
              </a:spcBef>
              <a:buFontTx/>
              <a:buAutoNum type="alphaLcParenR"/>
            </a:pPr>
            <a:r>
              <a:rPr lang="en-GB" sz="2000">
                <a:latin typeface="Calibri" pitchFamily="34" charset="0"/>
              </a:rPr>
              <a:t>  Find the 100</a:t>
            </a:r>
            <a:r>
              <a:rPr lang="en-GB" sz="2000" baseline="30000">
                <a:latin typeface="Calibri" pitchFamily="34" charset="0"/>
              </a:rPr>
              <a:t>th</a:t>
            </a:r>
            <a:r>
              <a:rPr lang="en-GB" sz="2000">
                <a:latin typeface="Calibri" pitchFamily="34" charset="0"/>
              </a:rPr>
              <a:t> term</a:t>
            </a:r>
          </a:p>
        </p:txBody>
      </p:sp>
      <p:sp>
        <p:nvSpPr>
          <p:cNvPr id="23554" name="TextBox 2"/>
          <p:cNvSpPr txBox="1">
            <a:spLocks noChangeArrowheads="1"/>
          </p:cNvSpPr>
          <p:nvPr/>
        </p:nvSpPr>
        <p:spPr bwMode="auto">
          <a:xfrm>
            <a:off x="250825" y="115888"/>
            <a:ext cx="3313113" cy="369887"/>
          </a:xfrm>
          <a:prstGeom prst="rect">
            <a:avLst/>
          </a:prstGeom>
          <a:noFill/>
          <a:ln w="9525">
            <a:noFill/>
            <a:miter lim="800000"/>
            <a:headEnd/>
            <a:tailEnd/>
          </a:ln>
        </p:spPr>
        <p:txBody>
          <a:bodyPr>
            <a:spAutoFit/>
          </a:bodyPr>
          <a:lstStyle/>
          <a:p>
            <a:r>
              <a:rPr lang="en-GB">
                <a:latin typeface="Calibri" pitchFamily="34" charset="0"/>
              </a:rPr>
              <a:t>Example 2.5.4c (page 88)</a:t>
            </a:r>
          </a:p>
        </p:txBody>
      </p:sp>
      <p:sp>
        <p:nvSpPr>
          <p:cNvPr id="9" name="Text Box 16"/>
          <p:cNvSpPr txBox="1">
            <a:spLocks noChangeArrowheads="1"/>
          </p:cNvSpPr>
          <p:nvPr/>
        </p:nvSpPr>
        <p:spPr bwMode="auto">
          <a:xfrm>
            <a:off x="4140200" y="908050"/>
            <a:ext cx="1223963" cy="461963"/>
          </a:xfrm>
          <a:prstGeom prst="rect">
            <a:avLst/>
          </a:prstGeom>
          <a:noFill/>
          <a:ln w="9525">
            <a:noFill/>
            <a:miter lim="800000"/>
            <a:headEnd/>
            <a:tailEnd/>
          </a:ln>
        </p:spPr>
        <p:txBody>
          <a:bodyPr>
            <a:spAutoFit/>
          </a:bodyPr>
          <a:lstStyle/>
          <a:p>
            <a:pPr>
              <a:spcBef>
                <a:spcPct val="50000"/>
              </a:spcBef>
            </a:pPr>
            <a:r>
              <a:rPr lang="en-GB" sz="2400" i="1">
                <a:solidFill>
                  <a:srgbClr val="0000FF"/>
                </a:solidFill>
                <a:latin typeface="Calibri" pitchFamily="34" charset="0"/>
              </a:rPr>
              <a:t>d</a:t>
            </a:r>
            <a:r>
              <a:rPr lang="en-GB" sz="2400">
                <a:solidFill>
                  <a:srgbClr val="0000FF"/>
                </a:solidFill>
                <a:latin typeface="Calibri" pitchFamily="34" charset="0"/>
              </a:rPr>
              <a:t> = -2</a:t>
            </a:r>
            <a:endParaRPr lang="en-GB" sz="2400" b="1">
              <a:solidFill>
                <a:srgbClr val="0000FF"/>
              </a:solidFill>
              <a:latin typeface="Calibri" pitchFamily="34" charset="0"/>
            </a:endParaRPr>
          </a:p>
        </p:txBody>
      </p:sp>
      <p:sp>
        <p:nvSpPr>
          <p:cNvPr id="10" name="TextBox 9"/>
          <p:cNvSpPr txBox="1"/>
          <p:nvPr/>
        </p:nvSpPr>
        <p:spPr>
          <a:xfrm>
            <a:off x="468313" y="2349500"/>
            <a:ext cx="503237" cy="400050"/>
          </a:xfrm>
          <a:prstGeom prst="rect">
            <a:avLst/>
          </a:prstGeom>
          <a:noFill/>
        </p:spPr>
        <p:txBody>
          <a:bodyPr>
            <a:spAutoFit/>
          </a:bodyPr>
          <a:lstStyle/>
          <a:p>
            <a:pPr>
              <a:spcBef>
                <a:spcPct val="50000"/>
              </a:spcBef>
              <a:defRPr/>
            </a:pPr>
            <a:r>
              <a:rPr lang="en-GB" sz="2000" dirty="0">
                <a:solidFill>
                  <a:schemeClr val="accent6">
                    <a:lumMod val="75000"/>
                  </a:schemeClr>
                </a:solidFill>
                <a:latin typeface="Calibri" pitchFamily="34" charset="0"/>
              </a:rPr>
              <a:t>a)</a:t>
            </a:r>
          </a:p>
        </p:txBody>
      </p:sp>
      <p:grpSp>
        <p:nvGrpSpPr>
          <p:cNvPr id="3" name="Group 31"/>
          <p:cNvGrpSpPr>
            <a:grpSpLocks/>
          </p:cNvGrpSpPr>
          <p:nvPr/>
        </p:nvGrpSpPr>
        <p:grpSpPr bwMode="auto">
          <a:xfrm>
            <a:off x="971550" y="2636838"/>
            <a:ext cx="3455988" cy="400050"/>
            <a:chOff x="971600" y="2636912"/>
            <a:chExt cx="3456384" cy="400050"/>
          </a:xfrm>
        </p:grpSpPr>
        <p:sp>
          <p:nvSpPr>
            <p:cNvPr id="4" name="Text Box 16"/>
            <p:cNvSpPr txBox="1">
              <a:spLocks noChangeArrowheads="1"/>
            </p:cNvSpPr>
            <p:nvPr/>
          </p:nvSpPr>
          <p:spPr bwMode="auto">
            <a:xfrm>
              <a:off x="971600" y="2636912"/>
              <a:ext cx="3456384"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1              </a:t>
              </a: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2              </a:t>
              </a: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3              </a:t>
              </a: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4              </a:t>
              </a: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5</a:t>
              </a:r>
              <a:r>
                <a:rPr lang="en-GB" sz="2000" dirty="0">
                  <a:solidFill>
                    <a:schemeClr val="accent6">
                      <a:lumMod val="75000"/>
                    </a:schemeClr>
                  </a:solidFill>
                  <a:latin typeface="Calibri" pitchFamily="34" charset="0"/>
                </a:rPr>
                <a:t>  </a:t>
              </a:r>
              <a:endParaRPr lang="en-GB" sz="2000" b="1" dirty="0">
                <a:solidFill>
                  <a:schemeClr val="accent6">
                    <a:lumMod val="75000"/>
                  </a:schemeClr>
                </a:solidFill>
                <a:latin typeface="Calibri" pitchFamily="34" charset="0"/>
              </a:endParaRPr>
            </a:p>
          </p:txBody>
        </p:sp>
        <p:cxnSp>
          <p:nvCxnSpPr>
            <p:cNvPr id="28" name="Straight Arrow Connector 27"/>
            <p:cNvCxnSpPr/>
            <p:nvPr/>
          </p:nvCxnSpPr>
          <p:spPr>
            <a:xfrm>
              <a:off x="1332004" y="2852812"/>
              <a:ext cx="431849" cy="1587"/>
            </a:xfrm>
            <a:prstGeom prst="straightConnector1">
              <a:avLst/>
            </a:prstGeom>
            <a:ln w="22225">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124257" y="2852812"/>
              <a:ext cx="431849" cy="1587"/>
            </a:xfrm>
            <a:prstGeom prst="straightConnector1">
              <a:avLst/>
            </a:prstGeom>
            <a:ln w="22225">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843477" y="2852812"/>
              <a:ext cx="431849" cy="1587"/>
            </a:xfrm>
            <a:prstGeom prst="straightConnector1">
              <a:avLst/>
            </a:prstGeom>
            <a:ln w="22225">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564285" y="2852812"/>
              <a:ext cx="431849" cy="1587"/>
            </a:xfrm>
            <a:prstGeom prst="straightConnector1">
              <a:avLst/>
            </a:prstGeom>
            <a:ln w="22225">
              <a:solidFill>
                <a:srgbClr val="006600"/>
              </a:solidFill>
              <a:tailEnd type="arrow"/>
            </a:ln>
          </p:spPr>
          <p:style>
            <a:lnRef idx="1">
              <a:schemeClr val="accent1"/>
            </a:lnRef>
            <a:fillRef idx="0">
              <a:schemeClr val="accent1"/>
            </a:fillRef>
            <a:effectRef idx="0">
              <a:schemeClr val="accent1"/>
            </a:effectRef>
            <a:fontRef idx="minor">
              <a:schemeClr val="tx1"/>
            </a:fontRef>
          </p:style>
        </p:cxnSp>
      </p:grpSp>
      <p:sp>
        <p:nvSpPr>
          <p:cNvPr id="33" name="TextBox 32"/>
          <p:cNvSpPr txBox="1">
            <a:spLocks noChangeArrowheads="1"/>
          </p:cNvSpPr>
          <p:nvPr/>
        </p:nvSpPr>
        <p:spPr bwMode="auto">
          <a:xfrm>
            <a:off x="1692275" y="2924175"/>
            <a:ext cx="576263" cy="401638"/>
          </a:xfrm>
          <a:prstGeom prst="rect">
            <a:avLst/>
          </a:prstGeom>
          <a:noFill/>
          <a:ln w="9525">
            <a:noFill/>
            <a:miter lim="800000"/>
            <a:headEnd/>
            <a:tailEnd/>
          </a:ln>
        </p:spPr>
        <p:txBody>
          <a:bodyPr>
            <a:spAutoFit/>
          </a:bodyPr>
          <a:lstStyle/>
          <a:p>
            <a:r>
              <a:rPr lang="en-GB" sz="2000">
                <a:solidFill>
                  <a:srgbClr val="008000"/>
                </a:solidFill>
                <a:latin typeface="Calibri" pitchFamily="34" charset="0"/>
              </a:rPr>
              <a:t>18</a:t>
            </a:r>
          </a:p>
        </p:txBody>
      </p:sp>
      <p:sp>
        <p:nvSpPr>
          <p:cNvPr id="34" name="TextBox 33"/>
          <p:cNvSpPr txBox="1">
            <a:spLocks noChangeArrowheads="1"/>
          </p:cNvSpPr>
          <p:nvPr/>
        </p:nvSpPr>
        <p:spPr bwMode="auto">
          <a:xfrm>
            <a:off x="3924300" y="2924175"/>
            <a:ext cx="576263" cy="401638"/>
          </a:xfrm>
          <a:prstGeom prst="rect">
            <a:avLst/>
          </a:prstGeom>
          <a:noFill/>
          <a:ln w="9525">
            <a:noFill/>
            <a:miter lim="800000"/>
            <a:headEnd/>
            <a:tailEnd/>
          </a:ln>
        </p:spPr>
        <p:txBody>
          <a:bodyPr>
            <a:spAutoFit/>
          </a:bodyPr>
          <a:lstStyle/>
          <a:p>
            <a:r>
              <a:rPr lang="en-GB" sz="2000">
                <a:solidFill>
                  <a:srgbClr val="008000"/>
                </a:solidFill>
                <a:latin typeface="Calibri" pitchFamily="34" charset="0"/>
              </a:rPr>
              <a:t>12</a:t>
            </a:r>
          </a:p>
        </p:txBody>
      </p:sp>
      <p:grpSp>
        <p:nvGrpSpPr>
          <p:cNvPr id="5" name="Group 36"/>
          <p:cNvGrpSpPr>
            <a:grpSpLocks/>
          </p:cNvGrpSpPr>
          <p:nvPr/>
        </p:nvGrpSpPr>
        <p:grpSpPr bwMode="auto">
          <a:xfrm>
            <a:off x="1258888" y="2420938"/>
            <a:ext cx="504825" cy="369887"/>
            <a:chOff x="1259632" y="2420888"/>
            <a:chExt cx="504056" cy="369332"/>
          </a:xfrm>
        </p:grpSpPr>
        <p:sp>
          <p:nvSpPr>
            <p:cNvPr id="23594" name="TextBox 34"/>
            <p:cNvSpPr txBox="1">
              <a:spLocks noChangeArrowheads="1"/>
            </p:cNvSpPr>
            <p:nvPr/>
          </p:nvSpPr>
          <p:spPr bwMode="auto">
            <a:xfrm>
              <a:off x="1259632" y="2420888"/>
              <a:ext cx="504056" cy="369332"/>
            </a:xfrm>
            <a:prstGeom prst="rect">
              <a:avLst/>
            </a:prstGeom>
            <a:noFill/>
            <a:ln w="9525">
              <a:noFill/>
              <a:miter lim="800000"/>
              <a:headEnd/>
              <a:tailEnd/>
            </a:ln>
          </p:spPr>
          <p:txBody>
            <a:bodyPr>
              <a:spAutoFit/>
            </a:bodyPr>
            <a:lstStyle/>
            <a:p>
              <a:r>
                <a:rPr lang="en-GB">
                  <a:solidFill>
                    <a:srgbClr val="333399"/>
                  </a:solidFill>
                  <a:latin typeface="Calibri" pitchFamily="34" charset="0"/>
                </a:rPr>
                <a:t> +d</a:t>
              </a:r>
            </a:p>
          </p:txBody>
        </p:sp>
        <p:sp>
          <p:nvSpPr>
            <p:cNvPr id="36" name="Rectangle 35"/>
            <p:cNvSpPr/>
            <p:nvPr/>
          </p:nvSpPr>
          <p:spPr>
            <a:xfrm>
              <a:off x="1330960" y="2492218"/>
              <a:ext cx="361399" cy="288491"/>
            </a:xfrm>
            <a:prstGeom prst="rect">
              <a:avLst/>
            </a:prstGeom>
            <a:no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grpSp>
        <p:nvGrpSpPr>
          <p:cNvPr id="6" name="Group 37"/>
          <p:cNvGrpSpPr>
            <a:grpSpLocks/>
          </p:cNvGrpSpPr>
          <p:nvPr/>
        </p:nvGrpSpPr>
        <p:grpSpPr bwMode="auto">
          <a:xfrm>
            <a:off x="2051050" y="2420938"/>
            <a:ext cx="504825" cy="369887"/>
            <a:chOff x="1259632" y="2420888"/>
            <a:chExt cx="504056" cy="369332"/>
          </a:xfrm>
        </p:grpSpPr>
        <p:sp>
          <p:nvSpPr>
            <p:cNvPr id="23592" name="TextBox 38"/>
            <p:cNvSpPr txBox="1">
              <a:spLocks noChangeArrowheads="1"/>
            </p:cNvSpPr>
            <p:nvPr/>
          </p:nvSpPr>
          <p:spPr bwMode="auto">
            <a:xfrm>
              <a:off x="1259632" y="2420888"/>
              <a:ext cx="504056" cy="369332"/>
            </a:xfrm>
            <a:prstGeom prst="rect">
              <a:avLst/>
            </a:prstGeom>
            <a:noFill/>
            <a:ln w="9525">
              <a:noFill/>
              <a:miter lim="800000"/>
              <a:headEnd/>
              <a:tailEnd/>
            </a:ln>
          </p:spPr>
          <p:txBody>
            <a:bodyPr>
              <a:spAutoFit/>
            </a:bodyPr>
            <a:lstStyle/>
            <a:p>
              <a:r>
                <a:rPr lang="en-GB">
                  <a:solidFill>
                    <a:srgbClr val="333399"/>
                  </a:solidFill>
                  <a:latin typeface="Calibri" pitchFamily="34" charset="0"/>
                </a:rPr>
                <a:t> +d</a:t>
              </a:r>
            </a:p>
          </p:txBody>
        </p:sp>
        <p:sp>
          <p:nvSpPr>
            <p:cNvPr id="40" name="Rectangle 39"/>
            <p:cNvSpPr/>
            <p:nvPr/>
          </p:nvSpPr>
          <p:spPr>
            <a:xfrm>
              <a:off x="1330961" y="2492218"/>
              <a:ext cx="361399" cy="288491"/>
            </a:xfrm>
            <a:prstGeom prst="rect">
              <a:avLst/>
            </a:prstGeom>
            <a:no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grpSp>
        <p:nvGrpSpPr>
          <p:cNvPr id="7" name="Group 40"/>
          <p:cNvGrpSpPr>
            <a:grpSpLocks/>
          </p:cNvGrpSpPr>
          <p:nvPr/>
        </p:nvGrpSpPr>
        <p:grpSpPr bwMode="auto">
          <a:xfrm>
            <a:off x="2771775" y="2420938"/>
            <a:ext cx="504825" cy="369887"/>
            <a:chOff x="1259632" y="2420888"/>
            <a:chExt cx="504056" cy="369332"/>
          </a:xfrm>
        </p:grpSpPr>
        <p:sp>
          <p:nvSpPr>
            <p:cNvPr id="23590" name="TextBox 41"/>
            <p:cNvSpPr txBox="1">
              <a:spLocks noChangeArrowheads="1"/>
            </p:cNvSpPr>
            <p:nvPr/>
          </p:nvSpPr>
          <p:spPr bwMode="auto">
            <a:xfrm>
              <a:off x="1259632" y="2420888"/>
              <a:ext cx="504056" cy="369332"/>
            </a:xfrm>
            <a:prstGeom prst="rect">
              <a:avLst/>
            </a:prstGeom>
            <a:noFill/>
            <a:ln w="9525">
              <a:noFill/>
              <a:miter lim="800000"/>
              <a:headEnd/>
              <a:tailEnd/>
            </a:ln>
          </p:spPr>
          <p:txBody>
            <a:bodyPr>
              <a:spAutoFit/>
            </a:bodyPr>
            <a:lstStyle/>
            <a:p>
              <a:r>
                <a:rPr lang="en-GB">
                  <a:solidFill>
                    <a:srgbClr val="333399"/>
                  </a:solidFill>
                  <a:latin typeface="Calibri" pitchFamily="34" charset="0"/>
                </a:rPr>
                <a:t> +d</a:t>
              </a:r>
            </a:p>
          </p:txBody>
        </p:sp>
        <p:sp>
          <p:nvSpPr>
            <p:cNvPr id="43" name="Rectangle 42"/>
            <p:cNvSpPr/>
            <p:nvPr/>
          </p:nvSpPr>
          <p:spPr>
            <a:xfrm>
              <a:off x="1330961" y="2492218"/>
              <a:ext cx="361399" cy="288491"/>
            </a:xfrm>
            <a:prstGeom prst="rect">
              <a:avLst/>
            </a:prstGeom>
            <a:no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grpSp>
        <p:nvGrpSpPr>
          <p:cNvPr id="8" name="Group 43"/>
          <p:cNvGrpSpPr>
            <a:grpSpLocks/>
          </p:cNvGrpSpPr>
          <p:nvPr/>
        </p:nvGrpSpPr>
        <p:grpSpPr bwMode="auto">
          <a:xfrm>
            <a:off x="3492500" y="2420938"/>
            <a:ext cx="503238" cy="369887"/>
            <a:chOff x="1259632" y="2420888"/>
            <a:chExt cx="504056" cy="369332"/>
          </a:xfrm>
        </p:grpSpPr>
        <p:sp>
          <p:nvSpPr>
            <p:cNvPr id="23588" name="TextBox 44"/>
            <p:cNvSpPr txBox="1">
              <a:spLocks noChangeArrowheads="1"/>
            </p:cNvSpPr>
            <p:nvPr/>
          </p:nvSpPr>
          <p:spPr bwMode="auto">
            <a:xfrm>
              <a:off x="1259632" y="2420888"/>
              <a:ext cx="504056" cy="369332"/>
            </a:xfrm>
            <a:prstGeom prst="rect">
              <a:avLst/>
            </a:prstGeom>
            <a:noFill/>
            <a:ln w="9525">
              <a:noFill/>
              <a:miter lim="800000"/>
              <a:headEnd/>
              <a:tailEnd/>
            </a:ln>
          </p:spPr>
          <p:txBody>
            <a:bodyPr>
              <a:spAutoFit/>
            </a:bodyPr>
            <a:lstStyle/>
            <a:p>
              <a:r>
                <a:rPr lang="en-GB">
                  <a:solidFill>
                    <a:srgbClr val="333399"/>
                  </a:solidFill>
                  <a:latin typeface="Calibri" pitchFamily="34" charset="0"/>
                </a:rPr>
                <a:t> +d</a:t>
              </a:r>
            </a:p>
          </p:txBody>
        </p:sp>
        <p:sp>
          <p:nvSpPr>
            <p:cNvPr id="46" name="Rectangle 45"/>
            <p:cNvSpPr/>
            <p:nvPr/>
          </p:nvSpPr>
          <p:spPr>
            <a:xfrm>
              <a:off x="1331186" y="2492218"/>
              <a:ext cx="360948" cy="288491"/>
            </a:xfrm>
            <a:prstGeom prst="rect">
              <a:avLst/>
            </a:prstGeom>
            <a:no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sp>
        <p:nvSpPr>
          <p:cNvPr id="47" name="Text Box 16"/>
          <p:cNvSpPr txBox="1">
            <a:spLocks noChangeArrowheads="1"/>
          </p:cNvSpPr>
          <p:nvPr/>
        </p:nvSpPr>
        <p:spPr bwMode="auto">
          <a:xfrm>
            <a:off x="5003800" y="2565400"/>
            <a:ext cx="1584325"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18 + 3</a:t>
            </a:r>
            <a:r>
              <a:rPr lang="en-GB" sz="2000" i="1" dirty="0">
                <a:solidFill>
                  <a:schemeClr val="accent6">
                    <a:lumMod val="75000"/>
                  </a:schemeClr>
                </a:solidFill>
                <a:latin typeface="Calibri" pitchFamily="34" charset="0"/>
              </a:rPr>
              <a:t>d</a:t>
            </a:r>
            <a:r>
              <a:rPr lang="en-GB" sz="2000" dirty="0">
                <a:solidFill>
                  <a:schemeClr val="accent6">
                    <a:lumMod val="75000"/>
                  </a:schemeClr>
                </a:solidFill>
                <a:latin typeface="Calibri" pitchFamily="34" charset="0"/>
              </a:rPr>
              <a:t> = 12</a:t>
            </a:r>
            <a:endParaRPr lang="en-GB" sz="2000" b="1" dirty="0">
              <a:solidFill>
                <a:schemeClr val="accent6">
                  <a:lumMod val="75000"/>
                </a:schemeClr>
              </a:solidFill>
              <a:latin typeface="Calibri" pitchFamily="34" charset="0"/>
            </a:endParaRPr>
          </a:p>
        </p:txBody>
      </p:sp>
      <p:sp>
        <p:nvSpPr>
          <p:cNvPr id="48" name="Text Box 16"/>
          <p:cNvSpPr txBox="1">
            <a:spLocks noChangeArrowheads="1"/>
          </p:cNvSpPr>
          <p:nvPr/>
        </p:nvSpPr>
        <p:spPr bwMode="auto">
          <a:xfrm>
            <a:off x="5507038" y="2924175"/>
            <a:ext cx="1008062"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3</a:t>
            </a:r>
            <a:r>
              <a:rPr lang="en-GB" sz="2000" i="1" dirty="0">
                <a:solidFill>
                  <a:schemeClr val="accent6">
                    <a:lumMod val="75000"/>
                  </a:schemeClr>
                </a:solidFill>
                <a:latin typeface="Calibri" pitchFamily="34" charset="0"/>
              </a:rPr>
              <a:t>d</a:t>
            </a:r>
            <a:r>
              <a:rPr lang="en-GB" sz="2000" dirty="0">
                <a:solidFill>
                  <a:schemeClr val="accent6">
                    <a:lumMod val="75000"/>
                  </a:schemeClr>
                </a:solidFill>
                <a:latin typeface="Calibri" pitchFamily="34" charset="0"/>
              </a:rPr>
              <a:t> = -6</a:t>
            </a:r>
            <a:endParaRPr lang="en-GB" sz="2000" b="1" dirty="0">
              <a:solidFill>
                <a:schemeClr val="accent6">
                  <a:lumMod val="75000"/>
                </a:schemeClr>
              </a:solidFill>
              <a:latin typeface="Calibri" pitchFamily="34" charset="0"/>
            </a:endParaRPr>
          </a:p>
        </p:txBody>
      </p:sp>
      <p:sp>
        <p:nvSpPr>
          <p:cNvPr id="49" name="Text Box 16"/>
          <p:cNvSpPr txBox="1">
            <a:spLocks noChangeArrowheads="1"/>
          </p:cNvSpPr>
          <p:nvPr/>
        </p:nvSpPr>
        <p:spPr bwMode="auto">
          <a:xfrm>
            <a:off x="5651500" y="3284538"/>
            <a:ext cx="1008063"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Calibri" pitchFamily="34" charset="0"/>
              </a:rPr>
              <a:t>d</a:t>
            </a:r>
            <a:r>
              <a:rPr lang="en-GB" sz="2000" dirty="0">
                <a:solidFill>
                  <a:schemeClr val="accent6">
                    <a:lumMod val="75000"/>
                  </a:schemeClr>
                </a:solidFill>
                <a:latin typeface="Calibri" pitchFamily="34" charset="0"/>
              </a:rPr>
              <a:t> = -2</a:t>
            </a:r>
            <a:endParaRPr lang="en-GB" sz="2000" b="1" dirty="0">
              <a:solidFill>
                <a:schemeClr val="accent6">
                  <a:lumMod val="75000"/>
                </a:schemeClr>
              </a:solidFill>
              <a:latin typeface="Calibri" pitchFamily="34" charset="0"/>
            </a:endParaRPr>
          </a:p>
        </p:txBody>
      </p:sp>
      <p:sp>
        <p:nvSpPr>
          <p:cNvPr id="50" name="Text Box 16"/>
          <p:cNvSpPr txBox="1">
            <a:spLocks noChangeArrowheads="1"/>
          </p:cNvSpPr>
          <p:nvPr/>
        </p:nvSpPr>
        <p:spPr bwMode="auto">
          <a:xfrm>
            <a:off x="3348038" y="1412875"/>
            <a:ext cx="1223962" cy="461963"/>
          </a:xfrm>
          <a:prstGeom prst="rect">
            <a:avLst/>
          </a:prstGeom>
          <a:noFill/>
          <a:ln w="9525">
            <a:noFill/>
            <a:miter lim="800000"/>
            <a:headEnd/>
            <a:tailEnd/>
          </a:ln>
        </p:spPr>
        <p:txBody>
          <a:bodyPr>
            <a:spAutoFit/>
          </a:bodyPr>
          <a:lstStyle/>
          <a:p>
            <a:pPr>
              <a:spcBef>
                <a:spcPct val="50000"/>
              </a:spcBef>
            </a:pPr>
            <a:r>
              <a:rPr lang="en-GB" sz="2400" i="1">
                <a:solidFill>
                  <a:srgbClr val="0000FF"/>
                </a:solidFill>
                <a:latin typeface="Calibri" pitchFamily="34" charset="0"/>
              </a:rPr>
              <a:t>u</a:t>
            </a:r>
            <a:r>
              <a:rPr lang="en-GB" sz="2400" baseline="-25000">
                <a:solidFill>
                  <a:srgbClr val="0000FF"/>
                </a:solidFill>
                <a:latin typeface="Calibri" pitchFamily="34" charset="0"/>
              </a:rPr>
              <a:t>1</a:t>
            </a:r>
            <a:r>
              <a:rPr lang="en-GB" sz="2400">
                <a:solidFill>
                  <a:srgbClr val="0000FF"/>
                </a:solidFill>
                <a:latin typeface="Calibri" pitchFamily="34" charset="0"/>
              </a:rPr>
              <a:t> = 20</a:t>
            </a:r>
            <a:endParaRPr lang="en-GB" sz="2400" b="1">
              <a:solidFill>
                <a:srgbClr val="0000FF"/>
              </a:solidFill>
              <a:latin typeface="Calibri" pitchFamily="34" charset="0"/>
            </a:endParaRPr>
          </a:p>
        </p:txBody>
      </p:sp>
      <p:grpSp>
        <p:nvGrpSpPr>
          <p:cNvPr id="11" name="Group 37"/>
          <p:cNvGrpSpPr>
            <a:grpSpLocks/>
          </p:cNvGrpSpPr>
          <p:nvPr/>
        </p:nvGrpSpPr>
        <p:grpSpPr bwMode="auto">
          <a:xfrm>
            <a:off x="2051050" y="2420938"/>
            <a:ext cx="504825" cy="369887"/>
            <a:chOff x="1259632" y="2420888"/>
            <a:chExt cx="504056" cy="369332"/>
          </a:xfrm>
        </p:grpSpPr>
        <p:sp>
          <p:nvSpPr>
            <p:cNvPr id="56" name="Rectangle 55"/>
            <p:cNvSpPr/>
            <p:nvPr/>
          </p:nvSpPr>
          <p:spPr>
            <a:xfrm>
              <a:off x="1330961" y="2492218"/>
              <a:ext cx="361399" cy="288491"/>
            </a:xfrm>
            <a:prstGeom prst="rect">
              <a:avLst/>
            </a:prstGeom>
            <a:solidFill>
              <a:schemeClr val="bg1"/>
            </a:solid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3587" name="TextBox 54"/>
            <p:cNvSpPr txBox="1">
              <a:spLocks noChangeArrowheads="1"/>
            </p:cNvSpPr>
            <p:nvPr/>
          </p:nvSpPr>
          <p:spPr bwMode="auto">
            <a:xfrm>
              <a:off x="1259632" y="2420888"/>
              <a:ext cx="504056" cy="369332"/>
            </a:xfrm>
            <a:prstGeom prst="rect">
              <a:avLst/>
            </a:prstGeom>
            <a:noFill/>
            <a:ln w="9525">
              <a:noFill/>
              <a:miter lim="800000"/>
              <a:headEnd/>
              <a:tailEnd/>
            </a:ln>
          </p:spPr>
          <p:txBody>
            <a:bodyPr>
              <a:spAutoFit/>
            </a:bodyPr>
            <a:lstStyle/>
            <a:p>
              <a:r>
                <a:rPr lang="en-GB">
                  <a:solidFill>
                    <a:srgbClr val="333399"/>
                  </a:solidFill>
                  <a:latin typeface="Calibri" pitchFamily="34" charset="0"/>
                </a:rPr>
                <a:t> </a:t>
              </a:r>
              <a:r>
                <a:rPr lang="en-GB">
                  <a:solidFill>
                    <a:srgbClr val="FF0000"/>
                  </a:solidFill>
                  <a:latin typeface="Calibri" pitchFamily="34" charset="0"/>
                </a:rPr>
                <a:t>-2</a:t>
              </a:r>
            </a:p>
          </p:txBody>
        </p:sp>
      </p:grpSp>
      <p:grpSp>
        <p:nvGrpSpPr>
          <p:cNvPr id="12" name="Group 40"/>
          <p:cNvGrpSpPr>
            <a:grpSpLocks/>
          </p:cNvGrpSpPr>
          <p:nvPr/>
        </p:nvGrpSpPr>
        <p:grpSpPr bwMode="auto">
          <a:xfrm>
            <a:off x="2771775" y="2420938"/>
            <a:ext cx="504825" cy="369887"/>
            <a:chOff x="1259632" y="2420888"/>
            <a:chExt cx="504056" cy="369332"/>
          </a:xfrm>
        </p:grpSpPr>
        <p:sp>
          <p:nvSpPr>
            <p:cNvPr id="59" name="Rectangle 58"/>
            <p:cNvSpPr/>
            <p:nvPr/>
          </p:nvSpPr>
          <p:spPr>
            <a:xfrm>
              <a:off x="1330961" y="2492218"/>
              <a:ext cx="361399" cy="288491"/>
            </a:xfrm>
            <a:prstGeom prst="rect">
              <a:avLst/>
            </a:prstGeom>
            <a:solidFill>
              <a:schemeClr val="bg1"/>
            </a:solid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3585" name="TextBox 57"/>
            <p:cNvSpPr txBox="1">
              <a:spLocks noChangeArrowheads="1"/>
            </p:cNvSpPr>
            <p:nvPr/>
          </p:nvSpPr>
          <p:spPr bwMode="auto">
            <a:xfrm>
              <a:off x="1259632" y="2420888"/>
              <a:ext cx="504056" cy="369332"/>
            </a:xfrm>
            <a:prstGeom prst="rect">
              <a:avLst/>
            </a:prstGeom>
            <a:noFill/>
            <a:ln w="9525">
              <a:noFill/>
              <a:miter lim="800000"/>
              <a:headEnd/>
              <a:tailEnd/>
            </a:ln>
          </p:spPr>
          <p:txBody>
            <a:bodyPr>
              <a:spAutoFit/>
            </a:bodyPr>
            <a:lstStyle/>
            <a:p>
              <a:r>
                <a:rPr lang="en-GB">
                  <a:solidFill>
                    <a:srgbClr val="333399"/>
                  </a:solidFill>
                  <a:latin typeface="Calibri" pitchFamily="34" charset="0"/>
                </a:rPr>
                <a:t> </a:t>
              </a:r>
              <a:r>
                <a:rPr lang="en-GB">
                  <a:solidFill>
                    <a:srgbClr val="FF0000"/>
                  </a:solidFill>
                  <a:latin typeface="Calibri" pitchFamily="34" charset="0"/>
                </a:rPr>
                <a:t>-2</a:t>
              </a:r>
            </a:p>
          </p:txBody>
        </p:sp>
      </p:grpSp>
      <p:grpSp>
        <p:nvGrpSpPr>
          <p:cNvPr id="13" name="Group 43"/>
          <p:cNvGrpSpPr>
            <a:grpSpLocks/>
          </p:cNvGrpSpPr>
          <p:nvPr/>
        </p:nvGrpSpPr>
        <p:grpSpPr bwMode="auto">
          <a:xfrm>
            <a:off x="3492500" y="2420938"/>
            <a:ext cx="503238" cy="369887"/>
            <a:chOff x="1259632" y="2420888"/>
            <a:chExt cx="504056" cy="369332"/>
          </a:xfrm>
        </p:grpSpPr>
        <p:sp>
          <p:nvSpPr>
            <p:cNvPr id="62" name="Rectangle 61"/>
            <p:cNvSpPr/>
            <p:nvPr/>
          </p:nvSpPr>
          <p:spPr>
            <a:xfrm>
              <a:off x="1331186" y="2492218"/>
              <a:ext cx="360948" cy="288491"/>
            </a:xfrm>
            <a:prstGeom prst="rect">
              <a:avLst/>
            </a:prstGeom>
            <a:solidFill>
              <a:schemeClr val="bg1"/>
            </a:solid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3583" name="TextBox 60"/>
            <p:cNvSpPr txBox="1">
              <a:spLocks noChangeArrowheads="1"/>
            </p:cNvSpPr>
            <p:nvPr/>
          </p:nvSpPr>
          <p:spPr bwMode="auto">
            <a:xfrm>
              <a:off x="1259632" y="2420888"/>
              <a:ext cx="504056" cy="369332"/>
            </a:xfrm>
            <a:prstGeom prst="rect">
              <a:avLst/>
            </a:prstGeom>
            <a:noFill/>
            <a:ln w="9525">
              <a:noFill/>
              <a:miter lim="800000"/>
              <a:headEnd/>
              <a:tailEnd/>
            </a:ln>
          </p:spPr>
          <p:txBody>
            <a:bodyPr>
              <a:spAutoFit/>
            </a:bodyPr>
            <a:lstStyle/>
            <a:p>
              <a:r>
                <a:rPr lang="en-GB">
                  <a:solidFill>
                    <a:srgbClr val="333399"/>
                  </a:solidFill>
                  <a:latin typeface="Calibri" pitchFamily="34" charset="0"/>
                </a:rPr>
                <a:t> </a:t>
              </a:r>
              <a:r>
                <a:rPr lang="en-GB">
                  <a:solidFill>
                    <a:srgbClr val="FF0000"/>
                  </a:solidFill>
                  <a:latin typeface="Calibri" pitchFamily="34" charset="0"/>
                </a:rPr>
                <a:t>-2</a:t>
              </a:r>
            </a:p>
          </p:txBody>
        </p:sp>
      </p:grpSp>
      <p:grpSp>
        <p:nvGrpSpPr>
          <p:cNvPr id="14" name="Group 36"/>
          <p:cNvGrpSpPr>
            <a:grpSpLocks/>
          </p:cNvGrpSpPr>
          <p:nvPr/>
        </p:nvGrpSpPr>
        <p:grpSpPr bwMode="auto">
          <a:xfrm>
            <a:off x="1258888" y="2420938"/>
            <a:ext cx="504825" cy="369887"/>
            <a:chOff x="1259632" y="2420888"/>
            <a:chExt cx="504056" cy="369332"/>
          </a:xfrm>
        </p:grpSpPr>
        <p:sp>
          <p:nvSpPr>
            <p:cNvPr id="53" name="Rectangle 52"/>
            <p:cNvSpPr/>
            <p:nvPr/>
          </p:nvSpPr>
          <p:spPr>
            <a:xfrm>
              <a:off x="1330960" y="2492218"/>
              <a:ext cx="361399" cy="288491"/>
            </a:xfrm>
            <a:prstGeom prst="rect">
              <a:avLst/>
            </a:prstGeom>
            <a:solidFill>
              <a:schemeClr val="bg1"/>
            </a:solid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3581" name="TextBox 51"/>
            <p:cNvSpPr txBox="1">
              <a:spLocks noChangeArrowheads="1"/>
            </p:cNvSpPr>
            <p:nvPr/>
          </p:nvSpPr>
          <p:spPr bwMode="auto">
            <a:xfrm>
              <a:off x="1259632" y="2420888"/>
              <a:ext cx="504056" cy="369332"/>
            </a:xfrm>
            <a:prstGeom prst="rect">
              <a:avLst/>
            </a:prstGeom>
            <a:noFill/>
            <a:ln w="9525">
              <a:noFill/>
              <a:miter lim="800000"/>
              <a:headEnd/>
              <a:tailEnd/>
            </a:ln>
          </p:spPr>
          <p:txBody>
            <a:bodyPr>
              <a:spAutoFit/>
            </a:bodyPr>
            <a:lstStyle/>
            <a:p>
              <a:r>
                <a:rPr lang="en-GB">
                  <a:solidFill>
                    <a:srgbClr val="333399"/>
                  </a:solidFill>
                  <a:latin typeface="Calibri" pitchFamily="34" charset="0"/>
                </a:rPr>
                <a:t> </a:t>
              </a:r>
              <a:r>
                <a:rPr lang="en-GB">
                  <a:solidFill>
                    <a:srgbClr val="FF0000"/>
                  </a:solidFill>
                  <a:latin typeface="Calibri" pitchFamily="34" charset="0"/>
                </a:rPr>
                <a:t>-2</a:t>
              </a:r>
            </a:p>
          </p:txBody>
        </p:sp>
      </p:grpSp>
      <p:sp>
        <p:nvSpPr>
          <p:cNvPr id="63" name="TextBox 62"/>
          <p:cNvSpPr txBox="1"/>
          <p:nvPr/>
        </p:nvSpPr>
        <p:spPr>
          <a:xfrm>
            <a:off x="468313" y="3716338"/>
            <a:ext cx="503237" cy="400050"/>
          </a:xfrm>
          <a:prstGeom prst="rect">
            <a:avLst/>
          </a:prstGeom>
          <a:noFill/>
        </p:spPr>
        <p:txBody>
          <a:bodyPr>
            <a:spAutoFit/>
          </a:bodyPr>
          <a:lstStyle/>
          <a:p>
            <a:pPr>
              <a:spcBef>
                <a:spcPct val="50000"/>
              </a:spcBef>
              <a:defRPr/>
            </a:pPr>
            <a:r>
              <a:rPr lang="en-GB" sz="2000" dirty="0">
                <a:solidFill>
                  <a:schemeClr val="accent6">
                    <a:lumMod val="75000"/>
                  </a:schemeClr>
                </a:solidFill>
                <a:latin typeface="Calibri" pitchFamily="34" charset="0"/>
              </a:rPr>
              <a:t>b)</a:t>
            </a:r>
          </a:p>
        </p:txBody>
      </p:sp>
      <p:sp>
        <p:nvSpPr>
          <p:cNvPr id="64" name="Text Box 16"/>
          <p:cNvSpPr txBox="1">
            <a:spLocks noChangeArrowheads="1"/>
          </p:cNvSpPr>
          <p:nvPr/>
        </p:nvSpPr>
        <p:spPr bwMode="auto">
          <a:xfrm>
            <a:off x="971550" y="3716338"/>
            <a:ext cx="1368425"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1</a:t>
            </a:r>
            <a:r>
              <a:rPr lang="en-GB" sz="2000" dirty="0">
                <a:solidFill>
                  <a:schemeClr val="accent6">
                    <a:lumMod val="75000"/>
                  </a:schemeClr>
                </a:solidFill>
                <a:latin typeface="Calibri" pitchFamily="34" charset="0"/>
              </a:rPr>
              <a:t> – 2 = 18</a:t>
            </a:r>
            <a:endParaRPr lang="en-GB" sz="2000" b="1" dirty="0">
              <a:solidFill>
                <a:schemeClr val="accent6">
                  <a:lumMod val="75000"/>
                </a:schemeClr>
              </a:solidFill>
              <a:latin typeface="Calibri" pitchFamily="34" charset="0"/>
            </a:endParaRPr>
          </a:p>
        </p:txBody>
      </p:sp>
      <p:sp>
        <p:nvSpPr>
          <p:cNvPr id="65" name="Text Box 16"/>
          <p:cNvSpPr txBox="1">
            <a:spLocks noChangeArrowheads="1"/>
          </p:cNvSpPr>
          <p:nvPr/>
        </p:nvSpPr>
        <p:spPr bwMode="auto">
          <a:xfrm>
            <a:off x="1331913" y="4076700"/>
            <a:ext cx="1368425"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1</a:t>
            </a:r>
            <a:r>
              <a:rPr lang="en-GB" sz="2000" dirty="0">
                <a:solidFill>
                  <a:schemeClr val="accent6">
                    <a:lumMod val="75000"/>
                  </a:schemeClr>
                </a:solidFill>
                <a:latin typeface="Calibri" pitchFamily="34" charset="0"/>
              </a:rPr>
              <a:t> = 20</a:t>
            </a:r>
            <a:endParaRPr lang="en-GB" sz="2000" b="1" dirty="0">
              <a:solidFill>
                <a:schemeClr val="accent6">
                  <a:lumMod val="75000"/>
                </a:schemeClr>
              </a:solidFill>
              <a:latin typeface="Calibri" pitchFamily="34" charset="0"/>
            </a:endParaRPr>
          </a:p>
        </p:txBody>
      </p:sp>
      <p:sp>
        <p:nvSpPr>
          <p:cNvPr id="66" name="TextBox 65"/>
          <p:cNvSpPr txBox="1">
            <a:spLocks noChangeArrowheads="1"/>
          </p:cNvSpPr>
          <p:nvPr/>
        </p:nvSpPr>
        <p:spPr bwMode="auto">
          <a:xfrm>
            <a:off x="900113" y="2924175"/>
            <a:ext cx="576262" cy="401638"/>
          </a:xfrm>
          <a:prstGeom prst="rect">
            <a:avLst/>
          </a:prstGeom>
          <a:noFill/>
          <a:ln w="9525">
            <a:noFill/>
            <a:miter lim="800000"/>
            <a:headEnd/>
            <a:tailEnd/>
          </a:ln>
        </p:spPr>
        <p:txBody>
          <a:bodyPr>
            <a:spAutoFit/>
          </a:bodyPr>
          <a:lstStyle/>
          <a:p>
            <a:r>
              <a:rPr lang="en-GB" sz="2000">
                <a:solidFill>
                  <a:srgbClr val="008000"/>
                </a:solidFill>
                <a:latin typeface="Calibri" pitchFamily="34" charset="0"/>
              </a:rPr>
              <a:t> 20</a:t>
            </a:r>
          </a:p>
        </p:txBody>
      </p:sp>
      <p:grpSp>
        <p:nvGrpSpPr>
          <p:cNvPr id="61" name="Group 60"/>
          <p:cNvGrpSpPr>
            <a:grpSpLocks/>
          </p:cNvGrpSpPr>
          <p:nvPr/>
        </p:nvGrpSpPr>
        <p:grpSpPr bwMode="auto">
          <a:xfrm>
            <a:off x="1916113" y="3243263"/>
            <a:ext cx="2220912" cy="411162"/>
            <a:chOff x="1915886" y="3243943"/>
            <a:chExt cx="2220685" cy="410373"/>
          </a:xfrm>
        </p:grpSpPr>
        <p:sp>
          <p:nvSpPr>
            <p:cNvPr id="55" name="Freeform 54"/>
            <p:cNvSpPr/>
            <p:nvPr/>
          </p:nvSpPr>
          <p:spPr>
            <a:xfrm>
              <a:off x="1915886" y="3243943"/>
              <a:ext cx="2220685" cy="112496"/>
            </a:xfrm>
            <a:custGeom>
              <a:avLst/>
              <a:gdLst>
                <a:gd name="connsiteX0" fmla="*/ 0 w 2220685"/>
                <a:gd name="connsiteY0" fmla="*/ 10886 h 10886"/>
                <a:gd name="connsiteX1" fmla="*/ 2220685 w 2220685"/>
                <a:gd name="connsiteY1" fmla="*/ 0 h 10886"/>
                <a:gd name="connsiteX2" fmla="*/ 2220685 w 2220685"/>
                <a:gd name="connsiteY2" fmla="*/ 0 h 10886"/>
                <a:gd name="connsiteX0" fmla="*/ 0 w 2220685"/>
                <a:gd name="connsiteY0" fmla="*/ 10886 h 257065"/>
                <a:gd name="connsiteX1" fmla="*/ 1071938 w 2220685"/>
                <a:gd name="connsiteY1" fmla="*/ 257065 h 257065"/>
                <a:gd name="connsiteX2" fmla="*/ 2220685 w 2220685"/>
                <a:gd name="connsiteY2" fmla="*/ 0 h 257065"/>
                <a:gd name="connsiteX3" fmla="*/ 2220685 w 2220685"/>
                <a:gd name="connsiteY3" fmla="*/ 0 h 257065"/>
                <a:gd name="connsiteX0" fmla="*/ 0 w 2220685"/>
                <a:gd name="connsiteY0" fmla="*/ 10886 h 257065"/>
                <a:gd name="connsiteX1" fmla="*/ 495874 w 2220685"/>
                <a:gd name="connsiteY1" fmla="*/ 185057 h 257065"/>
                <a:gd name="connsiteX2" fmla="*/ 1071938 w 2220685"/>
                <a:gd name="connsiteY2" fmla="*/ 257065 h 257065"/>
                <a:gd name="connsiteX3" fmla="*/ 2220685 w 2220685"/>
                <a:gd name="connsiteY3" fmla="*/ 0 h 257065"/>
                <a:gd name="connsiteX4" fmla="*/ 2220685 w 2220685"/>
                <a:gd name="connsiteY4" fmla="*/ 0 h 257065"/>
                <a:gd name="connsiteX0" fmla="*/ 0 w 2220685"/>
                <a:gd name="connsiteY0" fmla="*/ 10886 h 257065"/>
                <a:gd name="connsiteX1" fmla="*/ 495874 w 2220685"/>
                <a:gd name="connsiteY1" fmla="*/ 185057 h 257065"/>
                <a:gd name="connsiteX2" fmla="*/ 1071938 w 2220685"/>
                <a:gd name="connsiteY2" fmla="*/ 257065 h 257065"/>
                <a:gd name="connsiteX3" fmla="*/ 1575994 w 2220685"/>
                <a:gd name="connsiteY3" fmla="*/ 185057 h 257065"/>
                <a:gd name="connsiteX4" fmla="*/ 2220685 w 2220685"/>
                <a:gd name="connsiteY4" fmla="*/ 0 h 257065"/>
                <a:gd name="connsiteX5" fmla="*/ 2220685 w 2220685"/>
                <a:gd name="connsiteY5" fmla="*/ 0 h 257065"/>
                <a:gd name="connsiteX0" fmla="*/ 0 w 2220685"/>
                <a:gd name="connsiteY0" fmla="*/ 10886 h 185057"/>
                <a:gd name="connsiteX1" fmla="*/ 495874 w 2220685"/>
                <a:gd name="connsiteY1" fmla="*/ 185057 h 185057"/>
                <a:gd name="connsiteX2" fmla="*/ 1071938 w 2220685"/>
                <a:gd name="connsiteY2" fmla="*/ 185057 h 185057"/>
                <a:gd name="connsiteX3" fmla="*/ 1575994 w 2220685"/>
                <a:gd name="connsiteY3" fmla="*/ 185057 h 185057"/>
                <a:gd name="connsiteX4" fmla="*/ 2220685 w 2220685"/>
                <a:gd name="connsiteY4" fmla="*/ 0 h 185057"/>
                <a:gd name="connsiteX5" fmla="*/ 2220685 w 2220685"/>
                <a:gd name="connsiteY5" fmla="*/ 0 h 185057"/>
                <a:gd name="connsiteX0" fmla="*/ 0 w 2220685"/>
                <a:gd name="connsiteY0" fmla="*/ 10886 h 185057"/>
                <a:gd name="connsiteX1" fmla="*/ 279850 w 2220685"/>
                <a:gd name="connsiteY1" fmla="*/ 113049 h 185057"/>
                <a:gd name="connsiteX2" fmla="*/ 1071938 w 2220685"/>
                <a:gd name="connsiteY2" fmla="*/ 185057 h 185057"/>
                <a:gd name="connsiteX3" fmla="*/ 1575994 w 2220685"/>
                <a:gd name="connsiteY3" fmla="*/ 185057 h 185057"/>
                <a:gd name="connsiteX4" fmla="*/ 2220685 w 2220685"/>
                <a:gd name="connsiteY4" fmla="*/ 0 h 185057"/>
                <a:gd name="connsiteX5" fmla="*/ 2220685 w 2220685"/>
                <a:gd name="connsiteY5" fmla="*/ 0 h 185057"/>
                <a:gd name="connsiteX0" fmla="*/ 0 w 2220685"/>
                <a:gd name="connsiteY0" fmla="*/ 10886 h 185057"/>
                <a:gd name="connsiteX1" fmla="*/ 279850 w 2220685"/>
                <a:gd name="connsiteY1" fmla="*/ 113049 h 185057"/>
                <a:gd name="connsiteX2" fmla="*/ 1071938 w 2220685"/>
                <a:gd name="connsiteY2" fmla="*/ 185057 h 185057"/>
                <a:gd name="connsiteX3" fmla="*/ 1936034 w 2220685"/>
                <a:gd name="connsiteY3" fmla="*/ 113049 h 185057"/>
                <a:gd name="connsiteX4" fmla="*/ 2220685 w 2220685"/>
                <a:gd name="connsiteY4" fmla="*/ 0 h 185057"/>
                <a:gd name="connsiteX5" fmla="*/ 2220685 w 2220685"/>
                <a:gd name="connsiteY5" fmla="*/ 0 h 185057"/>
                <a:gd name="connsiteX0" fmla="*/ 0 w 2220685"/>
                <a:gd name="connsiteY0" fmla="*/ 10886 h 185057"/>
                <a:gd name="connsiteX1" fmla="*/ 279850 w 2220685"/>
                <a:gd name="connsiteY1" fmla="*/ 113049 h 185057"/>
                <a:gd name="connsiteX2" fmla="*/ 1071938 w 2220685"/>
                <a:gd name="connsiteY2" fmla="*/ 185057 h 185057"/>
                <a:gd name="connsiteX3" fmla="*/ 1936034 w 2220685"/>
                <a:gd name="connsiteY3" fmla="*/ 113049 h 185057"/>
                <a:gd name="connsiteX4" fmla="*/ 2220685 w 2220685"/>
                <a:gd name="connsiteY4" fmla="*/ 0 h 185057"/>
                <a:gd name="connsiteX5" fmla="*/ 2220685 w 2220685"/>
                <a:gd name="connsiteY5" fmla="*/ 0 h 185057"/>
                <a:gd name="connsiteX0" fmla="*/ 0 w 2220685"/>
                <a:gd name="connsiteY0" fmla="*/ 10886 h 113049"/>
                <a:gd name="connsiteX1" fmla="*/ 279850 w 2220685"/>
                <a:gd name="connsiteY1" fmla="*/ 113049 h 113049"/>
                <a:gd name="connsiteX2" fmla="*/ 1071938 w 2220685"/>
                <a:gd name="connsiteY2" fmla="*/ 113049 h 113049"/>
                <a:gd name="connsiteX3" fmla="*/ 1936034 w 2220685"/>
                <a:gd name="connsiteY3" fmla="*/ 113049 h 113049"/>
                <a:gd name="connsiteX4" fmla="*/ 2220685 w 2220685"/>
                <a:gd name="connsiteY4" fmla="*/ 0 h 113049"/>
                <a:gd name="connsiteX5" fmla="*/ 2220685 w 2220685"/>
                <a:gd name="connsiteY5" fmla="*/ 0 h 113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0685" h="113049">
                  <a:moveTo>
                    <a:pt x="0" y="10886"/>
                  </a:moveTo>
                  <a:lnTo>
                    <a:pt x="279850" y="113049"/>
                  </a:lnTo>
                  <a:lnTo>
                    <a:pt x="1071938" y="113049"/>
                  </a:lnTo>
                  <a:lnTo>
                    <a:pt x="1936034" y="113049"/>
                  </a:lnTo>
                  <a:lnTo>
                    <a:pt x="2220685" y="0"/>
                  </a:lnTo>
                  <a:lnTo>
                    <a:pt x="2220685" y="0"/>
                  </a:lnTo>
                </a:path>
              </a:pathLst>
            </a:custGeom>
            <a:ln w="25400">
              <a:solidFill>
                <a:srgbClr val="006600"/>
              </a:solidFill>
              <a:prstDash val="sysDot"/>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sp>
          <p:nvSpPr>
            <p:cNvPr id="58" name="Freeform 57"/>
            <p:cNvSpPr/>
            <p:nvPr/>
          </p:nvSpPr>
          <p:spPr>
            <a:xfrm>
              <a:off x="2771461" y="3356439"/>
              <a:ext cx="576204" cy="217071"/>
            </a:xfrm>
            <a:custGeom>
              <a:avLst/>
              <a:gdLst>
                <a:gd name="connsiteX0" fmla="*/ 0 w 376237"/>
                <a:gd name="connsiteY0" fmla="*/ 0 h 276225"/>
                <a:gd name="connsiteX1" fmla="*/ 0 w 376237"/>
                <a:gd name="connsiteY1" fmla="*/ 276225 h 276225"/>
                <a:gd name="connsiteX2" fmla="*/ 376237 w 376237"/>
                <a:gd name="connsiteY2" fmla="*/ 276225 h 276225"/>
                <a:gd name="connsiteX3" fmla="*/ 376237 w 376237"/>
                <a:gd name="connsiteY3" fmla="*/ 9525 h 276225"/>
              </a:gdLst>
              <a:ahLst/>
              <a:cxnLst>
                <a:cxn ang="0">
                  <a:pos x="connsiteX0" y="connsiteY0"/>
                </a:cxn>
                <a:cxn ang="0">
                  <a:pos x="connsiteX1" y="connsiteY1"/>
                </a:cxn>
                <a:cxn ang="0">
                  <a:pos x="connsiteX2" y="connsiteY2"/>
                </a:cxn>
                <a:cxn ang="0">
                  <a:pos x="connsiteX3" y="connsiteY3"/>
                </a:cxn>
              </a:cxnLst>
              <a:rect l="l" t="t" r="r" b="b"/>
              <a:pathLst>
                <a:path w="376237" h="276225">
                  <a:moveTo>
                    <a:pt x="0" y="0"/>
                  </a:moveTo>
                  <a:lnTo>
                    <a:pt x="0" y="276225"/>
                  </a:lnTo>
                  <a:lnTo>
                    <a:pt x="376237" y="276225"/>
                  </a:lnTo>
                  <a:lnTo>
                    <a:pt x="376237" y="9525"/>
                  </a:lnTo>
                </a:path>
              </a:pathLst>
            </a:custGeom>
            <a:ln w="25400">
              <a:solidFill>
                <a:srgbClr val="006600"/>
              </a:solidFill>
              <a:prstDash val="sysDot"/>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sp>
          <p:nvSpPr>
            <p:cNvPr id="23579" name="TextBox 59"/>
            <p:cNvSpPr txBox="1">
              <a:spLocks noChangeArrowheads="1"/>
            </p:cNvSpPr>
            <p:nvPr/>
          </p:nvSpPr>
          <p:spPr bwMode="auto">
            <a:xfrm>
              <a:off x="2699792" y="3284984"/>
              <a:ext cx="648072" cy="369332"/>
            </a:xfrm>
            <a:prstGeom prst="rect">
              <a:avLst/>
            </a:prstGeom>
            <a:noFill/>
            <a:ln w="9525">
              <a:noFill/>
              <a:miter lim="800000"/>
              <a:headEnd/>
              <a:tailEnd/>
            </a:ln>
          </p:spPr>
          <p:txBody>
            <a:bodyPr>
              <a:spAutoFit/>
            </a:bodyPr>
            <a:lstStyle/>
            <a:p>
              <a:r>
                <a:rPr lang="en-GB">
                  <a:solidFill>
                    <a:srgbClr val="006600"/>
                  </a:solidFill>
                  <a:latin typeface="Calibri" pitchFamily="34" charset="0"/>
                </a:rPr>
                <a:t> + 3d</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2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left)">
                                      <p:cBhvr>
                                        <p:cTn id="29" dur="2000"/>
                                        <p:tgtEl>
                                          <p:spTgt spid="5"/>
                                        </p:tgtEl>
                                      </p:cBhvr>
                                    </p:animEffect>
                                  </p:childTnLst>
                                </p:cTn>
                              </p:par>
                              <p:par>
                                <p:cTn id="30" presetID="22" presetClass="entr" presetSubtype="8" fill="hold"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2000"/>
                                        <p:tgtEl>
                                          <p:spTgt spid="6"/>
                                        </p:tgtEl>
                                      </p:cBhvr>
                                    </p:animEffect>
                                  </p:childTnLst>
                                </p:cTn>
                              </p:par>
                              <p:par>
                                <p:cTn id="33" presetID="22" presetClass="entr" presetSubtype="8"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left)">
                                      <p:cBhvr>
                                        <p:cTn id="35" dur="2000"/>
                                        <p:tgtEl>
                                          <p:spTgt spid="7"/>
                                        </p:tgtEl>
                                      </p:cBhvr>
                                    </p:animEffect>
                                  </p:childTnLst>
                                </p:cTn>
                              </p:par>
                              <p:par>
                                <p:cTn id="36" presetID="22" presetClass="entr" presetSubtype="8"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left)">
                                      <p:cBhvr>
                                        <p:cTn id="38" dur="20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61"/>
                                        </p:tgtEl>
                                        <p:attrNameLst>
                                          <p:attrName>style.visibility</p:attrName>
                                        </p:attrNameLst>
                                      </p:cBhvr>
                                      <p:to>
                                        <p:strVal val="visible"/>
                                      </p:to>
                                    </p:set>
                                    <p:animEffect transition="in" filter="wipe(left)">
                                      <p:cBhvr>
                                        <p:cTn id="43" dur="500"/>
                                        <p:tgtEl>
                                          <p:spTgt spid="61"/>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4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48"/>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4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wipe(left)">
                                      <p:cBhvr>
                                        <p:cTn id="64" dur="2000"/>
                                        <p:tgtEl>
                                          <p:spTgt spid="14"/>
                                        </p:tgtEl>
                                      </p:cBhvr>
                                    </p:animEffect>
                                  </p:childTnLst>
                                </p:cTn>
                              </p:par>
                              <p:par>
                                <p:cTn id="65" presetID="22" presetClass="entr" presetSubtype="8" fill="hold" nodeType="with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ipe(left)">
                                      <p:cBhvr>
                                        <p:cTn id="67" dur="2000"/>
                                        <p:tgtEl>
                                          <p:spTgt spid="11"/>
                                        </p:tgtEl>
                                      </p:cBhvr>
                                    </p:animEffect>
                                  </p:childTnLst>
                                </p:cTn>
                              </p:par>
                              <p:par>
                                <p:cTn id="68" presetID="22" presetClass="entr" presetSubtype="8" fill="hold" nodeType="with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wipe(left)">
                                      <p:cBhvr>
                                        <p:cTn id="70" dur="2000"/>
                                        <p:tgtEl>
                                          <p:spTgt spid="12"/>
                                        </p:tgtEl>
                                      </p:cBhvr>
                                    </p:animEffect>
                                  </p:childTnLst>
                                </p:cTn>
                              </p:par>
                              <p:par>
                                <p:cTn id="71" presetID="22" presetClass="entr" presetSubtype="8" fill="hold" nodeType="with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wipe(left)">
                                      <p:cBhvr>
                                        <p:cTn id="73" dur="2000"/>
                                        <p:tgtEl>
                                          <p:spTgt spid="13"/>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63"/>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64"/>
                                        </p:tgtEl>
                                        <p:attrNameLst>
                                          <p:attrName>style.visibility</p:attrName>
                                        </p:attrNameLst>
                                      </p:cBhvr>
                                      <p:to>
                                        <p:strVal val="visible"/>
                                      </p:to>
                                    </p:set>
                                    <p:animEffect transition="in" filter="wipe(left)">
                                      <p:cBhvr>
                                        <p:cTn id="82" dur="500"/>
                                        <p:tgtEl>
                                          <p:spTgt spid="6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65"/>
                                        </p:tgtEl>
                                        <p:attrNameLst>
                                          <p:attrName>style.visibility</p:attrName>
                                        </p:attrNameLst>
                                      </p:cBhvr>
                                      <p:to>
                                        <p:strVal val="visible"/>
                                      </p:to>
                                    </p:set>
                                    <p:animEffect transition="in" filter="wipe(left)">
                                      <p:cBhvr>
                                        <p:cTn id="87" dur="500"/>
                                        <p:tgtEl>
                                          <p:spTgt spid="65"/>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66"/>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33" grpId="0"/>
      <p:bldP spid="34" grpId="0"/>
      <p:bldP spid="47" grpId="0"/>
      <p:bldP spid="48" grpId="0"/>
      <p:bldP spid="49" grpId="0"/>
      <p:bldP spid="50" grpId="0"/>
      <p:bldP spid="63" grpId="0"/>
      <p:bldP spid="64" grpId="0"/>
      <p:bldP spid="65" grpId="0"/>
      <p:bldP spid="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6"/>
          <p:cNvSpPr txBox="1">
            <a:spLocks noChangeArrowheads="1"/>
          </p:cNvSpPr>
          <p:nvPr/>
        </p:nvSpPr>
        <p:spPr bwMode="auto">
          <a:xfrm>
            <a:off x="250825" y="476250"/>
            <a:ext cx="8208963" cy="1768475"/>
          </a:xfrm>
          <a:prstGeom prst="rect">
            <a:avLst/>
          </a:prstGeom>
          <a:noFill/>
          <a:ln w="9525">
            <a:noFill/>
            <a:miter lim="800000"/>
            <a:headEnd/>
            <a:tailEnd/>
          </a:ln>
        </p:spPr>
        <p:txBody>
          <a:bodyPr>
            <a:spAutoFit/>
          </a:bodyPr>
          <a:lstStyle/>
          <a:p>
            <a:pPr>
              <a:spcBef>
                <a:spcPct val="50000"/>
              </a:spcBef>
            </a:pPr>
            <a:r>
              <a:rPr lang="en-GB" sz="2000">
                <a:latin typeface="Calibri" pitchFamily="34" charset="0"/>
              </a:rPr>
              <a:t>The second term of an arithmetic sequence is 18 the fifth term is 12</a:t>
            </a:r>
          </a:p>
          <a:p>
            <a:pPr>
              <a:spcBef>
                <a:spcPct val="50000"/>
              </a:spcBef>
              <a:buFontTx/>
              <a:buAutoNum type="alphaLcParenR"/>
            </a:pPr>
            <a:r>
              <a:rPr lang="en-GB" sz="2000">
                <a:latin typeface="Calibri" pitchFamily="34" charset="0"/>
              </a:rPr>
              <a:t>  Find  common difference, </a:t>
            </a:r>
            <a:r>
              <a:rPr lang="en-GB" sz="2000" i="1">
                <a:solidFill>
                  <a:srgbClr val="333399"/>
                </a:solidFill>
                <a:latin typeface="Calibri" pitchFamily="34" charset="0"/>
              </a:rPr>
              <a:t>d</a:t>
            </a:r>
            <a:endParaRPr lang="en-GB" sz="2000" i="1">
              <a:latin typeface="Calibri" pitchFamily="34" charset="0"/>
            </a:endParaRPr>
          </a:p>
          <a:p>
            <a:pPr>
              <a:spcBef>
                <a:spcPct val="50000"/>
              </a:spcBef>
              <a:buFontTx/>
              <a:buAutoNum type="alphaLcParenR"/>
            </a:pPr>
            <a:r>
              <a:rPr lang="en-GB" sz="2000">
                <a:latin typeface="Calibri" pitchFamily="34" charset="0"/>
              </a:rPr>
              <a:t>  Find the first term, </a:t>
            </a:r>
            <a:r>
              <a:rPr lang="en-GB" sz="2000" i="1">
                <a:solidFill>
                  <a:srgbClr val="222268"/>
                </a:solidFill>
                <a:latin typeface="Calibri" pitchFamily="34" charset="0"/>
              </a:rPr>
              <a:t>u</a:t>
            </a:r>
            <a:r>
              <a:rPr lang="en-GB" sz="2000" baseline="-25000">
                <a:solidFill>
                  <a:srgbClr val="222268"/>
                </a:solidFill>
                <a:latin typeface="Calibri" pitchFamily="34" charset="0"/>
              </a:rPr>
              <a:t>1</a:t>
            </a:r>
            <a:endParaRPr lang="en-GB" sz="2000">
              <a:latin typeface="Calibri" pitchFamily="34" charset="0"/>
            </a:endParaRPr>
          </a:p>
          <a:p>
            <a:pPr>
              <a:spcBef>
                <a:spcPct val="50000"/>
              </a:spcBef>
              <a:buFontTx/>
              <a:buAutoNum type="alphaLcParenR"/>
            </a:pPr>
            <a:r>
              <a:rPr lang="en-GB" sz="2000">
                <a:latin typeface="Calibri" pitchFamily="34" charset="0"/>
              </a:rPr>
              <a:t>  Find the 100</a:t>
            </a:r>
            <a:r>
              <a:rPr lang="en-GB" sz="2000" baseline="30000">
                <a:latin typeface="Calibri" pitchFamily="34" charset="0"/>
              </a:rPr>
              <a:t>th</a:t>
            </a:r>
            <a:r>
              <a:rPr lang="en-GB" sz="2000">
                <a:latin typeface="Calibri" pitchFamily="34" charset="0"/>
              </a:rPr>
              <a:t> term</a:t>
            </a:r>
          </a:p>
        </p:txBody>
      </p:sp>
      <p:sp>
        <p:nvSpPr>
          <p:cNvPr id="24578" name="TextBox 2"/>
          <p:cNvSpPr txBox="1">
            <a:spLocks noChangeArrowheads="1"/>
          </p:cNvSpPr>
          <p:nvPr/>
        </p:nvSpPr>
        <p:spPr bwMode="auto">
          <a:xfrm>
            <a:off x="250825" y="115888"/>
            <a:ext cx="3313113" cy="369887"/>
          </a:xfrm>
          <a:prstGeom prst="rect">
            <a:avLst/>
          </a:prstGeom>
          <a:noFill/>
          <a:ln w="9525">
            <a:noFill/>
            <a:miter lim="800000"/>
            <a:headEnd/>
            <a:tailEnd/>
          </a:ln>
        </p:spPr>
        <p:txBody>
          <a:bodyPr>
            <a:spAutoFit/>
          </a:bodyPr>
          <a:lstStyle/>
          <a:p>
            <a:r>
              <a:rPr lang="en-GB">
                <a:latin typeface="Calibri" pitchFamily="34" charset="0"/>
              </a:rPr>
              <a:t>Example 2.5.4c (page 88)</a:t>
            </a:r>
          </a:p>
        </p:txBody>
      </p:sp>
      <p:sp>
        <p:nvSpPr>
          <p:cNvPr id="24579" name="Text Box 16"/>
          <p:cNvSpPr txBox="1">
            <a:spLocks noChangeArrowheads="1"/>
          </p:cNvSpPr>
          <p:nvPr/>
        </p:nvSpPr>
        <p:spPr bwMode="auto">
          <a:xfrm>
            <a:off x="4140200" y="908050"/>
            <a:ext cx="1223963" cy="461963"/>
          </a:xfrm>
          <a:prstGeom prst="rect">
            <a:avLst/>
          </a:prstGeom>
          <a:noFill/>
          <a:ln w="9525">
            <a:noFill/>
            <a:miter lim="800000"/>
            <a:headEnd/>
            <a:tailEnd/>
          </a:ln>
        </p:spPr>
        <p:txBody>
          <a:bodyPr>
            <a:spAutoFit/>
          </a:bodyPr>
          <a:lstStyle/>
          <a:p>
            <a:pPr>
              <a:spcBef>
                <a:spcPct val="50000"/>
              </a:spcBef>
            </a:pPr>
            <a:r>
              <a:rPr lang="en-GB" sz="2400" i="1">
                <a:solidFill>
                  <a:srgbClr val="0000FF"/>
                </a:solidFill>
                <a:latin typeface="Calibri" pitchFamily="34" charset="0"/>
              </a:rPr>
              <a:t>d</a:t>
            </a:r>
            <a:r>
              <a:rPr lang="en-GB" sz="2400">
                <a:solidFill>
                  <a:srgbClr val="0000FF"/>
                </a:solidFill>
                <a:latin typeface="Calibri" pitchFamily="34" charset="0"/>
              </a:rPr>
              <a:t> = -2</a:t>
            </a:r>
            <a:endParaRPr lang="en-GB" sz="2400" b="1">
              <a:solidFill>
                <a:srgbClr val="0000FF"/>
              </a:solidFill>
              <a:latin typeface="Calibri" pitchFamily="34" charset="0"/>
            </a:endParaRPr>
          </a:p>
        </p:txBody>
      </p:sp>
      <p:sp>
        <p:nvSpPr>
          <p:cNvPr id="10" name="TextBox 9"/>
          <p:cNvSpPr txBox="1"/>
          <p:nvPr/>
        </p:nvSpPr>
        <p:spPr>
          <a:xfrm>
            <a:off x="468313" y="2349500"/>
            <a:ext cx="503237" cy="400050"/>
          </a:xfrm>
          <a:prstGeom prst="rect">
            <a:avLst/>
          </a:prstGeom>
          <a:noFill/>
        </p:spPr>
        <p:txBody>
          <a:bodyPr>
            <a:spAutoFit/>
          </a:bodyPr>
          <a:lstStyle/>
          <a:p>
            <a:pPr>
              <a:spcBef>
                <a:spcPct val="50000"/>
              </a:spcBef>
              <a:defRPr/>
            </a:pPr>
            <a:r>
              <a:rPr lang="en-GB" sz="2000" dirty="0">
                <a:solidFill>
                  <a:schemeClr val="accent6">
                    <a:lumMod val="75000"/>
                  </a:schemeClr>
                </a:solidFill>
                <a:latin typeface="Calibri" pitchFamily="34" charset="0"/>
              </a:rPr>
              <a:t>a)</a:t>
            </a:r>
          </a:p>
        </p:txBody>
      </p:sp>
      <p:sp>
        <p:nvSpPr>
          <p:cNvPr id="18" name="TextBox 17"/>
          <p:cNvSpPr txBox="1"/>
          <p:nvPr/>
        </p:nvSpPr>
        <p:spPr>
          <a:xfrm>
            <a:off x="468313" y="4868863"/>
            <a:ext cx="503237" cy="400050"/>
          </a:xfrm>
          <a:prstGeom prst="rect">
            <a:avLst/>
          </a:prstGeom>
          <a:noFill/>
        </p:spPr>
        <p:txBody>
          <a:bodyPr>
            <a:spAutoFit/>
          </a:bodyPr>
          <a:lstStyle/>
          <a:p>
            <a:pPr>
              <a:spcBef>
                <a:spcPct val="50000"/>
              </a:spcBef>
              <a:defRPr/>
            </a:pPr>
            <a:r>
              <a:rPr lang="en-GB" sz="2000" dirty="0">
                <a:solidFill>
                  <a:schemeClr val="accent6">
                    <a:lumMod val="75000"/>
                  </a:schemeClr>
                </a:solidFill>
                <a:latin typeface="Calibri" pitchFamily="34" charset="0"/>
              </a:rPr>
              <a:t>c)</a:t>
            </a:r>
          </a:p>
        </p:txBody>
      </p:sp>
      <p:sp>
        <p:nvSpPr>
          <p:cNvPr id="19" name="Text Box 16"/>
          <p:cNvSpPr txBox="1">
            <a:spLocks noChangeArrowheads="1"/>
          </p:cNvSpPr>
          <p:nvPr/>
        </p:nvSpPr>
        <p:spPr bwMode="auto">
          <a:xfrm>
            <a:off x="971550" y="4868863"/>
            <a:ext cx="2736850"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100</a:t>
            </a:r>
            <a:r>
              <a:rPr lang="en-GB" sz="2000" dirty="0">
                <a:solidFill>
                  <a:schemeClr val="accent6">
                    <a:lumMod val="75000"/>
                  </a:schemeClr>
                </a:solidFill>
                <a:latin typeface="Calibri" pitchFamily="34" charset="0"/>
              </a:rPr>
              <a:t> = 20 + (100 – 1) x -2 </a:t>
            </a:r>
            <a:endParaRPr lang="en-GB" sz="2000" b="1" dirty="0">
              <a:solidFill>
                <a:schemeClr val="accent6">
                  <a:lumMod val="75000"/>
                </a:schemeClr>
              </a:solidFill>
              <a:latin typeface="Calibri" pitchFamily="34" charset="0"/>
            </a:endParaRPr>
          </a:p>
        </p:txBody>
      </p:sp>
      <p:sp>
        <p:nvSpPr>
          <p:cNvPr id="24" name="Text Box 16"/>
          <p:cNvSpPr txBox="1">
            <a:spLocks noChangeArrowheads="1"/>
          </p:cNvSpPr>
          <p:nvPr/>
        </p:nvSpPr>
        <p:spPr bwMode="auto">
          <a:xfrm>
            <a:off x="3132138" y="1773238"/>
            <a:ext cx="2268537" cy="461962"/>
          </a:xfrm>
          <a:prstGeom prst="rect">
            <a:avLst/>
          </a:prstGeom>
          <a:noFill/>
          <a:ln w="9525">
            <a:noFill/>
            <a:miter lim="800000"/>
            <a:headEnd/>
            <a:tailEnd/>
          </a:ln>
        </p:spPr>
        <p:txBody>
          <a:bodyPr>
            <a:spAutoFit/>
          </a:bodyPr>
          <a:lstStyle/>
          <a:p>
            <a:pPr>
              <a:spcBef>
                <a:spcPct val="50000"/>
              </a:spcBef>
            </a:pPr>
            <a:r>
              <a:rPr lang="en-GB" sz="2400" i="1">
                <a:solidFill>
                  <a:srgbClr val="0000FF"/>
                </a:solidFill>
                <a:latin typeface="Calibri" pitchFamily="34" charset="0"/>
              </a:rPr>
              <a:t>u</a:t>
            </a:r>
            <a:r>
              <a:rPr lang="en-GB" sz="2400" baseline="-25000">
                <a:solidFill>
                  <a:srgbClr val="0000FF"/>
                </a:solidFill>
                <a:latin typeface="Calibri" pitchFamily="34" charset="0"/>
              </a:rPr>
              <a:t>100</a:t>
            </a:r>
            <a:r>
              <a:rPr lang="en-GB" sz="2400">
                <a:solidFill>
                  <a:srgbClr val="0000FF"/>
                </a:solidFill>
                <a:latin typeface="Calibri" pitchFamily="34" charset="0"/>
              </a:rPr>
              <a:t> = -178</a:t>
            </a:r>
            <a:endParaRPr lang="en-GB" sz="2400" b="1">
              <a:solidFill>
                <a:srgbClr val="0000FF"/>
              </a:solidFill>
              <a:latin typeface="Calibri" pitchFamily="34" charset="0"/>
            </a:endParaRPr>
          </a:p>
        </p:txBody>
      </p:sp>
      <p:grpSp>
        <p:nvGrpSpPr>
          <p:cNvPr id="24584" name="Group 31"/>
          <p:cNvGrpSpPr>
            <a:grpSpLocks/>
          </p:cNvGrpSpPr>
          <p:nvPr/>
        </p:nvGrpSpPr>
        <p:grpSpPr bwMode="auto">
          <a:xfrm>
            <a:off x="971550" y="2636838"/>
            <a:ext cx="3455988" cy="400050"/>
            <a:chOff x="971600" y="2636912"/>
            <a:chExt cx="3456384" cy="400050"/>
          </a:xfrm>
        </p:grpSpPr>
        <p:sp>
          <p:nvSpPr>
            <p:cNvPr id="4" name="Text Box 16"/>
            <p:cNvSpPr txBox="1">
              <a:spLocks noChangeArrowheads="1"/>
            </p:cNvSpPr>
            <p:nvPr/>
          </p:nvSpPr>
          <p:spPr bwMode="auto">
            <a:xfrm>
              <a:off x="971600" y="2636912"/>
              <a:ext cx="3456384"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1              </a:t>
              </a: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2              </a:t>
              </a: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3              </a:t>
              </a: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4              </a:t>
              </a: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5</a:t>
              </a:r>
              <a:r>
                <a:rPr lang="en-GB" sz="2000" dirty="0">
                  <a:solidFill>
                    <a:schemeClr val="accent6">
                      <a:lumMod val="75000"/>
                    </a:schemeClr>
                  </a:solidFill>
                  <a:latin typeface="Calibri" pitchFamily="34" charset="0"/>
                </a:rPr>
                <a:t>  </a:t>
              </a:r>
              <a:endParaRPr lang="en-GB" sz="2000" b="1" dirty="0">
                <a:solidFill>
                  <a:schemeClr val="accent6">
                    <a:lumMod val="75000"/>
                  </a:schemeClr>
                </a:solidFill>
                <a:latin typeface="Calibri" pitchFamily="34" charset="0"/>
              </a:endParaRPr>
            </a:p>
          </p:txBody>
        </p:sp>
        <p:cxnSp>
          <p:nvCxnSpPr>
            <p:cNvPr id="28" name="Straight Arrow Connector 27"/>
            <p:cNvCxnSpPr/>
            <p:nvPr/>
          </p:nvCxnSpPr>
          <p:spPr>
            <a:xfrm>
              <a:off x="1332004" y="2852812"/>
              <a:ext cx="431849" cy="1587"/>
            </a:xfrm>
            <a:prstGeom prst="straightConnector1">
              <a:avLst/>
            </a:prstGeom>
            <a:ln w="22225">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124257" y="2852812"/>
              <a:ext cx="431849" cy="1587"/>
            </a:xfrm>
            <a:prstGeom prst="straightConnector1">
              <a:avLst/>
            </a:prstGeom>
            <a:ln w="22225">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843477" y="2852812"/>
              <a:ext cx="431849" cy="1587"/>
            </a:xfrm>
            <a:prstGeom prst="straightConnector1">
              <a:avLst/>
            </a:prstGeom>
            <a:ln w="22225">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564285" y="2852812"/>
              <a:ext cx="431849" cy="1587"/>
            </a:xfrm>
            <a:prstGeom prst="straightConnector1">
              <a:avLst/>
            </a:prstGeom>
            <a:ln w="22225">
              <a:solidFill>
                <a:srgbClr val="006600"/>
              </a:solidFill>
              <a:tailEnd type="arrow"/>
            </a:ln>
          </p:spPr>
          <p:style>
            <a:lnRef idx="1">
              <a:schemeClr val="accent1"/>
            </a:lnRef>
            <a:fillRef idx="0">
              <a:schemeClr val="accent1"/>
            </a:fillRef>
            <a:effectRef idx="0">
              <a:schemeClr val="accent1"/>
            </a:effectRef>
            <a:fontRef idx="minor">
              <a:schemeClr val="tx1"/>
            </a:fontRef>
          </p:style>
        </p:cxnSp>
      </p:grpSp>
      <p:sp>
        <p:nvSpPr>
          <p:cNvPr id="24585" name="TextBox 32"/>
          <p:cNvSpPr txBox="1">
            <a:spLocks noChangeArrowheads="1"/>
          </p:cNvSpPr>
          <p:nvPr/>
        </p:nvSpPr>
        <p:spPr bwMode="auto">
          <a:xfrm>
            <a:off x="1692275" y="2924175"/>
            <a:ext cx="576263" cy="401638"/>
          </a:xfrm>
          <a:prstGeom prst="rect">
            <a:avLst/>
          </a:prstGeom>
          <a:noFill/>
          <a:ln w="9525">
            <a:noFill/>
            <a:miter lim="800000"/>
            <a:headEnd/>
            <a:tailEnd/>
          </a:ln>
        </p:spPr>
        <p:txBody>
          <a:bodyPr>
            <a:spAutoFit/>
          </a:bodyPr>
          <a:lstStyle/>
          <a:p>
            <a:r>
              <a:rPr lang="en-GB" sz="2000">
                <a:solidFill>
                  <a:srgbClr val="008000"/>
                </a:solidFill>
                <a:latin typeface="Calibri" pitchFamily="34" charset="0"/>
              </a:rPr>
              <a:t>18</a:t>
            </a:r>
          </a:p>
        </p:txBody>
      </p:sp>
      <p:sp>
        <p:nvSpPr>
          <p:cNvPr id="24586" name="TextBox 33"/>
          <p:cNvSpPr txBox="1">
            <a:spLocks noChangeArrowheads="1"/>
          </p:cNvSpPr>
          <p:nvPr/>
        </p:nvSpPr>
        <p:spPr bwMode="auto">
          <a:xfrm>
            <a:off x="3924300" y="2924175"/>
            <a:ext cx="576263" cy="401638"/>
          </a:xfrm>
          <a:prstGeom prst="rect">
            <a:avLst/>
          </a:prstGeom>
          <a:noFill/>
          <a:ln w="9525">
            <a:noFill/>
            <a:miter lim="800000"/>
            <a:headEnd/>
            <a:tailEnd/>
          </a:ln>
        </p:spPr>
        <p:txBody>
          <a:bodyPr>
            <a:spAutoFit/>
          </a:bodyPr>
          <a:lstStyle/>
          <a:p>
            <a:r>
              <a:rPr lang="en-GB" sz="2000">
                <a:solidFill>
                  <a:srgbClr val="008000"/>
                </a:solidFill>
                <a:latin typeface="Calibri" pitchFamily="34" charset="0"/>
              </a:rPr>
              <a:t>12</a:t>
            </a:r>
          </a:p>
        </p:txBody>
      </p:sp>
      <p:sp>
        <p:nvSpPr>
          <p:cNvPr id="47" name="Text Box 16"/>
          <p:cNvSpPr txBox="1">
            <a:spLocks noChangeArrowheads="1"/>
          </p:cNvSpPr>
          <p:nvPr/>
        </p:nvSpPr>
        <p:spPr bwMode="auto">
          <a:xfrm>
            <a:off x="5003800" y="2565400"/>
            <a:ext cx="1584325"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18 + 3</a:t>
            </a:r>
            <a:r>
              <a:rPr lang="en-GB" sz="2000" i="1" dirty="0">
                <a:solidFill>
                  <a:schemeClr val="accent6">
                    <a:lumMod val="75000"/>
                  </a:schemeClr>
                </a:solidFill>
                <a:latin typeface="Calibri" pitchFamily="34" charset="0"/>
              </a:rPr>
              <a:t>d</a:t>
            </a:r>
            <a:r>
              <a:rPr lang="en-GB" sz="2000" dirty="0">
                <a:solidFill>
                  <a:schemeClr val="accent6">
                    <a:lumMod val="75000"/>
                  </a:schemeClr>
                </a:solidFill>
                <a:latin typeface="Calibri" pitchFamily="34" charset="0"/>
              </a:rPr>
              <a:t> = 12</a:t>
            </a:r>
            <a:endParaRPr lang="en-GB" sz="2000" b="1" dirty="0">
              <a:solidFill>
                <a:schemeClr val="accent6">
                  <a:lumMod val="75000"/>
                </a:schemeClr>
              </a:solidFill>
              <a:latin typeface="Calibri" pitchFamily="34" charset="0"/>
            </a:endParaRPr>
          </a:p>
        </p:txBody>
      </p:sp>
      <p:sp>
        <p:nvSpPr>
          <p:cNvPr id="48" name="Text Box 16"/>
          <p:cNvSpPr txBox="1">
            <a:spLocks noChangeArrowheads="1"/>
          </p:cNvSpPr>
          <p:nvPr/>
        </p:nvSpPr>
        <p:spPr bwMode="auto">
          <a:xfrm>
            <a:off x="5507038" y="2924175"/>
            <a:ext cx="1008062"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3</a:t>
            </a:r>
            <a:r>
              <a:rPr lang="en-GB" sz="2000" i="1" dirty="0">
                <a:solidFill>
                  <a:schemeClr val="accent6">
                    <a:lumMod val="75000"/>
                  </a:schemeClr>
                </a:solidFill>
                <a:latin typeface="Calibri" pitchFamily="34" charset="0"/>
              </a:rPr>
              <a:t>d</a:t>
            </a:r>
            <a:r>
              <a:rPr lang="en-GB" sz="2000" dirty="0">
                <a:solidFill>
                  <a:schemeClr val="accent6">
                    <a:lumMod val="75000"/>
                  </a:schemeClr>
                </a:solidFill>
                <a:latin typeface="Calibri" pitchFamily="34" charset="0"/>
              </a:rPr>
              <a:t> = -6</a:t>
            </a:r>
            <a:endParaRPr lang="en-GB" sz="2000" b="1" dirty="0">
              <a:solidFill>
                <a:schemeClr val="accent6">
                  <a:lumMod val="75000"/>
                </a:schemeClr>
              </a:solidFill>
              <a:latin typeface="Calibri" pitchFamily="34" charset="0"/>
            </a:endParaRPr>
          </a:p>
        </p:txBody>
      </p:sp>
      <p:sp>
        <p:nvSpPr>
          <p:cNvPr id="49" name="Text Box 16"/>
          <p:cNvSpPr txBox="1">
            <a:spLocks noChangeArrowheads="1"/>
          </p:cNvSpPr>
          <p:nvPr/>
        </p:nvSpPr>
        <p:spPr bwMode="auto">
          <a:xfrm>
            <a:off x="5651500" y="3284538"/>
            <a:ext cx="1008063"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Calibri" pitchFamily="34" charset="0"/>
              </a:rPr>
              <a:t>d</a:t>
            </a:r>
            <a:r>
              <a:rPr lang="en-GB" sz="2000" dirty="0">
                <a:solidFill>
                  <a:schemeClr val="accent6">
                    <a:lumMod val="75000"/>
                  </a:schemeClr>
                </a:solidFill>
                <a:latin typeface="Calibri" pitchFamily="34" charset="0"/>
              </a:rPr>
              <a:t> = -2</a:t>
            </a:r>
            <a:endParaRPr lang="en-GB" sz="2000" b="1" dirty="0">
              <a:solidFill>
                <a:schemeClr val="accent6">
                  <a:lumMod val="75000"/>
                </a:schemeClr>
              </a:solidFill>
              <a:latin typeface="Calibri" pitchFamily="34" charset="0"/>
            </a:endParaRPr>
          </a:p>
        </p:txBody>
      </p:sp>
      <p:sp>
        <p:nvSpPr>
          <p:cNvPr id="24590" name="Text Box 16"/>
          <p:cNvSpPr txBox="1">
            <a:spLocks noChangeArrowheads="1"/>
          </p:cNvSpPr>
          <p:nvPr/>
        </p:nvSpPr>
        <p:spPr bwMode="auto">
          <a:xfrm>
            <a:off x="3203575" y="1341438"/>
            <a:ext cx="1223963" cy="460375"/>
          </a:xfrm>
          <a:prstGeom prst="rect">
            <a:avLst/>
          </a:prstGeom>
          <a:noFill/>
          <a:ln w="9525">
            <a:noFill/>
            <a:miter lim="800000"/>
            <a:headEnd/>
            <a:tailEnd/>
          </a:ln>
        </p:spPr>
        <p:txBody>
          <a:bodyPr>
            <a:spAutoFit/>
          </a:bodyPr>
          <a:lstStyle/>
          <a:p>
            <a:pPr>
              <a:spcBef>
                <a:spcPct val="50000"/>
              </a:spcBef>
            </a:pPr>
            <a:r>
              <a:rPr lang="en-GB" sz="2400" i="1">
                <a:solidFill>
                  <a:srgbClr val="0000FF"/>
                </a:solidFill>
                <a:latin typeface="Calibri" pitchFamily="34" charset="0"/>
              </a:rPr>
              <a:t>u</a:t>
            </a:r>
            <a:r>
              <a:rPr lang="en-GB" sz="2400" baseline="-25000">
                <a:solidFill>
                  <a:srgbClr val="0000FF"/>
                </a:solidFill>
                <a:latin typeface="Calibri" pitchFamily="34" charset="0"/>
              </a:rPr>
              <a:t>1</a:t>
            </a:r>
            <a:r>
              <a:rPr lang="en-GB" sz="2400">
                <a:solidFill>
                  <a:srgbClr val="0000FF"/>
                </a:solidFill>
                <a:latin typeface="Calibri" pitchFamily="34" charset="0"/>
              </a:rPr>
              <a:t> = 20</a:t>
            </a:r>
            <a:endParaRPr lang="en-GB" sz="2400" b="1">
              <a:solidFill>
                <a:srgbClr val="0000FF"/>
              </a:solidFill>
              <a:latin typeface="Calibri" pitchFamily="34" charset="0"/>
            </a:endParaRPr>
          </a:p>
        </p:txBody>
      </p:sp>
      <p:grpSp>
        <p:nvGrpSpPr>
          <p:cNvPr id="24591" name="Group 43"/>
          <p:cNvGrpSpPr>
            <a:grpSpLocks/>
          </p:cNvGrpSpPr>
          <p:nvPr/>
        </p:nvGrpSpPr>
        <p:grpSpPr bwMode="auto">
          <a:xfrm>
            <a:off x="1258888" y="2420938"/>
            <a:ext cx="504825" cy="369887"/>
            <a:chOff x="1259632" y="2420888"/>
            <a:chExt cx="504056" cy="369332"/>
          </a:xfrm>
        </p:grpSpPr>
        <p:sp>
          <p:nvSpPr>
            <p:cNvPr id="24621" name="TextBox 50"/>
            <p:cNvSpPr txBox="1">
              <a:spLocks noChangeArrowheads="1"/>
            </p:cNvSpPr>
            <p:nvPr/>
          </p:nvSpPr>
          <p:spPr bwMode="auto">
            <a:xfrm>
              <a:off x="1259632" y="2420888"/>
              <a:ext cx="504056" cy="369332"/>
            </a:xfrm>
            <a:prstGeom prst="rect">
              <a:avLst/>
            </a:prstGeom>
            <a:noFill/>
            <a:ln w="9525">
              <a:noFill/>
              <a:miter lim="800000"/>
              <a:headEnd/>
              <a:tailEnd/>
            </a:ln>
          </p:spPr>
          <p:txBody>
            <a:bodyPr>
              <a:spAutoFit/>
            </a:bodyPr>
            <a:lstStyle/>
            <a:p>
              <a:r>
                <a:rPr lang="en-GB">
                  <a:solidFill>
                    <a:srgbClr val="333399"/>
                  </a:solidFill>
                  <a:latin typeface="Calibri" pitchFamily="34" charset="0"/>
                </a:rPr>
                <a:t> +d</a:t>
              </a:r>
            </a:p>
          </p:txBody>
        </p:sp>
        <p:sp>
          <p:nvSpPr>
            <p:cNvPr id="52" name="Rectangle 51"/>
            <p:cNvSpPr/>
            <p:nvPr/>
          </p:nvSpPr>
          <p:spPr>
            <a:xfrm>
              <a:off x="1330960" y="2492218"/>
              <a:ext cx="361399" cy="288491"/>
            </a:xfrm>
            <a:prstGeom prst="rect">
              <a:avLst/>
            </a:prstGeom>
            <a:no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grpSp>
        <p:nvGrpSpPr>
          <p:cNvPr id="24592" name="Group 52"/>
          <p:cNvGrpSpPr>
            <a:grpSpLocks/>
          </p:cNvGrpSpPr>
          <p:nvPr/>
        </p:nvGrpSpPr>
        <p:grpSpPr bwMode="auto">
          <a:xfrm>
            <a:off x="2051050" y="2420938"/>
            <a:ext cx="504825" cy="369887"/>
            <a:chOff x="1259632" y="2420888"/>
            <a:chExt cx="504056" cy="369332"/>
          </a:xfrm>
        </p:grpSpPr>
        <p:sp>
          <p:nvSpPr>
            <p:cNvPr id="24619" name="TextBox 53"/>
            <p:cNvSpPr txBox="1">
              <a:spLocks noChangeArrowheads="1"/>
            </p:cNvSpPr>
            <p:nvPr/>
          </p:nvSpPr>
          <p:spPr bwMode="auto">
            <a:xfrm>
              <a:off x="1259632" y="2420888"/>
              <a:ext cx="504056" cy="369332"/>
            </a:xfrm>
            <a:prstGeom prst="rect">
              <a:avLst/>
            </a:prstGeom>
            <a:noFill/>
            <a:ln w="9525">
              <a:noFill/>
              <a:miter lim="800000"/>
              <a:headEnd/>
              <a:tailEnd/>
            </a:ln>
          </p:spPr>
          <p:txBody>
            <a:bodyPr>
              <a:spAutoFit/>
            </a:bodyPr>
            <a:lstStyle/>
            <a:p>
              <a:r>
                <a:rPr lang="en-GB">
                  <a:solidFill>
                    <a:srgbClr val="333399"/>
                  </a:solidFill>
                  <a:latin typeface="Calibri" pitchFamily="34" charset="0"/>
                </a:rPr>
                <a:t> +d</a:t>
              </a:r>
            </a:p>
          </p:txBody>
        </p:sp>
        <p:sp>
          <p:nvSpPr>
            <p:cNvPr id="55" name="Rectangle 54"/>
            <p:cNvSpPr/>
            <p:nvPr/>
          </p:nvSpPr>
          <p:spPr>
            <a:xfrm>
              <a:off x="1330961" y="2492218"/>
              <a:ext cx="361399" cy="288491"/>
            </a:xfrm>
            <a:prstGeom prst="rect">
              <a:avLst/>
            </a:prstGeom>
            <a:no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grpSp>
        <p:nvGrpSpPr>
          <p:cNvPr id="24593" name="Group 55"/>
          <p:cNvGrpSpPr>
            <a:grpSpLocks/>
          </p:cNvGrpSpPr>
          <p:nvPr/>
        </p:nvGrpSpPr>
        <p:grpSpPr bwMode="auto">
          <a:xfrm>
            <a:off x="2771775" y="2420938"/>
            <a:ext cx="504825" cy="369887"/>
            <a:chOff x="1259632" y="2420888"/>
            <a:chExt cx="504056" cy="369332"/>
          </a:xfrm>
        </p:grpSpPr>
        <p:sp>
          <p:nvSpPr>
            <p:cNvPr id="24617" name="TextBox 56"/>
            <p:cNvSpPr txBox="1">
              <a:spLocks noChangeArrowheads="1"/>
            </p:cNvSpPr>
            <p:nvPr/>
          </p:nvSpPr>
          <p:spPr bwMode="auto">
            <a:xfrm>
              <a:off x="1259632" y="2420888"/>
              <a:ext cx="504056" cy="369332"/>
            </a:xfrm>
            <a:prstGeom prst="rect">
              <a:avLst/>
            </a:prstGeom>
            <a:noFill/>
            <a:ln w="9525">
              <a:noFill/>
              <a:miter lim="800000"/>
              <a:headEnd/>
              <a:tailEnd/>
            </a:ln>
          </p:spPr>
          <p:txBody>
            <a:bodyPr>
              <a:spAutoFit/>
            </a:bodyPr>
            <a:lstStyle/>
            <a:p>
              <a:r>
                <a:rPr lang="en-GB">
                  <a:solidFill>
                    <a:srgbClr val="333399"/>
                  </a:solidFill>
                  <a:latin typeface="Calibri" pitchFamily="34" charset="0"/>
                </a:rPr>
                <a:t> +d</a:t>
              </a:r>
            </a:p>
          </p:txBody>
        </p:sp>
        <p:sp>
          <p:nvSpPr>
            <p:cNvPr id="58" name="Rectangle 57"/>
            <p:cNvSpPr/>
            <p:nvPr/>
          </p:nvSpPr>
          <p:spPr>
            <a:xfrm>
              <a:off x="1330961" y="2492218"/>
              <a:ext cx="361399" cy="288491"/>
            </a:xfrm>
            <a:prstGeom prst="rect">
              <a:avLst/>
            </a:prstGeom>
            <a:no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grpSp>
        <p:nvGrpSpPr>
          <p:cNvPr id="24594" name="Group 58"/>
          <p:cNvGrpSpPr>
            <a:grpSpLocks/>
          </p:cNvGrpSpPr>
          <p:nvPr/>
        </p:nvGrpSpPr>
        <p:grpSpPr bwMode="auto">
          <a:xfrm>
            <a:off x="3492500" y="2420938"/>
            <a:ext cx="503238" cy="369887"/>
            <a:chOff x="1259632" y="2420888"/>
            <a:chExt cx="504056" cy="369332"/>
          </a:xfrm>
        </p:grpSpPr>
        <p:sp>
          <p:nvSpPr>
            <p:cNvPr id="24615" name="TextBox 59"/>
            <p:cNvSpPr txBox="1">
              <a:spLocks noChangeArrowheads="1"/>
            </p:cNvSpPr>
            <p:nvPr/>
          </p:nvSpPr>
          <p:spPr bwMode="auto">
            <a:xfrm>
              <a:off x="1259632" y="2420888"/>
              <a:ext cx="504056" cy="369332"/>
            </a:xfrm>
            <a:prstGeom prst="rect">
              <a:avLst/>
            </a:prstGeom>
            <a:noFill/>
            <a:ln w="9525">
              <a:noFill/>
              <a:miter lim="800000"/>
              <a:headEnd/>
              <a:tailEnd/>
            </a:ln>
          </p:spPr>
          <p:txBody>
            <a:bodyPr>
              <a:spAutoFit/>
            </a:bodyPr>
            <a:lstStyle/>
            <a:p>
              <a:r>
                <a:rPr lang="en-GB">
                  <a:solidFill>
                    <a:srgbClr val="333399"/>
                  </a:solidFill>
                  <a:latin typeface="Calibri" pitchFamily="34" charset="0"/>
                </a:rPr>
                <a:t> +d</a:t>
              </a:r>
            </a:p>
          </p:txBody>
        </p:sp>
        <p:sp>
          <p:nvSpPr>
            <p:cNvPr id="61" name="Rectangle 60"/>
            <p:cNvSpPr/>
            <p:nvPr/>
          </p:nvSpPr>
          <p:spPr>
            <a:xfrm>
              <a:off x="1331186" y="2492218"/>
              <a:ext cx="360948" cy="288491"/>
            </a:xfrm>
            <a:prstGeom prst="rect">
              <a:avLst/>
            </a:prstGeom>
            <a:no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grpSp>
        <p:nvGrpSpPr>
          <p:cNvPr id="24595" name="Group 37"/>
          <p:cNvGrpSpPr>
            <a:grpSpLocks/>
          </p:cNvGrpSpPr>
          <p:nvPr/>
        </p:nvGrpSpPr>
        <p:grpSpPr bwMode="auto">
          <a:xfrm>
            <a:off x="2051050" y="2420938"/>
            <a:ext cx="504825" cy="369887"/>
            <a:chOff x="1259632" y="2420888"/>
            <a:chExt cx="504056" cy="369332"/>
          </a:xfrm>
        </p:grpSpPr>
        <p:sp>
          <p:nvSpPr>
            <p:cNvPr id="63" name="Rectangle 62"/>
            <p:cNvSpPr/>
            <p:nvPr/>
          </p:nvSpPr>
          <p:spPr>
            <a:xfrm>
              <a:off x="1330961" y="2492218"/>
              <a:ext cx="361399" cy="288491"/>
            </a:xfrm>
            <a:prstGeom prst="rect">
              <a:avLst/>
            </a:prstGeom>
            <a:solidFill>
              <a:schemeClr val="bg1"/>
            </a:solid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4614" name="TextBox 63"/>
            <p:cNvSpPr txBox="1">
              <a:spLocks noChangeArrowheads="1"/>
            </p:cNvSpPr>
            <p:nvPr/>
          </p:nvSpPr>
          <p:spPr bwMode="auto">
            <a:xfrm>
              <a:off x="1259632" y="2420888"/>
              <a:ext cx="504056" cy="369332"/>
            </a:xfrm>
            <a:prstGeom prst="rect">
              <a:avLst/>
            </a:prstGeom>
            <a:noFill/>
            <a:ln w="9525">
              <a:noFill/>
              <a:miter lim="800000"/>
              <a:headEnd/>
              <a:tailEnd/>
            </a:ln>
          </p:spPr>
          <p:txBody>
            <a:bodyPr>
              <a:spAutoFit/>
            </a:bodyPr>
            <a:lstStyle/>
            <a:p>
              <a:r>
                <a:rPr lang="en-GB">
                  <a:solidFill>
                    <a:srgbClr val="333399"/>
                  </a:solidFill>
                  <a:latin typeface="Calibri" pitchFamily="34" charset="0"/>
                </a:rPr>
                <a:t> </a:t>
              </a:r>
              <a:r>
                <a:rPr lang="en-GB">
                  <a:solidFill>
                    <a:srgbClr val="FF0000"/>
                  </a:solidFill>
                  <a:latin typeface="Calibri" pitchFamily="34" charset="0"/>
                </a:rPr>
                <a:t>-2</a:t>
              </a:r>
            </a:p>
          </p:txBody>
        </p:sp>
      </p:grpSp>
      <p:grpSp>
        <p:nvGrpSpPr>
          <p:cNvPr id="24596" name="Group 40"/>
          <p:cNvGrpSpPr>
            <a:grpSpLocks/>
          </p:cNvGrpSpPr>
          <p:nvPr/>
        </p:nvGrpSpPr>
        <p:grpSpPr bwMode="auto">
          <a:xfrm>
            <a:off x="2771775" y="2420938"/>
            <a:ext cx="504825" cy="369887"/>
            <a:chOff x="1259632" y="2420888"/>
            <a:chExt cx="504056" cy="369332"/>
          </a:xfrm>
        </p:grpSpPr>
        <p:sp>
          <p:nvSpPr>
            <p:cNvPr id="66" name="Rectangle 65"/>
            <p:cNvSpPr/>
            <p:nvPr/>
          </p:nvSpPr>
          <p:spPr>
            <a:xfrm>
              <a:off x="1330961" y="2492218"/>
              <a:ext cx="361399" cy="288491"/>
            </a:xfrm>
            <a:prstGeom prst="rect">
              <a:avLst/>
            </a:prstGeom>
            <a:solidFill>
              <a:schemeClr val="bg1"/>
            </a:solid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4612" name="TextBox 66"/>
            <p:cNvSpPr txBox="1">
              <a:spLocks noChangeArrowheads="1"/>
            </p:cNvSpPr>
            <p:nvPr/>
          </p:nvSpPr>
          <p:spPr bwMode="auto">
            <a:xfrm>
              <a:off x="1259632" y="2420888"/>
              <a:ext cx="504056" cy="369332"/>
            </a:xfrm>
            <a:prstGeom prst="rect">
              <a:avLst/>
            </a:prstGeom>
            <a:noFill/>
            <a:ln w="9525">
              <a:noFill/>
              <a:miter lim="800000"/>
              <a:headEnd/>
              <a:tailEnd/>
            </a:ln>
          </p:spPr>
          <p:txBody>
            <a:bodyPr>
              <a:spAutoFit/>
            </a:bodyPr>
            <a:lstStyle/>
            <a:p>
              <a:r>
                <a:rPr lang="en-GB">
                  <a:solidFill>
                    <a:srgbClr val="333399"/>
                  </a:solidFill>
                  <a:latin typeface="Calibri" pitchFamily="34" charset="0"/>
                </a:rPr>
                <a:t> </a:t>
              </a:r>
              <a:r>
                <a:rPr lang="en-GB">
                  <a:solidFill>
                    <a:srgbClr val="FF0000"/>
                  </a:solidFill>
                  <a:latin typeface="Calibri" pitchFamily="34" charset="0"/>
                </a:rPr>
                <a:t>-2</a:t>
              </a:r>
            </a:p>
          </p:txBody>
        </p:sp>
      </p:grpSp>
      <p:grpSp>
        <p:nvGrpSpPr>
          <p:cNvPr id="24597" name="Group 43"/>
          <p:cNvGrpSpPr>
            <a:grpSpLocks/>
          </p:cNvGrpSpPr>
          <p:nvPr/>
        </p:nvGrpSpPr>
        <p:grpSpPr bwMode="auto">
          <a:xfrm>
            <a:off x="3492500" y="2420938"/>
            <a:ext cx="503238" cy="369887"/>
            <a:chOff x="1259632" y="2420888"/>
            <a:chExt cx="504056" cy="369332"/>
          </a:xfrm>
        </p:grpSpPr>
        <p:sp>
          <p:nvSpPr>
            <p:cNvPr id="69" name="Rectangle 68"/>
            <p:cNvSpPr/>
            <p:nvPr/>
          </p:nvSpPr>
          <p:spPr>
            <a:xfrm>
              <a:off x="1331186" y="2492218"/>
              <a:ext cx="360948" cy="288491"/>
            </a:xfrm>
            <a:prstGeom prst="rect">
              <a:avLst/>
            </a:prstGeom>
            <a:solidFill>
              <a:schemeClr val="bg1"/>
            </a:solid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4610" name="TextBox 69"/>
            <p:cNvSpPr txBox="1">
              <a:spLocks noChangeArrowheads="1"/>
            </p:cNvSpPr>
            <p:nvPr/>
          </p:nvSpPr>
          <p:spPr bwMode="auto">
            <a:xfrm>
              <a:off x="1259632" y="2420888"/>
              <a:ext cx="504056" cy="369332"/>
            </a:xfrm>
            <a:prstGeom prst="rect">
              <a:avLst/>
            </a:prstGeom>
            <a:noFill/>
            <a:ln w="9525">
              <a:noFill/>
              <a:miter lim="800000"/>
              <a:headEnd/>
              <a:tailEnd/>
            </a:ln>
          </p:spPr>
          <p:txBody>
            <a:bodyPr>
              <a:spAutoFit/>
            </a:bodyPr>
            <a:lstStyle/>
            <a:p>
              <a:r>
                <a:rPr lang="en-GB">
                  <a:solidFill>
                    <a:srgbClr val="333399"/>
                  </a:solidFill>
                  <a:latin typeface="Calibri" pitchFamily="34" charset="0"/>
                </a:rPr>
                <a:t> </a:t>
              </a:r>
              <a:r>
                <a:rPr lang="en-GB">
                  <a:solidFill>
                    <a:srgbClr val="FF0000"/>
                  </a:solidFill>
                  <a:latin typeface="Calibri" pitchFamily="34" charset="0"/>
                </a:rPr>
                <a:t>-2</a:t>
              </a:r>
            </a:p>
          </p:txBody>
        </p:sp>
      </p:grpSp>
      <p:grpSp>
        <p:nvGrpSpPr>
          <p:cNvPr id="24598" name="Group 36"/>
          <p:cNvGrpSpPr>
            <a:grpSpLocks/>
          </p:cNvGrpSpPr>
          <p:nvPr/>
        </p:nvGrpSpPr>
        <p:grpSpPr bwMode="auto">
          <a:xfrm>
            <a:off x="1258888" y="2420938"/>
            <a:ext cx="504825" cy="369887"/>
            <a:chOff x="1259632" y="2420888"/>
            <a:chExt cx="504056" cy="369332"/>
          </a:xfrm>
        </p:grpSpPr>
        <p:sp>
          <p:nvSpPr>
            <p:cNvPr id="72" name="Rectangle 71"/>
            <p:cNvSpPr/>
            <p:nvPr/>
          </p:nvSpPr>
          <p:spPr>
            <a:xfrm>
              <a:off x="1330960" y="2492218"/>
              <a:ext cx="361399" cy="288491"/>
            </a:xfrm>
            <a:prstGeom prst="rect">
              <a:avLst/>
            </a:prstGeom>
            <a:solidFill>
              <a:schemeClr val="bg1"/>
            </a:solid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4608" name="TextBox 72"/>
            <p:cNvSpPr txBox="1">
              <a:spLocks noChangeArrowheads="1"/>
            </p:cNvSpPr>
            <p:nvPr/>
          </p:nvSpPr>
          <p:spPr bwMode="auto">
            <a:xfrm>
              <a:off x="1259632" y="2420888"/>
              <a:ext cx="504056" cy="369332"/>
            </a:xfrm>
            <a:prstGeom prst="rect">
              <a:avLst/>
            </a:prstGeom>
            <a:noFill/>
            <a:ln w="9525">
              <a:noFill/>
              <a:miter lim="800000"/>
              <a:headEnd/>
              <a:tailEnd/>
            </a:ln>
          </p:spPr>
          <p:txBody>
            <a:bodyPr>
              <a:spAutoFit/>
            </a:bodyPr>
            <a:lstStyle/>
            <a:p>
              <a:r>
                <a:rPr lang="en-GB">
                  <a:solidFill>
                    <a:srgbClr val="333399"/>
                  </a:solidFill>
                  <a:latin typeface="Calibri" pitchFamily="34" charset="0"/>
                </a:rPr>
                <a:t> </a:t>
              </a:r>
              <a:r>
                <a:rPr lang="en-GB">
                  <a:solidFill>
                    <a:srgbClr val="FF0000"/>
                  </a:solidFill>
                  <a:latin typeface="Calibri" pitchFamily="34" charset="0"/>
                </a:rPr>
                <a:t>-2</a:t>
              </a:r>
            </a:p>
          </p:txBody>
        </p:sp>
      </p:grpSp>
      <p:sp>
        <p:nvSpPr>
          <p:cNvPr id="74" name="TextBox 73"/>
          <p:cNvSpPr txBox="1"/>
          <p:nvPr/>
        </p:nvSpPr>
        <p:spPr>
          <a:xfrm>
            <a:off x="468313" y="3716338"/>
            <a:ext cx="503237" cy="400050"/>
          </a:xfrm>
          <a:prstGeom prst="rect">
            <a:avLst/>
          </a:prstGeom>
          <a:noFill/>
        </p:spPr>
        <p:txBody>
          <a:bodyPr>
            <a:spAutoFit/>
          </a:bodyPr>
          <a:lstStyle/>
          <a:p>
            <a:pPr>
              <a:spcBef>
                <a:spcPct val="50000"/>
              </a:spcBef>
              <a:defRPr/>
            </a:pPr>
            <a:r>
              <a:rPr lang="en-GB" sz="2000" dirty="0">
                <a:solidFill>
                  <a:schemeClr val="accent6">
                    <a:lumMod val="75000"/>
                  </a:schemeClr>
                </a:solidFill>
                <a:latin typeface="Calibri" pitchFamily="34" charset="0"/>
              </a:rPr>
              <a:t>b)</a:t>
            </a:r>
          </a:p>
        </p:txBody>
      </p:sp>
      <p:sp>
        <p:nvSpPr>
          <p:cNvPr id="75" name="Text Box 16"/>
          <p:cNvSpPr txBox="1">
            <a:spLocks noChangeArrowheads="1"/>
          </p:cNvSpPr>
          <p:nvPr/>
        </p:nvSpPr>
        <p:spPr bwMode="auto">
          <a:xfrm>
            <a:off x="971550" y="3716338"/>
            <a:ext cx="1368425"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1</a:t>
            </a:r>
            <a:r>
              <a:rPr lang="en-GB" sz="2000" dirty="0">
                <a:solidFill>
                  <a:schemeClr val="accent6">
                    <a:lumMod val="75000"/>
                  </a:schemeClr>
                </a:solidFill>
                <a:latin typeface="Calibri" pitchFamily="34" charset="0"/>
              </a:rPr>
              <a:t> – 2 = 18</a:t>
            </a:r>
            <a:endParaRPr lang="en-GB" sz="2000" b="1" dirty="0">
              <a:solidFill>
                <a:schemeClr val="accent6">
                  <a:lumMod val="75000"/>
                </a:schemeClr>
              </a:solidFill>
              <a:latin typeface="Calibri" pitchFamily="34" charset="0"/>
            </a:endParaRPr>
          </a:p>
        </p:txBody>
      </p:sp>
      <p:sp>
        <p:nvSpPr>
          <p:cNvPr id="76" name="Text Box 16"/>
          <p:cNvSpPr txBox="1">
            <a:spLocks noChangeArrowheads="1"/>
          </p:cNvSpPr>
          <p:nvPr/>
        </p:nvSpPr>
        <p:spPr bwMode="auto">
          <a:xfrm>
            <a:off x="1331913" y="4076700"/>
            <a:ext cx="1368425"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1</a:t>
            </a:r>
            <a:r>
              <a:rPr lang="en-GB" sz="2000" dirty="0">
                <a:solidFill>
                  <a:schemeClr val="accent6">
                    <a:lumMod val="75000"/>
                  </a:schemeClr>
                </a:solidFill>
                <a:latin typeface="Calibri" pitchFamily="34" charset="0"/>
              </a:rPr>
              <a:t> = 20</a:t>
            </a:r>
            <a:endParaRPr lang="en-GB" sz="2000" b="1" dirty="0">
              <a:solidFill>
                <a:schemeClr val="accent6">
                  <a:lumMod val="75000"/>
                </a:schemeClr>
              </a:solidFill>
              <a:latin typeface="Calibri" pitchFamily="34" charset="0"/>
            </a:endParaRPr>
          </a:p>
        </p:txBody>
      </p:sp>
      <p:sp>
        <p:nvSpPr>
          <p:cNvPr id="77" name="Text Box 16"/>
          <p:cNvSpPr txBox="1">
            <a:spLocks noChangeArrowheads="1"/>
          </p:cNvSpPr>
          <p:nvPr/>
        </p:nvSpPr>
        <p:spPr bwMode="auto">
          <a:xfrm>
            <a:off x="4211638" y="4868863"/>
            <a:ext cx="2952750"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or          </a:t>
            </a: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100</a:t>
            </a:r>
            <a:r>
              <a:rPr lang="en-GB" sz="2000" dirty="0">
                <a:solidFill>
                  <a:schemeClr val="accent6">
                    <a:lumMod val="75000"/>
                  </a:schemeClr>
                </a:solidFill>
                <a:latin typeface="Calibri" pitchFamily="34" charset="0"/>
              </a:rPr>
              <a:t> = -2 x 100 + 22 </a:t>
            </a:r>
            <a:endParaRPr lang="en-GB" sz="2000" b="1" dirty="0">
              <a:solidFill>
                <a:schemeClr val="accent6">
                  <a:lumMod val="75000"/>
                </a:schemeClr>
              </a:solidFill>
              <a:latin typeface="Calibri" pitchFamily="34" charset="0"/>
            </a:endParaRPr>
          </a:p>
        </p:txBody>
      </p:sp>
      <p:sp>
        <p:nvSpPr>
          <p:cNvPr id="24603" name="TextBox 77"/>
          <p:cNvSpPr txBox="1">
            <a:spLocks noChangeArrowheads="1"/>
          </p:cNvSpPr>
          <p:nvPr/>
        </p:nvSpPr>
        <p:spPr bwMode="auto">
          <a:xfrm>
            <a:off x="900113" y="2924175"/>
            <a:ext cx="576262" cy="401638"/>
          </a:xfrm>
          <a:prstGeom prst="rect">
            <a:avLst/>
          </a:prstGeom>
          <a:noFill/>
          <a:ln w="9525">
            <a:noFill/>
            <a:miter lim="800000"/>
            <a:headEnd/>
            <a:tailEnd/>
          </a:ln>
        </p:spPr>
        <p:txBody>
          <a:bodyPr>
            <a:spAutoFit/>
          </a:bodyPr>
          <a:lstStyle/>
          <a:p>
            <a:r>
              <a:rPr lang="en-GB" sz="2000">
                <a:solidFill>
                  <a:srgbClr val="008000"/>
                </a:solidFill>
                <a:latin typeface="Calibri" pitchFamily="34" charset="0"/>
              </a:rPr>
              <a:t> 20</a:t>
            </a:r>
          </a:p>
        </p:txBody>
      </p:sp>
      <p:sp>
        <p:nvSpPr>
          <p:cNvPr id="79" name="Text Box 16"/>
          <p:cNvSpPr txBox="1">
            <a:spLocks noChangeArrowheads="1"/>
          </p:cNvSpPr>
          <p:nvPr/>
        </p:nvSpPr>
        <p:spPr bwMode="auto">
          <a:xfrm>
            <a:off x="5003800" y="5300663"/>
            <a:ext cx="2952750"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100</a:t>
            </a:r>
            <a:r>
              <a:rPr lang="en-GB" sz="2000" dirty="0">
                <a:solidFill>
                  <a:schemeClr val="accent6">
                    <a:lumMod val="75000"/>
                  </a:schemeClr>
                </a:solidFill>
                <a:latin typeface="Calibri" pitchFamily="34" charset="0"/>
              </a:rPr>
              <a:t> = -178</a:t>
            </a:r>
            <a:endParaRPr lang="en-GB" sz="2000" b="1" dirty="0">
              <a:solidFill>
                <a:schemeClr val="accent6">
                  <a:lumMod val="75000"/>
                </a:schemeClr>
              </a:solidFill>
              <a:latin typeface="Calibri" pitchFamily="34" charset="0"/>
            </a:endParaRPr>
          </a:p>
        </p:txBody>
      </p:sp>
      <p:sp>
        <p:nvSpPr>
          <p:cNvPr id="80" name="Text Box 16"/>
          <p:cNvSpPr txBox="1">
            <a:spLocks noChangeArrowheads="1"/>
          </p:cNvSpPr>
          <p:nvPr/>
        </p:nvSpPr>
        <p:spPr bwMode="auto">
          <a:xfrm>
            <a:off x="971550" y="5300663"/>
            <a:ext cx="2736850"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100</a:t>
            </a:r>
            <a:r>
              <a:rPr lang="en-GB" sz="2000" dirty="0">
                <a:solidFill>
                  <a:schemeClr val="accent6">
                    <a:lumMod val="75000"/>
                  </a:schemeClr>
                </a:solidFill>
                <a:latin typeface="Calibri" pitchFamily="34" charset="0"/>
              </a:rPr>
              <a:t> = 20 + -198</a:t>
            </a:r>
            <a:endParaRPr lang="en-GB" sz="2000" b="1" dirty="0">
              <a:solidFill>
                <a:schemeClr val="accent6">
                  <a:lumMod val="75000"/>
                </a:schemeClr>
              </a:solidFill>
              <a:latin typeface="Calibri" pitchFamily="34" charset="0"/>
            </a:endParaRPr>
          </a:p>
        </p:txBody>
      </p:sp>
      <p:sp>
        <p:nvSpPr>
          <p:cNvPr id="81" name="Text Box 16"/>
          <p:cNvSpPr txBox="1">
            <a:spLocks noChangeArrowheads="1"/>
          </p:cNvSpPr>
          <p:nvPr/>
        </p:nvSpPr>
        <p:spPr bwMode="auto">
          <a:xfrm>
            <a:off x="971550" y="5732463"/>
            <a:ext cx="2952750" cy="401637"/>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100</a:t>
            </a:r>
            <a:r>
              <a:rPr lang="en-GB" sz="2000" dirty="0">
                <a:solidFill>
                  <a:schemeClr val="accent6">
                    <a:lumMod val="75000"/>
                  </a:schemeClr>
                </a:solidFill>
                <a:latin typeface="Calibri" pitchFamily="34" charset="0"/>
              </a:rPr>
              <a:t> = -178</a:t>
            </a:r>
            <a:endParaRPr lang="en-GB" sz="2000" b="1" dirty="0">
              <a:solidFill>
                <a:schemeClr val="accent6">
                  <a:lumMod val="75000"/>
                </a:schemeClr>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
                                        </p:tgtEl>
                                        <p:attrNameLst>
                                          <p:attrName>style.visibility</p:attrName>
                                        </p:attrNameLst>
                                      </p:cBhvr>
                                      <p:to>
                                        <p:strVal val="visible"/>
                                      </p:to>
                                    </p:set>
                                    <p:animEffect transition="in" filter="wipe(left)">
                                      <p:cBhvr>
                                        <p:cTn id="12" dur="500"/>
                                        <p:tgtEl>
                                          <p:spTgt spid="7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9"/>
                                        </p:tgtEl>
                                        <p:attrNameLst>
                                          <p:attrName>style.visibility</p:attrName>
                                        </p:attrNameLst>
                                      </p:cBhvr>
                                      <p:to>
                                        <p:strVal val="visible"/>
                                      </p:to>
                                    </p:set>
                                    <p:animEffect transition="in" filter="wipe(left)">
                                      <p:cBhvr>
                                        <p:cTn id="17" dur="500"/>
                                        <p:tgtEl>
                                          <p:spTgt spid="7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0"/>
                                        </p:tgtEl>
                                        <p:attrNameLst>
                                          <p:attrName>style.visibility</p:attrName>
                                        </p:attrNameLst>
                                      </p:cBhvr>
                                      <p:to>
                                        <p:strVal val="visible"/>
                                      </p:to>
                                    </p:set>
                                    <p:animEffect transition="in" filter="wipe(left)">
                                      <p:cBhvr>
                                        <p:cTn id="22" dur="500"/>
                                        <p:tgtEl>
                                          <p:spTgt spid="8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wipe(left)">
                                      <p:cBhvr>
                                        <p:cTn id="27" dur="500"/>
                                        <p:tgtEl>
                                          <p:spTgt spid="8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77" grpId="0"/>
      <p:bldP spid="79" grpId="0"/>
      <p:bldP spid="80" grpId="0"/>
      <p:bldP spid="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79388" y="1627188"/>
            <a:ext cx="8713787" cy="1631950"/>
          </a:xfrm>
          <a:prstGeom prst="rect">
            <a:avLst/>
          </a:prstGeom>
          <a:noFill/>
          <a:ln w="9525">
            <a:noFill/>
            <a:miter lim="800000"/>
            <a:headEnd/>
            <a:tailEnd/>
          </a:ln>
        </p:spPr>
        <p:txBody>
          <a:bodyPr>
            <a:spAutoFit/>
          </a:bodyPr>
          <a:lstStyle/>
          <a:p>
            <a:r>
              <a:rPr lang="en-GB" sz="2000">
                <a:solidFill>
                  <a:srgbClr val="333399"/>
                </a:solidFill>
                <a:latin typeface="Calibri" pitchFamily="34" charset="0"/>
              </a:rPr>
              <a:t>Carl Friedrich Gauss (1777 – 1855) was a German mathematician and astronomer.  At the age of seven he started elementary school, and his potential was noticed almost immediately.  His teacher and his assistant were amazed when Gauss summed the integers from 1 to 100 instantly by spotting that the sum was 50 pairs of numbers, each pair summing to 101.</a:t>
            </a:r>
          </a:p>
        </p:txBody>
      </p:sp>
      <p:sp>
        <p:nvSpPr>
          <p:cNvPr id="14352" name="WordArt 4"/>
          <p:cNvSpPr>
            <a:spLocks noChangeArrowheads="1" noChangeShapeType="1" noTextEdit="1"/>
          </p:cNvSpPr>
          <p:nvPr/>
        </p:nvSpPr>
        <p:spPr bwMode="auto">
          <a:xfrm>
            <a:off x="107950" y="908050"/>
            <a:ext cx="8856663" cy="576263"/>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3366FF">
                    <a:alpha val="50195"/>
                  </a:srgbClr>
                </a:solidFill>
                <a:effectLst>
                  <a:outerShdw dist="45791" dir="2021404" algn="ctr" rotWithShape="0">
                    <a:srgbClr val="9999FF"/>
                  </a:outerShdw>
                </a:effectLst>
                <a:latin typeface="Arial Black"/>
              </a:rPr>
              <a:t>The sum of the first n terms of an arithmetic sequence</a:t>
            </a:r>
          </a:p>
        </p:txBody>
      </p:sp>
      <p:sp>
        <p:nvSpPr>
          <p:cNvPr id="14353" name="WordArt 4"/>
          <p:cNvSpPr>
            <a:spLocks noChangeArrowheads="1" noChangeShapeType="1" noTextEdit="1"/>
          </p:cNvSpPr>
          <p:nvPr/>
        </p:nvSpPr>
        <p:spPr bwMode="auto">
          <a:xfrm>
            <a:off x="2339975" y="331788"/>
            <a:ext cx="4032250" cy="4318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7030A0">
                    <a:alpha val="50195"/>
                  </a:srgbClr>
                </a:solidFill>
                <a:effectLst>
                  <a:outerShdw dist="45791" dir="2021404" algn="ctr" rotWithShape="0">
                    <a:srgbClr val="9999FF"/>
                  </a:outerShdw>
                </a:effectLst>
                <a:latin typeface="Arial Black"/>
              </a:rPr>
              <a:t>Arithmetic Series</a:t>
            </a:r>
          </a:p>
        </p:txBody>
      </p:sp>
      <p:sp>
        <p:nvSpPr>
          <p:cNvPr id="5" name="TextBox 4"/>
          <p:cNvSpPr txBox="1">
            <a:spLocks noChangeArrowheads="1"/>
          </p:cNvSpPr>
          <p:nvPr/>
        </p:nvSpPr>
        <p:spPr bwMode="auto">
          <a:xfrm>
            <a:off x="755650" y="3427413"/>
            <a:ext cx="7848600" cy="461962"/>
          </a:xfrm>
          <a:prstGeom prst="rect">
            <a:avLst/>
          </a:prstGeom>
          <a:noFill/>
          <a:ln w="9525">
            <a:noFill/>
            <a:miter lim="800000"/>
            <a:headEnd/>
            <a:tailEnd/>
          </a:ln>
        </p:spPr>
        <p:txBody>
          <a:bodyPr>
            <a:spAutoFit/>
          </a:bodyPr>
          <a:lstStyle/>
          <a:p>
            <a:r>
              <a:rPr lang="en-GB" sz="2400" i="1">
                <a:latin typeface="Calibri" pitchFamily="34" charset="0"/>
              </a:rPr>
              <a:t>S</a:t>
            </a:r>
            <a:r>
              <a:rPr lang="en-GB" sz="2400">
                <a:latin typeface="Calibri" pitchFamily="34" charset="0"/>
              </a:rPr>
              <a:t> =     </a:t>
            </a:r>
            <a:r>
              <a:rPr lang="en-GB" sz="1600">
                <a:latin typeface="Calibri" pitchFamily="34" charset="0"/>
              </a:rPr>
              <a:t> </a:t>
            </a:r>
            <a:r>
              <a:rPr lang="en-GB" sz="2400">
                <a:latin typeface="Calibri" pitchFamily="34" charset="0"/>
              </a:rPr>
              <a:t>1   +   2   +   3   +  </a:t>
            </a:r>
            <a:r>
              <a:rPr lang="en-GB" sz="1400">
                <a:latin typeface="Calibri" pitchFamily="34" charset="0"/>
              </a:rPr>
              <a:t>  </a:t>
            </a:r>
            <a:r>
              <a:rPr lang="en-GB" sz="2400">
                <a:latin typeface="Calibri" pitchFamily="34" charset="0"/>
              </a:rPr>
              <a:t>4   +  …………. +  97  +  98  +  99  +  100 </a:t>
            </a:r>
          </a:p>
        </p:txBody>
      </p:sp>
      <p:sp>
        <p:nvSpPr>
          <p:cNvPr id="6" name="TextBox 5"/>
          <p:cNvSpPr txBox="1">
            <a:spLocks noChangeArrowheads="1"/>
          </p:cNvSpPr>
          <p:nvPr/>
        </p:nvSpPr>
        <p:spPr bwMode="auto">
          <a:xfrm>
            <a:off x="396875" y="3787775"/>
            <a:ext cx="8280400" cy="461963"/>
          </a:xfrm>
          <a:prstGeom prst="rect">
            <a:avLst/>
          </a:prstGeom>
          <a:noFill/>
          <a:ln w="9525">
            <a:noFill/>
            <a:miter lim="800000"/>
            <a:headEnd/>
            <a:tailEnd/>
          </a:ln>
        </p:spPr>
        <p:txBody>
          <a:bodyPr>
            <a:spAutoFit/>
          </a:bodyPr>
          <a:lstStyle/>
          <a:p>
            <a:r>
              <a:rPr lang="en-GB" sz="2400">
                <a:latin typeface="Calibri" pitchFamily="34" charset="0"/>
              </a:rPr>
              <a:t> +  </a:t>
            </a:r>
            <a:r>
              <a:rPr lang="en-GB" sz="2400" i="1">
                <a:latin typeface="Calibri" pitchFamily="34" charset="0"/>
              </a:rPr>
              <a:t>S</a:t>
            </a:r>
            <a:r>
              <a:rPr lang="en-GB" sz="2400">
                <a:latin typeface="Calibri" pitchFamily="34" charset="0"/>
              </a:rPr>
              <a:t> =  100  +  99  +  98  +  97  +  …………. + </a:t>
            </a:r>
            <a:r>
              <a:rPr lang="en-GB" sz="1400">
                <a:latin typeface="Calibri" pitchFamily="34" charset="0"/>
              </a:rPr>
              <a:t> </a:t>
            </a:r>
            <a:r>
              <a:rPr lang="en-GB" sz="2400">
                <a:latin typeface="Calibri" pitchFamily="34" charset="0"/>
              </a:rPr>
              <a:t> 4   +   </a:t>
            </a:r>
            <a:r>
              <a:rPr lang="en-GB" sz="1400">
                <a:latin typeface="Calibri" pitchFamily="34" charset="0"/>
              </a:rPr>
              <a:t> </a:t>
            </a:r>
            <a:r>
              <a:rPr lang="en-GB" sz="2400">
                <a:latin typeface="Calibri" pitchFamily="34" charset="0"/>
              </a:rPr>
              <a:t>3   + </a:t>
            </a:r>
            <a:r>
              <a:rPr lang="en-GB" sz="1400">
                <a:latin typeface="Calibri" pitchFamily="34" charset="0"/>
              </a:rPr>
              <a:t> </a:t>
            </a:r>
            <a:r>
              <a:rPr lang="en-GB" sz="2400">
                <a:latin typeface="Calibri" pitchFamily="34" charset="0"/>
              </a:rPr>
              <a:t>  2   +   1</a:t>
            </a:r>
          </a:p>
        </p:txBody>
      </p:sp>
      <p:grpSp>
        <p:nvGrpSpPr>
          <p:cNvPr id="3" name="Group 12"/>
          <p:cNvGrpSpPr>
            <a:grpSpLocks/>
          </p:cNvGrpSpPr>
          <p:nvPr/>
        </p:nvGrpSpPr>
        <p:grpSpPr bwMode="auto">
          <a:xfrm>
            <a:off x="323850" y="4219575"/>
            <a:ext cx="8208963" cy="504825"/>
            <a:chOff x="395536" y="5661248"/>
            <a:chExt cx="8208912" cy="504056"/>
          </a:xfrm>
        </p:grpSpPr>
        <p:cxnSp>
          <p:nvCxnSpPr>
            <p:cNvPr id="8" name="Straight Connector 7"/>
            <p:cNvCxnSpPr/>
            <p:nvPr/>
          </p:nvCxnSpPr>
          <p:spPr>
            <a:xfrm>
              <a:off x="395536" y="5661248"/>
              <a:ext cx="82089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95536" y="6093976"/>
              <a:ext cx="82089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95536" y="6165304"/>
              <a:ext cx="820891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TextBox 10"/>
          <p:cNvSpPr txBox="1">
            <a:spLocks noChangeArrowheads="1"/>
          </p:cNvSpPr>
          <p:nvPr/>
        </p:nvSpPr>
        <p:spPr bwMode="auto">
          <a:xfrm>
            <a:off x="539750" y="4219575"/>
            <a:ext cx="8281988" cy="461963"/>
          </a:xfrm>
          <a:prstGeom prst="rect">
            <a:avLst/>
          </a:prstGeom>
          <a:noFill/>
          <a:ln w="9525">
            <a:noFill/>
            <a:miter lim="800000"/>
            <a:headEnd/>
            <a:tailEnd/>
          </a:ln>
        </p:spPr>
        <p:txBody>
          <a:bodyPr>
            <a:spAutoFit/>
          </a:bodyPr>
          <a:lstStyle/>
          <a:p>
            <a:r>
              <a:rPr lang="en-GB" sz="2400">
                <a:latin typeface="Calibri" pitchFamily="34" charset="0"/>
              </a:rPr>
              <a:t> 2</a:t>
            </a:r>
            <a:r>
              <a:rPr lang="en-GB" sz="2400" i="1">
                <a:latin typeface="Calibri" pitchFamily="34" charset="0"/>
              </a:rPr>
              <a:t>S</a:t>
            </a:r>
            <a:r>
              <a:rPr lang="en-GB" sz="2400">
                <a:latin typeface="Calibri" pitchFamily="34" charset="0"/>
              </a:rPr>
              <a:t> =  101 + 101 + 101 + 101 +  …………. + 101 + 101 + 101 + 101</a:t>
            </a:r>
          </a:p>
        </p:txBody>
      </p:sp>
      <p:grpSp>
        <p:nvGrpSpPr>
          <p:cNvPr id="14" name="Group 13"/>
          <p:cNvGrpSpPr>
            <a:grpSpLocks/>
          </p:cNvGrpSpPr>
          <p:nvPr/>
        </p:nvGrpSpPr>
        <p:grpSpPr bwMode="auto">
          <a:xfrm>
            <a:off x="395288" y="5157788"/>
            <a:ext cx="5689600" cy="863600"/>
            <a:chOff x="395536" y="4686925"/>
            <a:chExt cx="4101100" cy="864567"/>
          </a:xfrm>
        </p:grpSpPr>
        <p:sp>
          <p:nvSpPr>
            <p:cNvPr id="14361" name="TextBox 13"/>
            <p:cNvSpPr txBox="1">
              <a:spLocks noChangeArrowheads="1"/>
            </p:cNvSpPr>
            <p:nvPr/>
          </p:nvSpPr>
          <p:spPr bwMode="auto">
            <a:xfrm>
              <a:off x="395536" y="4868863"/>
              <a:ext cx="3096964" cy="461665"/>
            </a:xfrm>
            <a:prstGeom prst="rect">
              <a:avLst/>
            </a:prstGeom>
            <a:noFill/>
            <a:ln w="9525">
              <a:noFill/>
              <a:miter lim="800000"/>
              <a:headEnd/>
              <a:tailEnd/>
            </a:ln>
          </p:spPr>
          <p:txBody>
            <a:bodyPr>
              <a:spAutoFit/>
            </a:bodyPr>
            <a:lstStyle/>
            <a:p>
              <a:r>
                <a:rPr lang="en-GB" sz="2400">
                  <a:latin typeface="Calibri" pitchFamily="34" charset="0"/>
                </a:rPr>
                <a:t>Therefore 2</a:t>
              </a:r>
              <a:r>
                <a:rPr lang="en-GB" sz="2400" i="1">
                  <a:latin typeface="Calibri" pitchFamily="34" charset="0"/>
                </a:rPr>
                <a:t>S</a:t>
              </a:r>
              <a:r>
                <a:rPr lang="en-GB" sz="2400">
                  <a:latin typeface="Calibri" pitchFamily="34" charset="0"/>
                </a:rPr>
                <a:t> = 100 x 101,  so </a:t>
              </a:r>
            </a:p>
          </p:txBody>
        </p:sp>
        <p:graphicFrame>
          <p:nvGraphicFramePr>
            <p:cNvPr id="14349" name="Object 13"/>
            <p:cNvGraphicFramePr>
              <a:graphicFrameLocks noChangeAspect="1"/>
            </p:cNvGraphicFramePr>
            <p:nvPr/>
          </p:nvGraphicFramePr>
          <p:xfrm>
            <a:off x="3094964" y="4686925"/>
            <a:ext cx="1401672" cy="864567"/>
          </p:xfrm>
          <a:graphic>
            <a:graphicData uri="http://schemas.openxmlformats.org/presentationml/2006/ole">
              <mc:AlternateContent xmlns:mc="http://schemas.openxmlformats.org/markup-compatibility/2006">
                <mc:Choice xmlns:v="urn:schemas-microsoft-com:vml" Requires="v">
                  <p:oleObj spid="_x0000_s14357" name="Equation" r:id="rId3" imgW="850680" imgH="393480" progId="Equation.3">
                    <p:embed/>
                  </p:oleObj>
                </mc:Choice>
                <mc:Fallback>
                  <p:oleObj name="Equation" r:id="rId3" imgW="850680" imgH="393480" progId="Equation.3">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4964" y="4686925"/>
                          <a:ext cx="1401672" cy="8645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7" name="Group 16"/>
          <p:cNvGrpSpPr>
            <a:grpSpLocks/>
          </p:cNvGrpSpPr>
          <p:nvPr/>
        </p:nvGrpSpPr>
        <p:grpSpPr bwMode="auto">
          <a:xfrm>
            <a:off x="6372225" y="5157788"/>
            <a:ext cx="2376488" cy="863600"/>
            <a:chOff x="6372200" y="5157192"/>
            <a:chExt cx="2376264" cy="864567"/>
          </a:xfrm>
        </p:grpSpPr>
        <p:graphicFrame>
          <p:nvGraphicFramePr>
            <p:cNvPr id="14350" name="Object 14"/>
            <p:cNvGraphicFramePr>
              <a:graphicFrameLocks noChangeAspect="1"/>
            </p:cNvGraphicFramePr>
            <p:nvPr/>
          </p:nvGraphicFramePr>
          <p:xfrm>
            <a:off x="6804248" y="5157192"/>
            <a:ext cx="1944216" cy="864567"/>
          </p:xfrm>
          <a:graphic>
            <a:graphicData uri="http://schemas.openxmlformats.org/presentationml/2006/ole">
              <mc:AlternateContent xmlns:mc="http://schemas.openxmlformats.org/markup-compatibility/2006">
                <mc:Choice xmlns:v="urn:schemas-microsoft-com:vml" Requires="v">
                  <p:oleObj spid="_x0000_s14358" name="Equation" r:id="rId5" imgW="850680" imgH="393480" progId="Equation.3">
                    <p:embed/>
                  </p:oleObj>
                </mc:Choice>
                <mc:Fallback>
                  <p:oleObj name="Equation" r:id="rId5" imgW="850680" imgH="393480" progId="Equation.3">
                    <p:embed/>
                    <p:pic>
                      <p:nvPicPr>
                        <p:cNvPr id="0"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4248" y="5157192"/>
                          <a:ext cx="1944216" cy="8645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60" name="TextBox 15"/>
            <p:cNvSpPr txBox="1">
              <a:spLocks noChangeArrowheads="1"/>
            </p:cNvSpPr>
            <p:nvPr/>
          </p:nvSpPr>
          <p:spPr bwMode="auto">
            <a:xfrm>
              <a:off x="6372200" y="5301208"/>
              <a:ext cx="576064" cy="461665"/>
            </a:xfrm>
            <a:prstGeom prst="rect">
              <a:avLst/>
            </a:prstGeom>
            <a:noFill/>
            <a:ln w="9525">
              <a:noFill/>
              <a:miter lim="800000"/>
              <a:headEnd/>
              <a:tailEnd/>
            </a:ln>
          </p:spPr>
          <p:txBody>
            <a:bodyPr>
              <a:spAutoFit/>
            </a:bodyPr>
            <a:lstStyle/>
            <a:p>
              <a:r>
                <a:rPr lang="en-GB" sz="2400">
                  <a:latin typeface="Calibri" pitchFamily="34" charset="0"/>
                </a:rPr>
                <a:t>or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left)">
                                      <p:cBhvr>
                                        <p:cTn id="3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3"/>
          <p:cNvSpPr txBox="1">
            <a:spLocks noChangeArrowheads="1"/>
          </p:cNvSpPr>
          <p:nvPr/>
        </p:nvSpPr>
        <p:spPr bwMode="auto">
          <a:xfrm>
            <a:off x="323850" y="3500438"/>
            <a:ext cx="8820150" cy="461962"/>
          </a:xfrm>
          <a:prstGeom prst="rect">
            <a:avLst/>
          </a:prstGeom>
          <a:noFill/>
          <a:ln w="9525">
            <a:noFill/>
            <a:miter lim="800000"/>
            <a:headEnd/>
            <a:tailEnd/>
          </a:ln>
        </p:spPr>
        <p:txBody>
          <a:bodyPr>
            <a:spAutoFit/>
          </a:bodyPr>
          <a:lstStyle/>
          <a:p>
            <a:r>
              <a:rPr lang="en-GB" sz="2400">
                <a:latin typeface="Calibri" pitchFamily="34" charset="0"/>
              </a:rPr>
              <a:t>This sum, </a:t>
            </a:r>
            <a:r>
              <a:rPr lang="en-GB" sz="2400" i="1">
                <a:latin typeface="Calibri" pitchFamily="34" charset="0"/>
              </a:rPr>
              <a:t>S</a:t>
            </a:r>
            <a:r>
              <a:rPr lang="en-GB" sz="2400" baseline="-25000">
                <a:latin typeface="Calibri" pitchFamily="34" charset="0"/>
              </a:rPr>
              <a:t>n, </a:t>
            </a:r>
            <a:r>
              <a:rPr lang="en-GB" sz="2400">
                <a:latin typeface="Calibri" pitchFamily="34" charset="0"/>
              </a:rPr>
              <a:t>of the first n terms  can be calculated using the formula:</a:t>
            </a:r>
          </a:p>
        </p:txBody>
      </p:sp>
      <p:graphicFrame>
        <p:nvGraphicFramePr>
          <p:cNvPr id="4" name="Object 2"/>
          <p:cNvGraphicFramePr>
            <a:graphicFrameLocks noChangeAspect="1"/>
          </p:cNvGraphicFramePr>
          <p:nvPr/>
        </p:nvGraphicFramePr>
        <p:xfrm>
          <a:off x="2627313" y="4005263"/>
          <a:ext cx="2144712" cy="863600"/>
        </p:xfrm>
        <a:graphic>
          <a:graphicData uri="http://schemas.openxmlformats.org/presentationml/2006/ole">
            <mc:AlternateContent xmlns:mc="http://schemas.openxmlformats.org/markup-compatibility/2006">
              <mc:Choice xmlns:v="urn:schemas-microsoft-com:vml" Requires="v">
                <p:oleObj spid="_x0000_s26634" name="Equation" r:id="rId3" imgW="977760" imgH="393480" progId="Equation.3">
                  <p:embed/>
                </p:oleObj>
              </mc:Choice>
              <mc:Fallback>
                <p:oleObj name="Equation" r:id="rId3" imgW="97776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313" y="4005263"/>
                        <a:ext cx="2144712"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 Box 16"/>
          <p:cNvSpPr txBox="1">
            <a:spLocks noChangeArrowheads="1"/>
          </p:cNvSpPr>
          <p:nvPr/>
        </p:nvSpPr>
        <p:spPr bwMode="auto">
          <a:xfrm>
            <a:off x="323850" y="476250"/>
            <a:ext cx="8424863" cy="461963"/>
          </a:xfrm>
          <a:prstGeom prst="rect">
            <a:avLst/>
          </a:prstGeom>
          <a:noFill/>
          <a:ln w="9525">
            <a:noFill/>
            <a:miter lim="800000"/>
            <a:headEnd/>
            <a:tailEnd/>
          </a:ln>
        </p:spPr>
        <p:txBody>
          <a:bodyPr>
            <a:spAutoFit/>
          </a:bodyPr>
          <a:lstStyle/>
          <a:p>
            <a:pPr>
              <a:spcBef>
                <a:spcPct val="50000"/>
              </a:spcBef>
            </a:pPr>
            <a:r>
              <a:rPr lang="en-GB" sz="2400">
                <a:solidFill>
                  <a:srgbClr val="333399"/>
                </a:solidFill>
                <a:latin typeface="Calibri" pitchFamily="34" charset="0"/>
              </a:rPr>
              <a:t>Let’s call the sum of the first </a:t>
            </a:r>
            <a:r>
              <a:rPr lang="en-GB" sz="2400" i="1">
                <a:solidFill>
                  <a:srgbClr val="333399"/>
                </a:solidFill>
                <a:latin typeface="Calibri" pitchFamily="34" charset="0"/>
              </a:rPr>
              <a:t>n</a:t>
            </a:r>
            <a:r>
              <a:rPr lang="en-GB" sz="2400">
                <a:solidFill>
                  <a:srgbClr val="333399"/>
                </a:solidFill>
                <a:latin typeface="Calibri" pitchFamily="34" charset="0"/>
              </a:rPr>
              <a:t> terms of an arithmetic sequence </a:t>
            </a:r>
            <a:r>
              <a:rPr lang="en-GB" sz="2400" i="1">
                <a:solidFill>
                  <a:srgbClr val="333399"/>
                </a:solidFill>
                <a:latin typeface="Calibri" pitchFamily="34" charset="0"/>
              </a:rPr>
              <a:t>S</a:t>
            </a:r>
            <a:r>
              <a:rPr lang="en-GB" sz="2400" baseline="-25000">
                <a:solidFill>
                  <a:srgbClr val="333399"/>
                </a:solidFill>
                <a:latin typeface="Calibri" pitchFamily="34" charset="0"/>
              </a:rPr>
              <a:t>n</a:t>
            </a:r>
            <a:endParaRPr lang="en-GB" sz="2400">
              <a:solidFill>
                <a:srgbClr val="333399"/>
              </a:solidFill>
              <a:latin typeface="Calibri" pitchFamily="34" charset="0"/>
            </a:endParaRPr>
          </a:p>
        </p:txBody>
      </p:sp>
      <p:sp>
        <p:nvSpPr>
          <p:cNvPr id="6" name="TextBox 5"/>
          <p:cNvSpPr txBox="1">
            <a:spLocks noChangeArrowheads="1"/>
          </p:cNvSpPr>
          <p:nvPr/>
        </p:nvSpPr>
        <p:spPr bwMode="auto">
          <a:xfrm>
            <a:off x="323850" y="981075"/>
            <a:ext cx="3527425" cy="2308225"/>
          </a:xfrm>
          <a:prstGeom prst="rect">
            <a:avLst/>
          </a:prstGeom>
          <a:noFill/>
          <a:ln w="9525">
            <a:solidFill>
              <a:schemeClr val="accent1"/>
            </a:solidFill>
            <a:miter lim="800000"/>
            <a:headEnd/>
            <a:tailEnd/>
          </a:ln>
        </p:spPr>
        <p:txBody>
          <a:bodyPr>
            <a:spAutoFit/>
          </a:bodyPr>
          <a:lstStyle/>
          <a:p>
            <a:r>
              <a:rPr lang="en-GB" sz="2400">
                <a:solidFill>
                  <a:srgbClr val="333399"/>
                </a:solidFill>
                <a:latin typeface="Calibri" pitchFamily="34" charset="0"/>
              </a:rPr>
              <a:t>This means that:</a:t>
            </a:r>
          </a:p>
          <a:p>
            <a:r>
              <a:rPr lang="en-GB" sz="2400" i="1">
                <a:solidFill>
                  <a:srgbClr val="333399"/>
                </a:solidFill>
                <a:latin typeface="Calibri" pitchFamily="34" charset="0"/>
              </a:rPr>
              <a:t>S</a:t>
            </a:r>
            <a:r>
              <a:rPr lang="en-GB" sz="2400" baseline="-25000">
                <a:solidFill>
                  <a:srgbClr val="333399"/>
                </a:solidFill>
                <a:latin typeface="Calibri" pitchFamily="34" charset="0"/>
              </a:rPr>
              <a:t>1  </a:t>
            </a:r>
            <a:r>
              <a:rPr lang="en-GB" sz="2400">
                <a:solidFill>
                  <a:srgbClr val="333399"/>
                </a:solidFill>
                <a:latin typeface="Calibri" pitchFamily="34" charset="0"/>
              </a:rPr>
              <a:t>=  </a:t>
            </a:r>
            <a:r>
              <a:rPr lang="en-GB" sz="2400" i="1">
                <a:solidFill>
                  <a:srgbClr val="333399"/>
                </a:solidFill>
                <a:latin typeface="Calibri" pitchFamily="34" charset="0"/>
              </a:rPr>
              <a:t>u</a:t>
            </a:r>
            <a:r>
              <a:rPr lang="en-GB" sz="2400" baseline="-25000">
                <a:solidFill>
                  <a:srgbClr val="333399"/>
                </a:solidFill>
                <a:latin typeface="Calibri" pitchFamily="34" charset="0"/>
              </a:rPr>
              <a:t>1</a:t>
            </a:r>
          </a:p>
          <a:p>
            <a:r>
              <a:rPr lang="en-GB" sz="2400" i="1">
                <a:solidFill>
                  <a:srgbClr val="333399"/>
                </a:solidFill>
                <a:latin typeface="Calibri" pitchFamily="34" charset="0"/>
              </a:rPr>
              <a:t>S</a:t>
            </a:r>
            <a:r>
              <a:rPr lang="en-GB" sz="2400" baseline="-25000">
                <a:solidFill>
                  <a:srgbClr val="333399"/>
                </a:solidFill>
                <a:latin typeface="Calibri" pitchFamily="34" charset="0"/>
              </a:rPr>
              <a:t>2  </a:t>
            </a:r>
            <a:r>
              <a:rPr lang="en-GB" sz="2400">
                <a:solidFill>
                  <a:srgbClr val="333399"/>
                </a:solidFill>
                <a:latin typeface="Calibri" pitchFamily="34" charset="0"/>
              </a:rPr>
              <a:t>=  </a:t>
            </a:r>
            <a:r>
              <a:rPr lang="en-GB" sz="2400" i="1">
                <a:solidFill>
                  <a:srgbClr val="333399"/>
                </a:solidFill>
                <a:latin typeface="Calibri" pitchFamily="34" charset="0"/>
              </a:rPr>
              <a:t>u</a:t>
            </a:r>
            <a:r>
              <a:rPr lang="en-GB" sz="2400" baseline="-25000">
                <a:solidFill>
                  <a:srgbClr val="333399"/>
                </a:solidFill>
                <a:latin typeface="Calibri" pitchFamily="34" charset="0"/>
              </a:rPr>
              <a:t>1 </a:t>
            </a:r>
            <a:r>
              <a:rPr lang="en-GB" sz="2400">
                <a:solidFill>
                  <a:srgbClr val="333399"/>
                </a:solidFill>
                <a:latin typeface="Calibri" pitchFamily="34" charset="0"/>
              </a:rPr>
              <a:t>+</a:t>
            </a:r>
            <a:r>
              <a:rPr lang="en-GB" sz="2400" baseline="-25000">
                <a:solidFill>
                  <a:srgbClr val="333399"/>
                </a:solidFill>
                <a:latin typeface="Calibri" pitchFamily="34" charset="0"/>
              </a:rPr>
              <a:t> </a:t>
            </a:r>
            <a:r>
              <a:rPr lang="en-GB" sz="2400" i="1">
                <a:solidFill>
                  <a:srgbClr val="333399"/>
                </a:solidFill>
                <a:latin typeface="Calibri" pitchFamily="34" charset="0"/>
              </a:rPr>
              <a:t>u</a:t>
            </a:r>
            <a:r>
              <a:rPr lang="en-GB" sz="2400" baseline="-25000">
                <a:solidFill>
                  <a:srgbClr val="333399"/>
                </a:solidFill>
                <a:latin typeface="Calibri" pitchFamily="34" charset="0"/>
              </a:rPr>
              <a:t>2</a:t>
            </a:r>
          </a:p>
          <a:p>
            <a:r>
              <a:rPr lang="en-GB" sz="2400" i="1">
                <a:solidFill>
                  <a:srgbClr val="333399"/>
                </a:solidFill>
                <a:latin typeface="Calibri" pitchFamily="34" charset="0"/>
              </a:rPr>
              <a:t>S</a:t>
            </a:r>
            <a:r>
              <a:rPr lang="en-GB" sz="2400" baseline="-25000">
                <a:solidFill>
                  <a:srgbClr val="333399"/>
                </a:solidFill>
                <a:latin typeface="Calibri" pitchFamily="34" charset="0"/>
              </a:rPr>
              <a:t>3  </a:t>
            </a:r>
            <a:r>
              <a:rPr lang="en-GB" sz="2400">
                <a:solidFill>
                  <a:srgbClr val="333399"/>
                </a:solidFill>
                <a:latin typeface="Calibri" pitchFamily="34" charset="0"/>
              </a:rPr>
              <a:t>=  </a:t>
            </a:r>
            <a:r>
              <a:rPr lang="en-GB" sz="2400" i="1">
                <a:solidFill>
                  <a:srgbClr val="333399"/>
                </a:solidFill>
                <a:latin typeface="Calibri" pitchFamily="34" charset="0"/>
              </a:rPr>
              <a:t>u</a:t>
            </a:r>
            <a:r>
              <a:rPr lang="en-GB" sz="2400" baseline="-25000">
                <a:solidFill>
                  <a:srgbClr val="333399"/>
                </a:solidFill>
                <a:latin typeface="Calibri" pitchFamily="34" charset="0"/>
              </a:rPr>
              <a:t>1 </a:t>
            </a:r>
            <a:r>
              <a:rPr lang="en-GB" sz="2400">
                <a:solidFill>
                  <a:srgbClr val="333399"/>
                </a:solidFill>
                <a:latin typeface="Calibri" pitchFamily="34" charset="0"/>
              </a:rPr>
              <a:t>+</a:t>
            </a:r>
            <a:r>
              <a:rPr lang="en-GB" sz="2400" baseline="-25000">
                <a:solidFill>
                  <a:srgbClr val="333399"/>
                </a:solidFill>
                <a:latin typeface="Calibri" pitchFamily="34" charset="0"/>
              </a:rPr>
              <a:t> </a:t>
            </a:r>
            <a:r>
              <a:rPr lang="en-GB" sz="2400" i="1">
                <a:solidFill>
                  <a:srgbClr val="333399"/>
                </a:solidFill>
                <a:latin typeface="Calibri" pitchFamily="34" charset="0"/>
              </a:rPr>
              <a:t>u</a:t>
            </a:r>
            <a:r>
              <a:rPr lang="en-GB" sz="2400" baseline="-25000">
                <a:solidFill>
                  <a:srgbClr val="333399"/>
                </a:solidFill>
                <a:latin typeface="Calibri" pitchFamily="34" charset="0"/>
              </a:rPr>
              <a:t>2 </a:t>
            </a:r>
            <a:r>
              <a:rPr lang="en-GB" sz="2400">
                <a:solidFill>
                  <a:srgbClr val="333399"/>
                </a:solidFill>
                <a:latin typeface="Calibri" pitchFamily="34" charset="0"/>
              </a:rPr>
              <a:t>+</a:t>
            </a:r>
            <a:r>
              <a:rPr lang="en-GB" sz="2400" baseline="-25000">
                <a:solidFill>
                  <a:srgbClr val="333399"/>
                </a:solidFill>
                <a:latin typeface="Calibri" pitchFamily="34" charset="0"/>
              </a:rPr>
              <a:t> </a:t>
            </a:r>
            <a:r>
              <a:rPr lang="en-GB" sz="2400" i="1">
                <a:solidFill>
                  <a:srgbClr val="333399"/>
                </a:solidFill>
                <a:latin typeface="Calibri" pitchFamily="34" charset="0"/>
              </a:rPr>
              <a:t>u</a:t>
            </a:r>
            <a:r>
              <a:rPr lang="en-GB" sz="2400" baseline="-25000">
                <a:solidFill>
                  <a:srgbClr val="333399"/>
                </a:solidFill>
                <a:latin typeface="Calibri" pitchFamily="34" charset="0"/>
              </a:rPr>
              <a:t>3</a:t>
            </a:r>
          </a:p>
          <a:p>
            <a:r>
              <a:rPr lang="en-GB" sz="2400">
                <a:solidFill>
                  <a:srgbClr val="333399"/>
                </a:solidFill>
                <a:latin typeface="Calibri" pitchFamily="34" charset="0"/>
              </a:rPr>
              <a:t>and</a:t>
            </a:r>
            <a:endParaRPr lang="en-GB" sz="2400" baseline="-25000">
              <a:solidFill>
                <a:srgbClr val="333399"/>
              </a:solidFill>
              <a:latin typeface="Calibri" pitchFamily="34" charset="0"/>
            </a:endParaRPr>
          </a:p>
          <a:p>
            <a:r>
              <a:rPr lang="en-GB" sz="2400" i="1">
                <a:solidFill>
                  <a:srgbClr val="333399"/>
                </a:solidFill>
                <a:latin typeface="Calibri" pitchFamily="34" charset="0"/>
              </a:rPr>
              <a:t>S</a:t>
            </a:r>
            <a:r>
              <a:rPr lang="en-GB" sz="2400" baseline="-25000">
                <a:solidFill>
                  <a:srgbClr val="333399"/>
                </a:solidFill>
                <a:latin typeface="Calibri" pitchFamily="34" charset="0"/>
              </a:rPr>
              <a:t>n  </a:t>
            </a:r>
            <a:r>
              <a:rPr lang="en-GB" sz="2400">
                <a:solidFill>
                  <a:srgbClr val="333399"/>
                </a:solidFill>
                <a:latin typeface="Calibri" pitchFamily="34" charset="0"/>
              </a:rPr>
              <a:t>=  </a:t>
            </a:r>
            <a:r>
              <a:rPr lang="en-GB" sz="2400" i="1">
                <a:solidFill>
                  <a:srgbClr val="333399"/>
                </a:solidFill>
                <a:latin typeface="Calibri" pitchFamily="34" charset="0"/>
              </a:rPr>
              <a:t>u</a:t>
            </a:r>
            <a:r>
              <a:rPr lang="en-GB" sz="2400" baseline="-25000">
                <a:solidFill>
                  <a:srgbClr val="333399"/>
                </a:solidFill>
                <a:latin typeface="Calibri" pitchFamily="34" charset="0"/>
              </a:rPr>
              <a:t>1 </a:t>
            </a:r>
            <a:r>
              <a:rPr lang="en-GB" sz="2400">
                <a:solidFill>
                  <a:srgbClr val="333399"/>
                </a:solidFill>
                <a:latin typeface="Calibri" pitchFamily="34" charset="0"/>
              </a:rPr>
              <a:t>+</a:t>
            </a:r>
            <a:r>
              <a:rPr lang="en-GB" sz="2400" baseline="-25000">
                <a:solidFill>
                  <a:srgbClr val="333399"/>
                </a:solidFill>
                <a:latin typeface="Calibri" pitchFamily="34" charset="0"/>
              </a:rPr>
              <a:t> </a:t>
            </a:r>
            <a:r>
              <a:rPr lang="en-GB" sz="2400" i="1">
                <a:solidFill>
                  <a:srgbClr val="333399"/>
                </a:solidFill>
                <a:latin typeface="Calibri" pitchFamily="34" charset="0"/>
              </a:rPr>
              <a:t>u</a:t>
            </a:r>
            <a:r>
              <a:rPr lang="en-GB" sz="2400" baseline="-25000">
                <a:solidFill>
                  <a:srgbClr val="333399"/>
                </a:solidFill>
                <a:latin typeface="Calibri" pitchFamily="34" charset="0"/>
              </a:rPr>
              <a:t>2 </a:t>
            </a:r>
            <a:r>
              <a:rPr lang="en-GB" sz="2400">
                <a:solidFill>
                  <a:srgbClr val="333399"/>
                </a:solidFill>
                <a:latin typeface="Calibri" pitchFamily="34" charset="0"/>
              </a:rPr>
              <a:t>+</a:t>
            </a:r>
            <a:r>
              <a:rPr lang="en-GB" sz="2400" baseline="-25000">
                <a:solidFill>
                  <a:srgbClr val="333399"/>
                </a:solidFill>
                <a:latin typeface="Calibri" pitchFamily="34" charset="0"/>
              </a:rPr>
              <a:t> </a:t>
            </a:r>
            <a:r>
              <a:rPr lang="en-GB" sz="2400" i="1">
                <a:solidFill>
                  <a:srgbClr val="333399"/>
                </a:solidFill>
                <a:latin typeface="Calibri" pitchFamily="34" charset="0"/>
              </a:rPr>
              <a:t>u</a:t>
            </a:r>
            <a:r>
              <a:rPr lang="en-GB" sz="2400" baseline="-25000">
                <a:solidFill>
                  <a:srgbClr val="333399"/>
                </a:solidFill>
                <a:latin typeface="Calibri" pitchFamily="34" charset="0"/>
              </a:rPr>
              <a:t>3 </a:t>
            </a:r>
            <a:r>
              <a:rPr lang="en-GB" sz="2400">
                <a:solidFill>
                  <a:srgbClr val="333399"/>
                </a:solidFill>
                <a:latin typeface="Calibri" pitchFamily="34" charset="0"/>
              </a:rPr>
              <a:t>+ …... + </a:t>
            </a:r>
            <a:r>
              <a:rPr lang="en-GB" sz="2400" i="1">
                <a:solidFill>
                  <a:srgbClr val="333399"/>
                </a:solidFill>
                <a:latin typeface="Calibri" pitchFamily="34" charset="0"/>
              </a:rPr>
              <a:t>u</a:t>
            </a:r>
            <a:r>
              <a:rPr lang="en-GB" sz="2400" baseline="-25000">
                <a:solidFill>
                  <a:srgbClr val="333399"/>
                </a:solidFill>
                <a:latin typeface="Calibri" pitchFamily="34" charset="0"/>
              </a:rPr>
              <a:t>n</a:t>
            </a:r>
          </a:p>
        </p:txBody>
      </p:sp>
      <p:sp>
        <p:nvSpPr>
          <p:cNvPr id="7" name="TextBox 13"/>
          <p:cNvSpPr txBox="1">
            <a:spLocks noChangeArrowheads="1"/>
          </p:cNvSpPr>
          <p:nvPr/>
        </p:nvSpPr>
        <p:spPr bwMode="auto">
          <a:xfrm>
            <a:off x="323850" y="4941888"/>
            <a:ext cx="8820150" cy="830262"/>
          </a:xfrm>
          <a:prstGeom prst="rect">
            <a:avLst/>
          </a:prstGeom>
          <a:noFill/>
          <a:ln w="9525">
            <a:noFill/>
            <a:miter lim="800000"/>
            <a:headEnd/>
            <a:tailEnd/>
          </a:ln>
        </p:spPr>
        <p:txBody>
          <a:bodyPr>
            <a:spAutoFit/>
          </a:bodyPr>
          <a:lstStyle/>
          <a:p>
            <a:r>
              <a:rPr lang="en-GB" sz="2400">
                <a:latin typeface="Calibri" pitchFamily="34" charset="0"/>
              </a:rPr>
              <a:t>If we substitute the expression  </a:t>
            </a:r>
            <a:r>
              <a:rPr lang="en-GB" sz="2400" i="1">
                <a:latin typeface="Calibri" pitchFamily="34" charset="0"/>
              </a:rPr>
              <a:t>u</a:t>
            </a:r>
            <a:r>
              <a:rPr lang="en-GB" sz="2400" baseline="-25000">
                <a:latin typeface="Calibri" pitchFamily="34" charset="0"/>
              </a:rPr>
              <a:t>1</a:t>
            </a:r>
            <a:r>
              <a:rPr lang="en-GB" sz="2400">
                <a:latin typeface="Calibri" pitchFamily="34" charset="0"/>
              </a:rPr>
              <a:t> + (</a:t>
            </a:r>
            <a:r>
              <a:rPr lang="en-GB" sz="2400" i="1">
                <a:latin typeface="Calibri" pitchFamily="34" charset="0"/>
              </a:rPr>
              <a:t>n </a:t>
            </a:r>
            <a:r>
              <a:rPr lang="en-GB" sz="2400">
                <a:latin typeface="Calibri" pitchFamily="34" charset="0"/>
              </a:rPr>
              <a:t>– 1)</a:t>
            </a:r>
            <a:r>
              <a:rPr lang="en-GB" sz="2400" i="1">
                <a:latin typeface="Calibri" pitchFamily="34" charset="0"/>
              </a:rPr>
              <a:t>d</a:t>
            </a:r>
            <a:r>
              <a:rPr lang="en-GB" sz="2400">
                <a:latin typeface="Calibri" pitchFamily="34" charset="0"/>
              </a:rPr>
              <a:t>  for </a:t>
            </a:r>
            <a:r>
              <a:rPr lang="en-GB" sz="2400" i="1">
                <a:latin typeface="Calibri" pitchFamily="34" charset="0"/>
              </a:rPr>
              <a:t>u</a:t>
            </a:r>
            <a:r>
              <a:rPr lang="en-GB" sz="2400" baseline="-25000">
                <a:latin typeface="Calibri" pitchFamily="34" charset="0"/>
              </a:rPr>
              <a:t>n </a:t>
            </a:r>
            <a:r>
              <a:rPr lang="en-GB" sz="2400">
                <a:latin typeface="Calibri" pitchFamily="34" charset="0"/>
              </a:rPr>
              <a:t>, the formula can be rewritten as:</a:t>
            </a:r>
          </a:p>
        </p:txBody>
      </p:sp>
      <p:graphicFrame>
        <p:nvGraphicFramePr>
          <p:cNvPr id="26627" name="Object 3"/>
          <p:cNvGraphicFramePr>
            <a:graphicFrameLocks noChangeAspect="1"/>
          </p:cNvGraphicFramePr>
          <p:nvPr/>
        </p:nvGraphicFramePr>
        <p:xfrm>
          <a:off x="2627313" y="5445125"/>
          <a:ext cx="3008312" cy="863600"/>
        </p:xfrm>
        <a:graphic>
          <a:graphicData uri="http://schemas.openxmlformats.org/presentationml/2006/ole">
            <mc:AlternateContent xmlns:mc="http://schemas.openxmlformats.org/markup-compatibility/2006">
              <mc:Choice xmlns:v="urn:schemas-microsoft-com:vml" Requires="v">
                <p:oleObj spid="_x0000_s26635" name="Equation" r:id="rId5" imgW="1371600" imgH="393480" progId="Equation.3">
                  <p:embed/>
                </p:oleObj>
              </mc:Choice>
              <mc:Fallback>
                <p:oleObj name="Equation" r:id="rId5" imgW="137160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7313" y="5445125"/>
                        <a:ext cx="3008312"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p:cNvSpPr>
            <a:spLocks noChangeArrowheads="1"/>
          </p:cNvSpPr>
          <p:nvPr/>
        </p:nvSpPr>
        <p:spPr bwMode="auto">
          <a:xfrm>
            <a:off x="5580063" y="6165850"/>
            <a:ext cx="3441700" cy="368300"/>
          </a:xfrm>
          <a:prstGeom prst="rect">
            <a:avLst/>
          </a:prstGeom>
          <a:noFill/>
          <a:ln w="9525">
            <a:noFill/>
            <a:miter lim="800000"/>
            <a:headEnd/>
            <a:tailEnd/>
          </a:ln>
        </p:spPr>
        <p:txBody>
          <a:bodyPr wrap="none">
            <a:spAutoFit/>
          </a:bodyPr>
          <a:lstStyle/>
          <a:p>
            <a:pPr>
              <a:spcBef>
                <a:spcPct val="50000"/>
              </a:spcBef>
            </a:pPr>
            <a:r>
              <a:rPr lang="en-GB" i="1">
                <a:latin typeface="Calibri" pitchFamily="34" charset="0"/>
              </a:rPr>
              <a:t>(both given in the formula booklet)</a:t>
            </a:r>
          </a:p>
        </p:txBody>
      </p:sp>
      <p:sp>
        <p:nvSpPr>
          <p:cNvPr id="10" name="Rounded Rectangle 9"/>
          <p:cNvSpPr/>
          <p:nvPr/>
        </p:nvSpPr>
        <p:spPr>
          <a:xfrm>
            <a:off x="2484438" y="4076700"/>
            <a:ext cx="2303462" cy="792163"/>
          </a:xfrm>
          <a:prstGeom prst="roundRect">
            <a:avLst/>
          </a:prstGeom>
          <a:noFill/>
          <a:ln w="38100" cmpd="thickThi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1" name="Rounded Rectangle 10"/>
          <p:cNvSpPr/>
          <p:nvPr/>
        </p:nvSpPr>
        <p:spPr>
          <a:xfrm>
            <a:off x="2555875" y="5516563"/>
            <a:ext cx="3095625" cy="792162"/>
          </a:xfrm>
          <a:prstGeom prst="roundRect">
            <a:avLst/>
          </a:prstGeom>
          <a:noFill/>
          <a:ln w="38100" cmpd="thickThi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left)">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6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P spid="7" grpId="0"/>
      <p:bldP spid="9" grpId="0"/>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6"/>
          <p:cNvSpPr txBox="1">
            <a:spLocks noChangeArrowheads="1"/>
          </p:cNvSpPr>
          <p:nvPr/>
        </p:nvSpPr>
        <p:spPr bwMode="auto">
          <a:xfrm>
            <a:off x="250825" y="836613"/>
            <a:ext cx="8208963" cy="461962"/>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Find the sum of the first 25 multiples of 7.</a:t>
            </a:r>
          </a:p>
        </p:txBody>
      </p:sp>
      <p:sp>
        <p:nvSpPr>
          <p:cNvPr id="27654" name="TextBox 2"/>
          <p:cNvSpPr txBox="1">
            <a:spLocks noChangeArrowheads="1"/>
          </p:cNvSpPr>
          <p:nvPr/>
        </p:nvSpPr>
        <p:spPr bwMode="auto">
          <a:xfrm>
            <a:off x="250825" y="333375"/>
            <a:ext cx="3313113" cy="369888"/>
          </a:xfrm>
          <a:prstGeom prst="rect">
            <a:avLst/>
          </a:prstGeom>
          <a:noFill/>
          <a:ln w="9525">
            <a:noFill/>
            <a:miter lim="800000"/>
            <a:headEnd/>
            <a:tailEnd/>
          </a:ln>
        </p:spPr>
        <p:txBody>
          <a:bodyPr>
            <a:spAutoFit/>
          </a:bodyPr>
          <a:lstStyle/>
          <a:p>
            <a:r>
              <a:rPr lang="en-GB">
                <a:latin typeface="Calibri" pitchFamily="34" charset="0"/>
              </a:rPr>
              <a:t>Example 2.5.5b (page 90)</a:t>
            </a:r>
          </a:p>
        </p:txBody>
      </p:sp>
      <p:sp>
        <p:nvSpPr>
          <p:cNvPr id="9" name="Text Box 16"/>
          <p:cNvSpPr txBox="1">
            <a:spLocks noChangeArrowheads="1"/>
          </p:cNvSpPr>
          <p:nvPr/>
        </p:nvSpPr>
        <p:spPr bwMode="auto">
          <a:xfrm>
            <a:off x="5724525" y="765175"/>
            <a:ext cx="1223963" cy="584200"/>
          </a:xfrm>
          <a:prstGeom prst="rect">
            <a:avLst/>
          </a:prstGeom>
          <a:noFill/>
          <a:ln w="9525">
            <a:noFill/>
            <a:miter lim="800000"/>
            <a:headEnd/>
            <a:tailEnd/>
          </a:ln>
        </p:spPr>
        <p:txBody>
          <a:bodyPr>
            <a:spAutoFit/>
          </a:bodyPr>
          <a:lstStyle/>
          <a:p>
            <a:pPr>
              <a:spcBef>
                <a:spcPct val="50000"/>
              </a:spcBef>
            </a:pPr>
            <a:r>
              <a:rPr lang="en-GB" sz="3200">
                <a:solidFill>
                  <a:srgbClr val="0000FF"/>
                </a:solidFill>
                <a:latin typeface="Calibri" pitchFamily="34" charset="0"/>
              </a:rPr>
              <a:t>2275</a:t>
            </a:r>
            <a:endParaRPr lang="en-GB" sz="3200" b="1">
              <a:solidFill>
                <a:srgbClr val="0000FF"/>
              </a:solidFill>
              <a:latin typeface="Calibri" pitchFamily="34" charset="0"/>
            </a:endParaRPr>
          </a:p>
        </p:txBody>
      </p:sp>
      <p:sp>
        <p:nvSpPr>
          <p:cNvPr id="64" name="Text Box 16"/>
          <p:cNvSpPr txBox="1">
            <a:spLocks noChangeArrowheads="1"/>
          </p:cNvSpPr>
          <p:nvPr/>
        </p:nvSpPr>
        <p:spPr bwMode="auto">
          <a:xfrm>
            <a:off x="395288" y="2492375"/>
            <a:ext cx="3671887"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Calibri" pitchFamily="34" charset="0"/>
              </a:rPr>
              <a:t>n</a:t>
            </a:r>
            <a:r>
              <a:rPr lang="en-GB" sz="2000" dirty="0">
                <a:solidFill>
                  <a:schemeClr val="accent6">
                    <a:lumMod val="75000"/>
                  </a:schemeClr>
                </a:solidFill>
                <a:latin typeface="Calibri" pitchFamily="34" charset="0"/>
              </a:rPr>
              <a:t> = 25,   </a:t>
            </a: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1</a:t>
            </a:r>
            <a:r>
              <a:rPr lang="en-GB" sz="2000" dirty="0">
                <a:solidFill>
                  <a:schemeClr val="accent6">
                    <a:lumMod val="75000"/>
                  </a:schemeClr>
                </a:solidFill>
                <a:latin typeface="Calibri" pitchFamily="34" charset="0"/>
              </a:rPr>
              <a:t> = </a:t>
            </a:r>
            <a:r>
              <a:rPr lang="en-GB" sz="2000" dirty="0" smtClean="0">
                <a:solidFill>
                  <a:schemeClr val="accent6">
                    <a:lumMod val="75000"/>
                  </a:schemeClr>
                </a:solidFill>
                <a:latin typeface="Calibri" pitchFamily="34" charset="0"/>
              </a:rPr>
              <a:t>7   </a:t>
            </a:r>
            <a:r>
              <a:rPr lang="en-GB" sz="2000" dirty="0">
                <a:solidFill>
                  <a:schemeClr val="accent6">
                    <a:lumMod val="75000"/>
                  </a:schemeClr>
                </a:solidFill>
                <a:latin typeface="Calibri" pitchFamily="34" charset="0"/>
              </a:rPr>
              <a:t>and </a:t>
            </a: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25</a:t>
            </a:r>
            <a:r>
              <a:rPr lang="en-GB" sz="2000" dirty="0">
                <a:solidFill>
                  <a:schemeClr val="accent6">
                    <a:lumMod val="75000"/>
                  </a:schemeClr>
                </a:solidFill>
                <a:latin typeface="Calibri" pitchFamily="34" charset="0"/>
              </a:rPr>
              <a:t> = 175</a:t>
            </a:r>
            <a:endParaRPr lang="en-GB" sz="2000" b="1" dirty="0">
              <a:solidFill>
                <a:schemeClr val="accent6">
                  <a:lumMod val="75000"/>
                </a:schemeClr>
              </a:solidFill>
              <a:latin typeface="Calibri" pitchFamily="34" charset="0"/>
            </a:endParaRPr>
          </a:p>
        </p:txBody>
      </p:sp>
      <p:sp>
        <p:nvSpPr>
          <p:cNvPr id="51" name="Text Box 16"/>
          <p:cNvSpPr txBox="1">
            <a:spLocks noChangeArrowheads="1"/>
          </p:cNvSpPr>
          <p:nvPr/>
        </p:nvSpPr>
        <p:spPr bwMode="auto">
          <a:xfrm>
            <a:off x="250825" y="1484313"/>
            <a:ext cx="8208963" cy="400050"/>
          </a:xfrm>
          <a:prstGeom prst="rect">
            <a:avLst/>
          </a:prstGeom>
          <a:noFill/>
          <a:ln w="9525">
            <a:noFill/>
            <a:miter lim="800000"/>
            <a:headEnd/>
            <a:tailEnd/>
          </a:ln>
        </p:spPr>
        <p:txBody>
          <a:bodyPr>
            <a:spAutoFit/>
          </a:bodyPr>
          <a:lstStyle/>
          <a:p>
            <a:pPr>
              <a:spcBef>
                <a:spcPct val="50000"/>
              </a:spcBef>
            </a:pPr>
            <a:r>
              <a:rPr lang="en-GB" sz="2000">
                <a:solidFill>
                  <a:srgbClr val="002060"/>
                </a:solidFill>
                <a:latin typeface="Calibri" pitchFamily="34" charset="0"/>
              </a:rPr>
              <a:t>The first 25 multiples of 7 are 7,  14,  21,  28,  ……,  175</a:t>
            </a:r>
          </a:p>
        </p:txBody>
      </p:sp>
      <p:sp>
        <p:nvSpPr>
          <p:cNvPr id="52" name="Text Box 16"/>
          <p:cNvSpPr txBox="1">
            <a:spLocks noChangeArrowheads="1"/>
          </p:cNvSpPr>
          <p:nvPr/>
        </p:nvSpPr>
        <p:spPr bwMode="auto">
          <a:xfrm>
            <a:off x="250825" y="1916113"/>
            <a:ext cx="8208963" cy="400050"/>
          </a:xfrm>
          <a:prstGeom prst="rect">
            <a:avLst/>
          </a:prstGeom>
          <a:noFill/>
          <a:ln w="9525">
            <a:noFill/>
            <a:miter lim="800000"/>
            <a:headEnd/>
            <a:tailEnd/>
          </a:ln>
        </p:spPr>
        <p:txBody>
          <a:bodyPr>
            <a:spAutoFit/>
          </a:bodyPr>
          <a:lstStyle/>
          <a:p>
            <a:pPr>
              <a:spcBef>
                <a:spcPct val="50000"/>
              </a:spcBef>
            </a:pPr>
            <a:r>
              <a:rPr lang="en-GB" sz="2000">
                <a:solidFill>
                  <a:srgbClr val="002060"/>
                </a:solidFill>
                <a:latin typeface="Calibri" pitchFamily="34" charset="0"/>
              </a:rPr>
              <a:t>These clearly make up an arithmetic sequence with common difference 7.</a:t>
            </a:r>
          </a:p>
        </p:txBody>
      </p:sp>
      <p:grpSp>
        <p:nvGrpSpPr>
          <p:cNvPr id="54" name="Group 53"/>
          <p:cNvGrpSpPr>
            <a:grpSpLocks/>
          </p:cNvGrpSpPr>
          <p:nvPr/>
        </p:nvGrpSpPr>
        <p:grpSpPr bwMode="auto">
          <a:xfrm>
            <a:off x="395288" y="3068638"/>
            <a:ext cx="2663825" cy="782637"/>
            <a:chOff x="395536" y="2780928"/>
            <a:chExt cx="2664296" cy="782867"/>
          </a:xfrm>
        </p:grpSpPr>
        <p:sp>
          <p:nvSpPr>
            <p:cNvPr id="65" name="Text Box 16"/>
            <p:cNvSpPr txBox="1">
              <a:spLocks noChangeArrowheads="1"/>
            </p:cNvSpPr>
            <p:nvPr/>
          </p:nvSpPr>
          <p:spPr bwMode="auto">
            <a:xfrm>
              <a:off x="395536" y="2996891"/>
              <a:ext cx="863753" cy="400168"/>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Using</a:t>
              </a:r>
              <a:r>
                <a:rPr lang="en-GB" sz="2000" b="1" dirty="0">
                  <a:solidFill>
                    <a:schemeClr val="accent6">
                      <a:lumMod val="75000"/>
                    </a:schemeClr>
                  </a:solidFill>
                  <a:latin typeface="Calibri" pitchFamily="34" charset="0"/>
                </a:rPr>
                <a:t> </a:t>
              </a:r>
            </a:p>
          </p:txBody>
        </p:sp>
        <p:graphicFrame>
          <p:nvGraphicFramePr>
            <p:cNvPr id="27650" name="Object 2"/>
            <p:cNvGraphicFramePr>
              <a:graphicFrameLocks noChangeAspect="1"/>
            </p:cNvGraphicFramePr>
            <p:nvPr/>
          </p:nvGraphicFramePr>
          <p:xfrm>
            <a:off x="1115616" y="2780928"/>
            <a:ext cx="1944216" cy="782867"/>
          </p:xfrm>
          <a:graphic>
            <a:graphicData uri="http://schemas.openxmlformats.org/presentationml/2006/ole">
              <mc:AlternateContent xmlns:mc="http://schemas.openxmlformats.org/markup-compatibility/2006">
                <mc:Choice xmlns:v="urn:schemas-microsoft-com:vml" Requires="v">
                  <p:oleObj spid="_x0000_s27662" name="Equation" r:id="rId3" imgW="977760" imgH="393480" progId="Equation.3">
                    <p:embed/>
                  </p:oleObj>
                </mc:Choice>
                <mc:Fallback>
                  <p:oleObj name="Equation" r:id="rId3" imgW="97776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2780928"/>
                          <a:ext cx="1944216" cy="7828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27651" name="Object 3"/>
          <p:cNvGraphicFramePr>
            <a:graphicFrameLocks noChangeAspect="1"/>
          </p:cNvGraphicFramePr>
          <p:nvPr/>
        </p:nvGraphicFramePr>
        <p:xfrm>
          <a:off x="3857625" y="3068638"/>
          <a:ext cx="2227263" cy="793750"/>
        </p:xfrm>
        <a:graphic>
          <a:graphicData uri="http://schemas.openxmlformats.org/presentationml/2006/ole">
            <mc:AlternateContent xmlns:mc="http://schemas.openxmlformats.org/markup-compatibility/2006">
              <mc:Choice xmlns:v="urn:schemas-microsoft-com:vml" Requires="v">
                <p:oleObj spid="_x0000_s27663" name="Equation" r:id="rId5" imgW="1104840" imgH="393480" progId="Equation.3">
                  <p:embed/>
                </p:oleObj>
              </mc:Choice>
              <mc:Fallback>
                <p:oleObj name="Equation" r:id="rId5" imgW="110484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7625" y="3068638"/>
                        <a:ext cx="2227263" cy="793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52" name="Object 4"/>
          <p:cNvGraphicFramePr>
            <a:graphicFrameLocks noChangeAspect="1"/>
          </p:cNvGraphicFramePr>
          <p:nvPr/>
        </p:nvGraphicFramePr>
        <p:xfrm>
          <a:off x="6300788" y="3284538"/>
          <a:ext cx="935037" cy="355600"/>
        </p:xfrm>
        <a:graphic>
          <a:graphicData uri="http://schemas.openxmlformats.org/presentationml/2006/ole">
            <mc:AlternateContent xmlns:mc="http://schemas.openxmlformats.org/markup-compatibility/2006">
              <mc:Choice xmlns:v="urn:schemas-microsoft-com:vml" Requires="v">
                <p:oleObj spid="_x0000_s27664" name="Equation" r:id="rId7" imgW="469800" imgH="177480" progId="Equation.3">
                  <p:embed/>
                </p:oleObj>
              </mc:Choice>
              <mc:Fallback>
                <p:oleObj name="Equation" r:id="rId7" imgW="469800" imgH="1774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00788" y="3284538"/>
                        <a:ext cx="935037"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wipe(left)">
                                      <p:cBhvr>
                                        <p:cTn id="12" dur="5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wipe(left)">
                                      <p:cBhvr>
                                        <p:cTn id="17" dur="500"/>
                                        <p:tgtEl>
                                          <p:spTgt spid="5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wipe(left)">
                                      <p:cBhvr>
                                        <p:cTn id="22" dur="500"/>
                                        <p:tgtEl>
                                          <p:spTgt spid="6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wipe(left)">
                                      <p:cBhvr>
                                        <p:cTn id="27" dur="500"/>
                                        <p:tgtEl>
                                          <p:spTgt spid="54"/>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765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765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64" grpId="0"/>
      <p:bldP spid="51" grpId="0"/>
      <p:bldP spid="5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6"/>
          <p:cNvSpPr txBox="1">
            <a:spLocks noChangeArrowheads="1"/>
          </p:cNvSpPr>
          <p:nvPr/>
        </p:nvSpPr>
        <p:spPr bwMode="auto">
          <a:xfrm>
            <a:off x="358775" y="2133600"/>
            <a:ext cx="8713788" cy="400050"/>
          </a:xfrm>
          <a:prstGeom prst="rect">
            <a:avLst/>
          </a:prstGeom>
          <a:noFill/>
          <a:ln w="9525">
            <a:noFill/>
            <a:miter lim="800000"/>
            <a:headEnd/>
            <a:tailEnd/>
          </a:ln>
        </p:spPr>
        <p:txBody>
          <a:bodyPr>
            <a:spAutoFit/>
          </a:bodyPr>
          <a:lstStyle/>
          <a:p>
            <a:pPr>
              <a:spcBef>
                <a:spcPct val="50000"/>
              </a:spcBef>
            </a:pPr>
            <a:r>
              <a:rPr lang="en-GB" sz="2000">
                <a:solidFill>
                  <a:srgbClr val="002060"/>
                </a:solidFill>
                <a:latin typeface="Calibri" pitchFamily="34" charset="0"/>
              </a:rPr>
              <a:t>20 , 21 , 22 , 23 , …... , 40  is an arithmetic sequence with common difference </a:t>
            </a:r>
            <a:r>
              <a:rPr lang="en-GB" sz="2000" i="1">
                <a:solidFill>
                  <a:srgbClr val="002060"/>
                </a:solidFill>
                <a:latin typeface="Calibri" pitchFamily="34" charset="0"/>
              </a:rPr>
              <a:t>d</a:t>
            </a:r>
            <a:r>
              <a:rPr lang="en-GB" sz="2000">
                <a:solidFill>
                  <a:srgbClr val="002060"/>
                </a:solidFill>
                <a:latin typeface="Calibri" pitchFamily="34" charset="0"/>
              </a:rPr>
              <a:t> = 1 </a:t>
            </a:r>
          </a:p>
        </p:txBody>
      </p:sp>
      <p:sp>
        <p:nvSpPr>
          <p:cNvPr id="28678" name="TextBox 2"/>
          <p:cNvSpPr txBox="1">
            <a:spLocks noChangeArrowheads="1"/>
          </p:cNvSpPr>
          <p:nvPr/>
        </p:nvSpPr>
        <p:spPr bwMode="auto">
          <a:xfrm>
            <a:off x="250825" y="333375"/>
            <a:ext cx="3313113" cy="369888"/>
          </a:xfrm>
          <a:prstGeom prst="rect">
            <a:avLst/>
          </a:prstGeom>
          <a:noFill/>
          <a:ln w="9525">
            <a:noFill/>
            <a:miter lim="800000"/>
            <a:headEnd/>
            <a:tailEnd/>
          </a:ln>
        </p:spPr>
        <p:txBody>
          <a:bodyPr>
            <a:spAutoFit/>
          </a:bodyPr>
          <a:lstStyle/>
          <a:p>
            <a:r>
              <a:rPr lang="en-GB">
                <a:latin typeface="Calibri" pitchFamily="34" charset="0"/>
              </a:rPr>
              <a:t>Example 2.5.5c (page 90)</a:t>
            </a:r>
          </a:p>
        </p:txBody>
      </p:sp>
      <p:sp>
        <p:nvSpPr>
          <p:cNvPr id="9" name="Text Box 16"/>
          <p:cNvSpPr txBox="1">
            <a:spLocks noChangeArrowheads="1"/>
          </p:cNvSpPr>
          <p:nvPr/>
        </p:nvSpPr>
        <p:spPr bwMode="auto">
          <a:xfrm>
            <a:off x="5076825" y="1412875"/>
            <a:ext cx="1223963" cy="584200"/>
          </a:xfrm>
          <a:prstGeom prst="rect">
            <a:avLst/>
          </a:prstGeom>
          <a:noFill/>
          <a:ln w="9525">
            <a:noFill/>
            <a:miter lim="800000"/>
            <a:headEnd/>
            <a:tailEnd/>
          </a:ln>
        </p:spPr>
        <p:txBody>
          <a:bodyPr>
            <a:spAutoFit/>
          </a:bodyPr>
          <a:lstStyle/>
          <a:p>
            <a:pPr>
              <a:spcBef>
                <a:spcPct val="50000"/>
              </a:spcBef>
            </a:pPr>
            <a:r>
              <a:rPr lang="en-GB" sz="3200">
                <a:solidFill>
                  <a:srgbClr val="0000FF"/>
                </a:solidFill>
                <a:latin typeface="Calibri" pitchFamily="34" charset="0"/>
              </a:rPr>
              <a:t>630</a:t>
            </a:r>
            <a:endParaRPr lang="en-GB" sz="3200" b="1">
              <a:solidFill>
                <a:srgbClr val="0000FF"/>
              </a:solidFill>
              <a:latin typeface="Calibri" pitchFamily="34" charset="0"/>
            </a:endParaRPr>
          </a:p>
        </p:txBody>
      </p:sp>
      <p:sp>
        <p:nvSpPr>
          <p:cNvPr id="64" name="Text Box 16"/>
          <p:cNvSpPr txBox="1">
            <a:spLocks noChangeArrowheads="1"/>
          </p:cNvSpPr>
          <p:nvPr/>
        </p:nvSpPr>
        <p:spPr bwMode="auto">
          <a:xfrm>
            <a:off x="431800" y="2636838"/>
            <a:ext cx="8712200"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1</a:t>
            </a:r>
            <a:r>
              <a:rPr lang="en-GB" sz="2000" dirty="0">
                <a:solidFill>
                  <a:schemeClr val="accent6">
                    <a:lumMod val="75000"/>
                  </a:schemeClr>
                </a:solidFill>
                <a:latin typeface="Calibri" pitchFamily="34" charset="0"/>
              </a:rPr>
              <a:t> = 20 and </a:t>
            </a:r>
            <a:r>
              <a:rPr lang="en-GB" sz="2000" i="1" dirty="0">
                <a:solidFill>
                  <a:schemeClr val="accent6">
                    <a:lumMod val="75000"/>
                  </a:schemeClr>
                </a:solidFill>
                <a:latin typeface="Calibri" pitchFamily="34" charset="0"/>
              </a:rPr>
              <a:t>u</a:t>
            </a:r>
            <a:r>
              <a:rPr lang="en-GB" sz="2000" baseline="-25000" dirty="0">
                <a:solidFill>
                  <a:schemeClr val="accent6">
                    <a:lumMod val="75000"/>
                  </a:schemeClr>
                </a:solidFill>
                <a:latin typeface="Calibri" pitchFamily="34" charset="0"/>
              </a:rPr>
              <a:t>n</a:t>
            </a:r>
            <a:r>
              <a:rPr lang="en-GB" sz="2000" dirty="0">
                <a:solidFill>
                  <a:schemeClr val="accent6">
                    <a:lumMod val="75000"/>
                  </a:schemeClr>
                </a:solidFill>
                <a:latin typeface="Calibri" pitchFamily="34" charset="0"/>
              </a:rPr>
              <a:t> = 40 , but we still need to find n, the number of rows in the theatre. </a:t>
            </a:r>
            <a:endParaRPr lang="en-GB" sz="2000" b="1" dirty="0">
              <a:solidFill>
                <a:schemeClr val="accent6">
                  <a:lumMod val="75000"/>
                </a:schemeClr>
              </a:solidFill>
              <a:latin typeface="Calibri" pitchFamily="34" charset="0"/>
            </a:endParaRPr>
          </a:p>
        </p:txBody>
      </p:sp>
      <p:sp>
        <p:nvSpPr>
          <p:cNvPr id="51" name="Text Box 16"/>
          <p:cNvSpPr txBox="1">
            <a:spLocks noChangeArrowheads="1"/>
          </p:cNvSpPr>
          <p:nvPr/>
        </p:nvSpPr>
        <p:spPr bwMode="auto">
          <a:xfrm>
            <a:off x="1222375" y="3573463"/>
            <a:ext cx="1657350" cy="400050"/>
          </a:xfrm>
          <a:prstGeom prst="rect">
            <a:avLst/>
          </a:prstGeom>
          <a:noFill/>
          <a:ln w="9525">
            <a:noFill/>
            <a:miter lim="800000"/>
            <a:headEnd/>
            <a:tailEnd/>
          </a:ln>
        </p:spPr>
        <p:txBody>
          <a:bodyPr>
            <a:spAutoFit/>
          </a:bodyPr>
          <a:lstStyle/>
          <a:p>
            <a:pPr>
              <a:spcBef>
                <a:spcPct val="50000"/>
              </a:spcBef>
            </a:pPr>
            <a:r>
              <a:rPr lang="en-GB" sz="2000">
                <a:solidFill>
                  <a:srgbClr val="002060"/>
                </a:solidFill>
                <a:latin typeface="Calibri" pitchFamily="34" charset="0"/>
              </a:rPr>
              <a:t>40 = n + 19</a:t>
            </a:r>
          </a:p>
        </p:txBody>
      </p:sp>
      <p:grpSp>
        <p:nvGrpSpPr>
          <p:cNvPr id="3" name="Group 53"/>
          <p:cNvGrpSpPr>
            <a:grpSpLocks/>
          </p:cNvGrpSpPr>
          <p:nvPr/>
        </p:nvGrpSpPr>
        <p:grpSpPr bwMode="auto">
          <a:xfrm>
            <a:off x="496888" y="4652963"/>
            <a:ext cx="2635250" cy="769937"/>
            <a:chOff x="395536" y="2780928"/>
            <a:chExt cx="2634505" cy="770872"/>
          </a:xfrm>
        </p:grpSpPr>
        <p:sp>
          <p:nvSpPr>
            <p:cNvPr id="65" name="Text Box 16"/>
            <p:cNvSpPr txBox="1">
              <a:spLocks noChangeArrowheads="1"/>
            </p:cNvSpPr>
            <p:nvPr/>
          </p:nvSpPr>
          <p:spPr bwMode="auto">
            <a:xfrm>
              <a:off x="395536" y="2997090"/>
              <a:ext cx="863356" cy="400536"/>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Using</a:t>
              </a:r>
              <a:r>
                <a:rPr lang="en-GB" sz="2000" b="1" dirty="0">
                  <a:solidFill>
                    <a:schemeClr val="accent6">
                      <a:lumMod val="75000"/>
                    </a:schemeClr>
                  </a:solidFill>
                  <a:latin typeface="Calibri" pitchFamily="34" charset="0"/>
                </a:rPr>
                <a:t> </a:t>
              </a:r>
            </a:p>
          </p:txBody>
        </p:sp>
        <p:graphicFrame>
          <p:nvGraphicFramePr>
            <p:cNvPr id="28674" name="Object 2"/>
            <p:cNvGraphicFramePr>
              <a:graphicFrameLocks noChangeAspect="1"/>
            </p:cNvGraphicFramePr>
            <p:nvPr/>
          </p:nvGraphicFramePr>
          <p:xfrm>
            <a:off x="1115616" y="2780928"/>
            <a:ext cx="1914425" cy="770872"/>
          </p:xfrm>
          <a:graphic>
            <a:graphicData uri="http://schemas.openxmlformats.org/presentationml/2006/ole">
              <mc:AlternateContent xmlns:mc="http://schemas.openxmlformats.org/markup-compatibility/2006">
                <mc:Choice xmlns:v="urn:schemas-microsoft-com:vml" Requires="v">
                  <p:oleObj spid="_x0000_s28686" name="Equation" r:id="rId3" imgW="977760" imgH="393480" progId="Equation.3">
                    <p:embed/>
                  </p:oleObj>
                </mc:Choice>
                <mc:Fallback>
                  <p:oleObj name="Equation" r:id="rId3" imgW="97776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2780928"/>
                          <a:ext cx="1914425" cy="7708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27651" name="Object 3"/>
          <p:cNvGraphicFramePr>
            <a:graphicFrameLocks noChangeAspect="1"/>
          </p:cNvGraphicFramePr>
          <p:nvPr/>
        </p:nvGraphicFramePr>
        <p:xfrm>
          <a:off x="3946525" y="4652963"/>
          <a:ext cx="2138363" cy="754062"/>
        </p:xfrm>
        <a:graphic>
          <a:graphicData uri="http://schemas.openxmlformats.org/presentationml/2006/ole">
            <mc:AlternateContent xmlns:mc="http://schemas.openxmlformats.org/markup-compatibility/2006">
              <mc:Choice xmlns:v="urn:schemas-microsoft-com:vml" Requires="v">
                <p:oleObj spid="_x0000_s28687" name="Equation" r:id="rId5" imgW="1117440" imgH="393480" progId="Equation.3">
                  <p:embed/>
                </p:oleObj>
              </mc:Choice>
              <mc:Fallback>
                <p:oleObj name="Equation" r:id="rId5" imgW="111744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46525" y="4652963"/>
                        <a:ext cx="2138363" cy="754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52" name="Object 4"/>
          <p:cNvGraphicFramePr>
            <a:graphicFrameLocks noChangeAspect="1"/>
          </p:cNvGraphicFramePr>
          <p:nvPr/>
        </p:nvGraphicFramePr>
        <p:xfrm>
          <a:off x="6372225" y="4868863"/>
          <a:ext cx="792163" cy="358775"/>
        </p:xfrm>
        <a:graphic>
          <a:graphicData uri="http://schemas.openxmlformats.org/presentationml/2006/ole">
            <mc:AlternateContent xmlns:mc="http://schemas.openxmlformats.org/markup-compatibility/2006">
              <mc:Choice xmlns:v="urn:schemas-microsoft-com:vml" Requires="v">
                <p:oleObj spid="_x0000_s28688" name="Equation" r:id="rId7" imgW="393480" imgH="177480" progId="Equation.3">
                  <p:embed/>
                </p:oleObj>
              </mc:Choice>
              <mc:Fallback>
                <p:oleObj name="Equation" r:id="rId7" imgW="393480" imgH="1774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72225" y="4868863"/>
                        <a:ext cx="792163"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 Box 16"/>
          <p:cNvSpPr txBox="1">
            <a:spLocks noChangeArrowheads="1"/>
          </p:cNvSpPr>
          <p:nvPr/>
        </p:nvSpPr>
        <p:spPr bwMode="auto">
          <a:xfrm>
            <a:off x="250825" y="765175"/>
            <a:ext cx="8497888" cy="1014413"/>
          </a:xfrm>
          <a:prstGeom prst="rect">
            <a:avLst/>
          </a:prstGeom>
          <a:noFill/>
          <a:ln w="9525">
            <a:noFill/>
            <a:miter lim="800000"/>
            <a:headEnd/>
            <a:tailEnd/>
          </a:ln>
        </p:spPr>
        <p:txBody>
          <a:bodyPr>
            <a:spAutoFit/>
          </a:bodyPr>
          <a:lstStyle/>
          <a:p>
            <a:pPr>
              <a:spcBef>
                <a:spcPct val="50000"/>
              </a:spcBef>
            </a:pPr>
            <a:r>
              <a:rPr lang="en-GB" sz="2000">
                <a:latin typeface="Calibri" pitchFamily="34" charset="0"/>
              </a:rPr>
              <a:t>The “Find Seats Theatre” has the following number of seats in each row starting from the front row: 20 , 21 , 22 , 23, ……  and in the last row has 40 seats.          Find the total seating capacity in the theatre.</a:t>
            </a:r>
          </a:p>
        </p:txBody>
      </p:sp>
      <p:sp>
        <p:nvSpPr>
          <p:cNvPr id="14" name="Rectangle 13"/>
          <p:cNvSpPr>
            <a:spLocks noChangeArrowheads="1"/>
          </p:cNvSpPr>
          <p:nvPr/>
        </p:nvSpPr>
        <p:spPr bwMode="auto">
          <a:xfrm>
            <a:off x="574675" y="3141663"/>
            <a:ext cx="5761038" cy="400050"/>
          </a:xfrm>
          <a:prstGeom prst="rect">
            <a:avLst/>
          </a:prstGeom>
          <a:noFill/>
          <a:ln w="9525">
            <a:noFill/>
            <a:miter lim="800000"/>
            <a:headEnd/>
            <a:tailEnd/>
          </a:ln>
        </p:spPr>
        <p:txBody>
          <a:bodyPr>
            <a:spAutoFit/>
          </a:bodyPr>
          <a:lstStyle/>
          <a:p>
            <a:pPr>
              <a:spcBef>
                <a:spcPct val="50000"/>
              </a:spcBef>
              <a:defRPr/>
            </a:pPr>
            <a:r>
              <a:rPr lang="en-GB" sz="2000" dirty="0">
                <a:solidFill>
                  <a:schemeClr val="accent6">
                    <a:lumMod val="75000"/>
                  </a:schemeClr>
                </a:solidFill>
                <a:latin typeface="Calibri" pitchFamily="34" charset="0"/>
              </a:rPr>
              <a:t>Using </a:t>
            </a:r>
            <a:r>
              <a:rPr lang="en-GB" b="1" i="1" dirty="0">
                <a:latin typeface="Calibri" pitchFamily="34" charset="0"/>
              </a:rPr>
              <a:t> </a:t>
            </a:r>
            <a:r>
              <a:rPr lang="en-GB" sz="2000" b="1" i="1" dirty="0">
                <a:latin typeface="Calibri" pitchFamily="34" charset="0"/>
              </a:rPr>
              <a:t>u</a:t>
            </a:r>
            <a:r>
              <a:rPr lang="en-GB" sz="2000" b="1" baseline="-25000" dirty="0">
                <a:latin typeface="Calibri" pitchFamily="34" charset="0"/>
              </a:rPr>
              <a:t>n</a:t>
            </a:r>
            <a:r>
              <a:rPr lang="en-GB" sz="2000" b="1" dirty="0">
                <a:latin typeface="Calibri" pitchFamily="34" charset="0"/>
              </a:rPr>
              <a:t> = </a:t>
            </a:r>
            <a:r>
              <a:rPr lang="en-GB" sz="2000" b="1" i="1" dirty="0" err="1">
                <a:latin typeface="Calibri" pitchFamily="34" charset="0"/>
              </a:rPr>
              <a:t>dn</a:t>
            </a:r>
            <a:r>
              <a:rPr lang="en-GB" sz="2000" b="1" dirty="0">
                <a:latin typeface="Calibri" pitchFamily="34" charset="0"/>
              </a:rPr>
              <a:t> + </a:t>
            </a:r>
            <a:r>
              <a:rPr lang="en-GB" sz="2000" b="1" i="1" dirty="0">
                <a:latin typeface="Calibri" pitchFamily="34" charset="0"/>
              </a:rPr>
              <a:t>u</a:t>
            </a:r>
            <a:r>
              <a:rPr lang="en-GB" sz="2000" b="1" baseline="-25000" dirty="0">
                <a:latin typeface="Calibri" pitchFamily="34" charset="0"/>
              </a:rPr>
              <a:t>0       </a:t>
            </a:r>
            <a:r>
              <a:rPr lang="en-GB" sz="2000" dirty="0">
                <a:solidFill>
                  <a:schemeClr val="accent6">
                    <a:lumMod val="75000"/>
                  </a:schemeClr>
                </a:solidFill>
                <a:latin typeface="Calibri" pitchFamily="34" charset="0"/>
              </a:rPr>
              <a:t>or</a:t>
            </a:r>
            <a:r>
              <a:rPr lang="en-GB" sz="2000" b="1" i="1" dirty="0">
                <a:latin typeface="Calibri" pitchFamily="34" charset="0"/>
              </a:rPr>
              <a:t>    u</a:t>
            </a:r>
            <a:r>
              <a:rPr lang="en-GB" sz="2000" b="1" baseline="-25000" dirty="0">
                <a:latin typeface="Calibri" pitchFamily="34" charset="0"/>
              </a:rPr>
              <a:t>n</a:t>
            </a:r>
            <a:r>
              <a:rPr lang="en-GB" sz="2000" b="1" dirty="0">
                <a:latin typeface="Calibri" pitchFamily="34" charset="0"/>
              </a:rPr>
              <a:t> = </a:t>
            </a:r>
            <a:r>
              <a:rPr lang="en-GB" sz="2000" b="1" i="1" dirty="0">
                <a:latin typeface="Calibri" pitchFamily="34" charset="0"/>
              </a:rPr>
              <a:t>u</a:t>
            </a:r>
            <a:r>
              <a:rPr lang="en-GB" sz="2000" b="1" baseline="-25000" dirty="0">
                <a:latin typeface="Calibri" pitchFamily="34" charset="0"/>
              </a:rPr>
              <a:t>1 </a:t>
            </a:r>
            <a:r>
              <a:rPr lang="en-GB" sz="2000" b="1" dirty="0">
                <a:latin typeface="Calibri" pitchFamily="34" charset="0"/>
              </a:rPr>
              <a:t>+ (</a:t>
            </a:r>
            <a:r>
              <a:rPr lang="en-GB" sz="2000" b="1" i="1" dirty="0">
                <a:latin typeface="Calibri" pitchFamily="34" charset="0"/>
              </a:rPr>
              <a:t>n</a:t>
            </a:r>
            <a:r>
              <a:rPr lang="en-GB" sz="2000" b="1" dirty="0">
                <a:latin typeface="Calibri" pitchFamily="34" charset="0"/>
              </a:rPr>
              <a:t> – 1)</a:t>
            </a:r>
            <a:r>
              <a:rPr lang="en-GB" sz="2000" b="1" i="1" dirty="0">
                <a:latin typeface="Calibri" pitchFamily="34" charset="0"/>
              </a:rPr>
              <a:t>d</a:t>
            </a:r>
            <a:r>
              <a:rPr lang="en-GB" sz="2000" b="1" dirty="0">
                <a:latin typeface="Calibri" pitchFamily="34" charset="0"/>
              </a:rPr>
              <a:t> </a:t>
            </a:r>
            <a:endParaRPr lang="en-GB" sz="2000" dirty="0"/>
          </a:p>
        </p:txBody>
      </p:sp>
      <p:sp>
        <p:nvSpPr>
          <p:cNvPr id="16" name="Text Box 16"/>
          <p:cNvSpPr txBox="1">
            <a:spLocks noChangeArrowheads="1"/>
          </p:cNvSpPr>
          <p:nvPr/>
        </p:nvSpPr>
        <p:spPr bwMode="auto">
          <a:xfrm>
            <a:off x="1366838" y="3933825"/>
            <a:ext cx="1655762" cy="400050"/>
          </a:xfrm>
          <a:prstGeom prst="rect">
            <a:avLst/>
          </a:prstGeom>
          <a:noFill/>
          <a:ln w="9525">
            <a:noFill/>
            <a:miter lim="800000"/>
            <a:headEnd/>
            <a:tailEnd/>
          </a:ln>
        </p:spPr>
        <p:txBody>
          <a:bodyPr>
            <a:spAutoFit/>
          </a:bodyPr>
          <a:lstStyle/>
          <a:p>
            <a:pPr>
              <a:spcBef>
                <a:spcPct val="50000"/>
              </a:spcBef>
            </a:pPr>
            <a:r>
              <a:rPr lang="en-GB" sz="2000">
                <a:solidFill>
                  <a:srgbClr val="002060"/>
                </a:solidFill>
                <a:latin typeface="Calibri" pitchFamily="34" charset="0"/>
              </a:rPr>
              <a:t>n = 21</a:t>
            </a:r>
          </a:p>
        </p:txBody>
      </p:sp>
      <p:sp>
        <p:nvSpPr>
          <p:cNvPr id="17" name="Text Box 16"/>
          <p:cNvSpPr txBox="1">
            <a:spLocks noChangeArrowheads="1"/>
          </p:cNvSpPr>
          <p:nvPr/>
        </p:nvSpPr>
        <p:spPr bwMode="auto">
          <a:xfrm>
            <a:off x="3167063" y="3573463"/>
            <a:ext cx="2305050" cy="400050"/>
          </a:xfrm>
          <a:prstGeom prst="rect">
            <a:avLst/>
          </a:prstGeom>
          <a:noFill/>
          <a:ln w="9525">
            <a:noFill/>
            <a:miter lim="800000"/>
            <a:headEnd/>
            <a:tailEnd/>
          </a:ln>
        </p:spPr>
        <p:txBody>
          <a:bodyPr>
            <a:spAutoFit/>
          </a:bodyPr>
          <a:lstStyle/>
          <a:p>
            <a:pPr>
              <a:spcBef>
                <a:spcPct val="50000"/>
              </a:spcBef>
            </a:pPr>
            <a:r>
              <a:rPr lang="en-GB" sz="2000">
                <a:solidFill>
                  <a:srgbClr val="002060"/>
                </a:solidFill>
                <a:latin typeface="Calibri" pitchFamily="34" charset="0"/>
              </a:rPr>
              <a:t>40 = 20 + n – 1 </a:t>
            </a:r>
          </a:p>
        </p:txBody>
      </p:sp>
      <p:sp>
        <p:nvSpPr>
          <p:cNvPr id="18" name="Text Box 16"/>
          <p:cNvSpPr txBox="1">
            <a:spLocks noChangeArrowheads="1"/>
          </p:cNvSpPr>
          <p:nvPr/>
        </p:nvSpPr>
        <p:spPr bwMode="auto">
          <a:xfrm>
            <a:off x="3311525" y="3933825"/>
            <a:ext cx="1655763" cy="400050"/>
          </a:xfrm>
          <a:prstGeom prst="rect">
            <a:avLst/>
          </a:prstGeom>
          <a:noFill/>
          <a:ln w="9525">
            <a:noFill/>
            <a:miter lim="800000"/>
            <a:headEnd/>
            <a:tailEnd/>
          </a:ln>
        </p:spPr>
        <p:txBody>
          <a:bodyPr>
            <a:spAutoFit/>
          </a:bodyPr>
          <a:lstStyle/>
          <a:p>
            <a:pPr>
              <a:spcBef>
                <a:spcPct val="50000"/>
              </a:spcBef>
            </a:pPr>
            <a:r>
              <a:rPr lang="en-GB" sz="2000">
                <a:solidFill>
                  <a:srgbClr val="002060"/>
                </a:solidFill>
                <a:latin typeface="Calibri" pitchFamily="34" charset="0"/>
              </a:rPr>
              <a:t>n = 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wipe(left)">
                                      <p:cBhvr>
                                        <p:cTn id="17" dur="500"/>
                                        <p:tgtEl>
                                          <p:spTgt spid="6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wipe(left)">
                                      <p:cBhvr>
                                        <p:cTn id="27" dur="500"/>
                                        <p:tgtEl>
                                          <p:spTgt spid="5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left)">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wipe(left)">
                                      <p:cBhvr>
                                        <p:cTn id="47" dur="50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2765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27652"/>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64" grpId="0"/>
      <p:bldP spid="51" grpId="0"/>
      <p:bldP spid="13" grpId="0"/>
      <p:bldP spid="14" grpId="0"/>
      <p:bldP spid="16" grpId="0"/>
      <p:bldP spid="17"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8"/>
          <p:cNvSpPr>
            <a:spLocks noChangeArrowheads="1"/>
          </p:cNvSpPr>
          <p:nvPr/>
        </p:nvSpPr>
        <p:spPr bwMode="auto">
          <a:xfrm>
            <a:off x="395288" y="188913"/>
            <a:ext cx="8208962" cy="430212"/>
          </a:xfrm>
          <a:prstGeom prst="rect">
            <a:avLst/>
          </a:prstGeom>
          <a:noFill/>
          <a:ln w="9525">
            <a:noFill/>
            <a:miter lim="800000"/>
            <a:headEnd/>
            <a:tailEnd/>
          </a:ln>
        </p:spPr>
        <p:txBody>
          <a:bodyPr>
            <a:spAutoFit/>
          </a:bodyPr>
          <a:lstStyle/>
          <a:p>
            <a:r>
              <a:rPr lang="en-GB" sz="2200">
                <a:solidFill>
                  <a:schemeClr val="accent2"/>
                </a:solidFill>
              </a:rPr>
              <a:t>You use the GDC for arithmetic sequences and series.</a:t>
            </a:r>
          </a:p>
        </p:txBody>
      </p:sp>
      <p:sp>
        <p:nvSpPr>
          <p:cNvPr id="43012" name="Rectangle 28"/>
          <p:cNvSpPr>
            <a:spLocks noChangeArrowheads="1"/>
          </p:cNvSpPr>
          <p:nvPr/>
        </p:nvSpPr>
        <p:spPr bwMode="auto">
          <a:xfrm>
            <a:off x="395288" y="620713"/>
            <a:ext cx="8208962" cy="430212"/>
          </a:xfrm>
          <a:prstGeom prst="rect">
            <a:avLst/>
          </a:prstGeom>
          <a:noFill/>
          <a:ln w="9525">
            <a:noFill/>
            <a:miter lim="800000"/>
            <a:headEnd/>
            <a:tailEnd/>
          </a:ln>
        </p:spPr>
        <p:txBody>
          <a:bodyPr>
            <a:spAutoFit/>
          </a:bodyPr>
          <a:lstStyle/>
          <a:p>
            <a:r>
              <a:rPr lang="en-GB" sz="2200">
                <a:solidFill>
                  <a:schemeClr val="accent2"/>
                </a:solidFill>
              </a:rPr>
              <a:t>You can use </a:t>
            </a:r>
            <a:r>
              <a:rPr lang="en-GB" sz="2200">
                <a:solidFill>
                  <a:srgbClr val="FF0000"/>
                </a:solidFill>
              </a:rPr>
              <a:t>LIST</a:t>
            </a:r>
            <a:r>
              <a:rPr lang="en-GB" sz="2200">
                <a:solidFill>
                  <a:schemeClr val="accent2"/>
                </a:solidFill>
              </a:rPr>
              <a:t> or </a:t>
            </a:r>
            <a:r>
              <a:rPr lang="en-GB" sz="2200">
                <a:solidFill>
                  <a:srgbClr val="CC0099"/>
                </a:solidFill>
              </a:rPr>
              <a:t>TABLE</a:t>
            </a:r>
          </a:p>
        </p:txBody>
      </p:sp>
      <p:sp>
        <p:nvSpPr>
          <p:cNvPr id="47" name="Text Box 16"/>
          <p:cNvSpPr txBox="1">
            <a:spLocks noChangeArrowheads="1"/>
          </p:cNvSpPr>
          <p:nvPr/>
        </p:nvSpPr>
        <p:spPr bwMode="auto">
          <a:xfrm>
            <a:off x="395288" y="1125538"/>
            <a:ext cx="8208962" cy="430212"/>
          </a:xfrm>
          <a:prstGeom prst="rect">
            <a:avLst/>
          </a:prstGeom>
          <a:noFill/>
          <a:ln w="9525">
            <a:noFill/>
            <a:miter lim="800000"/>
            <a:headEnd/>
            <a:tailEnd/>
          </a:ln>
        </p:spPr>
        <p:txBody>
          <a:bodyPr>
            <a:spAutoFit/>
          </a:bodyPr>
          <a:lstStyle/>
          <a:p>
            <a:pPr>
              <a:spcBef>
                <a:spcPct val="50000"/>
              </a:spcBef>
            </a:pPr>
            <a:r>
              <a:rPr lang="en-GB" sz="2200">
                <a:latin typeface="Calibri" pitchFamily="34" charset="0"/>
              </a:rPr>
              <a:t>List the first six terms of the sequence </a:t>
            </a:r>
          </a:p>
        </p:txBody>
      </p:sp>
      <p:graphicFrame>
        <p:nvGraphicFramePr>
          <p:cNvPr id="43009" name="Object 1"/>
          <p:cNvGraphicFramePr>
            <a:graphicFrameLocks noChangeAspect="1"/>
          </p:cNvGraphicFramePr>
          <p:nvPr/>
        </p:nvGraphicFramePr>
        <p:xfrm>
          <a:off x="4859338" y="981075"/>
          <a:ext cx="1612900" cy="723900"/>
        </p:xfrm>
        <a:graphic>
          <a:graphicData uri="http://schemas.openxmlformats.org/presentationml/2006/ole">
            <mc:AlternateContent xmlns:mc="http://schemas.openxmlformats.org/markup-compatibility/2006">
              <mc:Choice xmlns:v="urn:schemas-microsoft-com:vml" Requires="v">
                <p:oleObj spid="_x0000_s43013" name="Equation" r:id="rId3" imgW="876240" imgH="393480" progId="Equation.3">
                  <p:embed/>
                </p:oleObj>
              </mc:Choice>
              <mc:Fallback>
                <p:oleObj name="Equation" r:id="rId3" imgW="876240" imgH="39348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981075"/>
                        <a:ext cx="16129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7" name="Group 56"/>
          <p:cNvGrpSpPr>
            <a:grpSpLocks/>
          </p:cNvGrpSpPr>
          <p:nvPr/>
        </p:nvGrpSpPr>
        <p:grpSpPr bwMode="auto">
          <a:xfrm>
            <a:off x="468313" y="2349500"/>
            <a:ext cx="4032250" cy="460375"/>
            <a:chOff x="611560" y="1700808"/>
            <a:chExt cx="4032447" cy="461666"/>
          </a:xfrm>
        </p:grpSpPr>
        <p:sp>
          <p:nvSpPr>
            <p:cNvPr id="43029" name="Text Box 34"/>
            <p:cNvSpPr txBox="1">
              <a:spLocks noChangeArrowheads="1"/>
            </p:cNvSpPr>
            <p:nvPr/>
          </p:nvSpPr>
          <p:spPr bwMode="auto">
            <a:xfrm>
              <a:off x="1259632" y="1700808"/>
              <a:ext cx="864095" cy="400110"/>
            </a:xfrm>
            <a:prstGeom prst="rect">
              <a:avLst/>
            </a:prstGeom>
            <a:noFill/>
            <a:ln w="12700">
              <a:solidFill>
                <a:schemeClr val="tx1"/>
              </a:solidFill>
              <a:miter lim="800000"/>
              <a:headEnd/>
              <a:tailEnd/>
            </a:ln>
          </p:spPr>
          <p:txBody>
            <a:bodyPr>
              <a:spAutoFit/>
            </a:bodyPr>
            <a:lstStyle/>
            <a:p>
              <a:pPr algn="ctr" defTabSz="912813">
                <a:spcBef>
                  <a:spcPct val="50000"/>
                </a:spcBef>
              </a:pPr>
              <a:r>
                <a:rPr lang="en-GB" sz="2000">
                  <a:cs typeface="Arial" charset="0"/>
                </a:rPr>
                <a:t>STAT</a:t>
              </a:r>
              <a:endParaRPr lang="en-GB" sz="2000" baseline="30000">
                <a:cs typeface="Arial" charset="0"/>
              </a:endParaRPr>
            </a:p>
          </p:txBody>
        </p:sp>
        <p:sp>
          <p:nvSpPr>
            <p:cNvPr id="43030" name="Text Box 24"/>
            <p:cNvSpPr txBox="1">
              <a:spLocks noChangeArrowheads="1"/>
            </p:cNvSpPr>
            <p:nvPr/>
          </p:nvSpPr>
          <p:spPr bwMode="auto">
            <a:xfrm>
              <a:off x="611560" y="1700808"/>
              <a:ext cx="576240" cy="409358"/>
            </a:xfrm>
            <a:prstGeom prst="rect">
              <a:avLst/>
            </a:prstGeom>
            <a:solidFill>
              <a:srgbClr val="FFFF00"/>
            </a:solidFill>
            <a:ln w="12700">
              <a:solidFill>
                <a:schemeClr val="tx1"/>
              </a:solidFill>
              <a:miter lim="800000"/>
              <a:headEnd/>
              <a:tailEnd/>
            </a:ln>
          </p:spPr>
          <p:txBody>
            <a:bodyPr>
              <a:spAutoFit/>
            </a:bodyPr>
            <a:lstStyle/>
            <a:p>
              <a:pPr algn="ctr">
                <a:spcBef>
                  <a:spcPct val="50000"/>
                </a:spcBef>
              </a:pPr>
              <a:r>
                <a:rPr lang="en-GB" sz="2000"/>
                <a:t>2</a:t>
              </a:r>
              <a:r>
                <a:rPr lang="en-GB" sz="2000" baseline="30000"/>
                <a:t>nd</a:t>
              </a:r>
              <a:r>
                <a:rPr lang="en-GB" sz="2000"/>
                <a:t> </a:t>
              </a:r>
            </a:p>
          </p:txBody>
        </p:sp>
        <p:sp>
          <p:nvSpPr>
            <p:cNvPr id="43031" name="Text Box 41"/>
            <p:cNvSpPr txBox="1">
              <a:spLocks noChangeArrowheads="1"/>
            </p:cNvSpPr>
            <p:nvPr/>
          </p:nvSpPr>
          <p:spPr bwMode="auto">
            <a:xfrm>
              <a:off x="2195737" y="1700809"/>
              <a:ext cx="432048" cy="461665"/>
            </a:xfrm>
            <a:prstGeom prst="rect">
              <a:avLst/>
            </a:prstGeom>
            <a:noFill/>
            <a:ln w="12700">
              <a:solidFill>
                <a:schemeClr val="tx1"/>
              </a:solidFill>
              <a:miter lim="800000"/>
              <a:headEnd/>
              <a:tailEnd/>
            </a:ln>
          </p:spPr>
          <p:txBody>
            <a:bodyPr>
              <a:spAutoFit/>
            </a:bodyPr>
            <a:lstStyle/>
            <a:p>
              <a:pPr algn="ctr" defTabSz="912813">
                <a:spcBef>
                  <a:spcPct val="50000"/>
                </a:spcBef>
              </a:pPr>
              <a:endParaRPr lang="en-US" sz="2400">
                <a:sym typeface="Wingdings" pitchFamily="2" charset="2"/>
              </a:endParaRPr>
            </a:p>
          </p:txBody>
        </p:sp>
        <p:sp>
          <p:nvSpPr>
            <p:cNvPr id="43032" name="AutoShape 42"/>
            <p:cNvSpPr>
              <a:spLocks noChangeArrowheads="1"/>
            </p:cNvSpPr>
            <p:nvPr/>
          </p:nvSpPr>
          <p:spPr bwMode="auto">
            <a:xfrm rot="-8243156">
              <a:off x="2240319" y="1817398"/>
              <a:ext cx="215900" cy="215900"/>
            </a:xfrm>
            <a:prstGeom prst="rtTriangle">
              <a:avLst/>
            </a:prstGeom>
            <a:solidFill>
              <a:srgbClr val="000000"/>
            </a:solidFill>
            <a:ln w="9525">
              <a:solidFill>
                <a:schemeClr val="tx1"/>
              </a:solidFill>
              <a:miter lim="800000"/>
              <a:headEnd/>
              <a:tailEnd/>
            </a:ln>
          </p:spPr>
          <p:txBody>
            <a:bodyPr rot="10800000" wrap="none" anchor="ctr"/>
            <a:lstStyle/>
            <a:p>
              <a:pPr defTabSz="912813"/>
              <a:endParaRPr lang="en-US"/>
            </a:p>
          </p:txBody>
        </p:sp>
        <p:sp>
          <p:nvSpPr>
            <p:cNvPr id="43033" name="Text Box 51"/>
            <p:cNvSpPr txBox="1">
              <a:spLocks noChangeArrowheads="1"/>
            </p:cNvSpPr>
            <p:nvPr/>
          </p:nvSpPr>
          <p:spPr bwMode="auto">
            <a:xfrm>
              <a:off x="2627784" y="1700808"/>
              <a:ext cx="864095" cy="400110"/>
            </a:xfrm>
            <a:prstGeom prst="rect">
              <a:avLst/>
            </a:prstGeom>
            <a:noFill/>
            <a:ln w="9525">
              <a:noFill/>
              <a:miter lim="800000"/>
              <a:headEnd/>
              <a:tailEnd/>
            </a:ln>
          </p:spPr>
          <p:txBody>
            <a:bodyPr>
              <a:spAutoFit/>
            </a:bodyPr>
            <a:lstStyle/>
            <a:p>
              <a:pPr defTabSz="912813">
                <a:spcBef>
                  <a:spcPct val="50000"/>
                </a:spcBef>
              </a:pPr>
              <a:r>
                <a:rPr lang="en-GB"/>
                <a:t>[</a:t>
              </a:r>
              <a:r>
                <a:rPr lang="en-GB" sz="2000"/>
                <a:t>OPS</a:t>
              </a:r>
              <a:r>
                <a:rPr lang="en-GB"/>
                <a:t>]</a:t>
              </a:r>
            </a:p>
          </p:txBody>
        </p:sp>
        <p:sp>
          <p:nvSpPr>
            <p:cNvPr id="43034" name="Text Box 25"/>
            <p:cNvSpPr txBox="1">
              <a:spLocks noChangeArrowheads="1"/>
            </p:cNvSpPr>
            <p:nvPr/>
          </p:nvSpPr>
          <p:spPr bwMode="auto">
            <a:xfrm>
              <a:off x="3419872" y="1700808"/>
              <a:ext cx="360422" cy="409575"/>
            </a:xfrm>
            <a:prstGeom prst="rect">
              <a:avLst/>
            </a:prstGeom>
            <a:noFill/>
            <a:ln w="12700">
              <a:solidFill>
                <a:schemeClr val="tx1"/>
              </a:solidFill>
              <a:miter lim="800000"/>
              <a:headEnd/>
              <a:tailEnd/>
            </a:ln>
          </p:spPr>
          <p:txBody>
            <a:bodyPr>
              <a:spAutoFit/>
            </a:bodyPr>
            <a:lstStyle/>
            <a:p>
              <a:pPr algn="ctr">
                <a:spcBef>
                  <a:spcPct val="50000"/>
                </a:spcBef>
              </a:pPr>
              <a:r>
                <a:rPr lang="en-GB" sz="2000"/>
                <a:t>5</a:t>
              </a:r>
            </a:p>
          </p:txBody>
        </p:sp>
        <p:sp>
          <p:nvSpPr>
            <p:cNvPr id="43035" name="Text Box 51"/>
            <p:cNvSpPr txBox="1">
              <a:spLocks noChangeArrowheads="1"/>
            </p:cNvSpPr>
            <p:nvPr/>
          </p:nvSpPr>
          <p:spPr bwMode="auto">
            <a:xfrm>
              <a:off x="3779912" y="1700808"/>
              <a:ext cx="864095" cy="400110"/>
            </a:xfrm>
            <a:prstGeom prst="rect">
              <a:avLst/>
            </a:prstGeom>
            <a:noFill/>
            <a:ln w="9525">
              <a:noFill/>
              <a:miter lim="800000"/>
              <a:headEnd/>
              <a:tailEnd/>
            </a:ln>
          </p:spPr>
          <p:txBody>
            <a:bodyPr>
              <a:spAutoFit/>
            </a:bodyPr>
            <a:lstStyle/>
            <a:p>
              <a:pPr defTabSz="912813">
                <a:spcBef>
                  <a:spcPct val="50000"/>
                </a:spcBef>
              </a:pPr>
              <a:r>
                <a:rPr lang="en-GB"/>
                <a:t>[</a:t>
              </a:r>
              <a:r>
                <a:rPr lang="en-GB" sz="2000"/>
                <a:t>seq</a:t>
              </a:r>
              <a:r>
                <a:rPr lang="en-GB"/>
                <a:t>]</a:t>
              </a:r>
            </a:p>
          </p:txBody>
        </p:sp>
      </p:grpSp>
      <p:sp>
        <p:nvSpPr>
          <p:cNvPr id="58" name="Rectangle 28"/>
          <p:cNvSpPr>
            <a:spLocks noChangeArrowheads="1"/>
          </p:cNvSpPr>
          <p:nvPr/>
        </p:nvSpPr>
        <p:spPr bwMode="auto">
          <a:xfrm>
            <a:off x="395288" y="1844675"/>
            <a:ext cx="2232025" cy="431800"/>
          </a:xfrm>
          <a:prstGeom prst="rect">
            <a:avLst/>
          </a:prstGeom>
          <a:noFill/>
          <a:ln w="9525">
            <a:noFill/>
            <a:miter lim="800000"/>
            <a:headEnd/>
            <a:tailEnd/>
          </a:ln>
        </p:spPr>
        <p:txBody>
          <a:bodyPr>
            <a:spAutoFit/>
          </a:bodyPr>
          <a:lstStyle/>
          <a:p>
            <a:r>
              <a:rPr lang="en-GB" sz="2200">
                <a:solidFill>
                  <a:schemeClr val="accent2"/>
                </a:solidFill>
              </a:rPr>
              <a:t>Using </a:t>
            </a:r>
            <a:r>
              <a:rPr lang="en-GB" sz="2200">
                <a:solidFill>
                  <a:srgbClr val="FF0000"/>
                </a:solidFill>
              </a:rPr>
              <a:t>LIST</a:t>
            </a:r>
            <a:r>
              <a:rPr lang="en-GB" sz="2200">
                <a:solidFill>
                  <a:schemeClr val="accent2"/>
                </a:solidFill>
              </a:rPr>
              <a:t>:</a:t>
            </a:r>
          </a:p>
        </p:txBody>
      </p:sp>
      <p:sp>
        <p:nvSpPr>
          <p:cNvPr id="69" name="Rectangle 28"/>
          <p:cNvSpPr>
            <a:spLocks noChangeArrowheads="1"/>
          </p:cNvSpPr>
          <p:nvPr/>
        </p:nvSpPr>
        <p:spPr bwMode="auto">
          <a:xfrm>
            <a:off x="323850" y="4005263"/>
            <a:ext cx="2232025" cy="430212"/>
          </a:xfrm>
          <a:prstGeom prst="rect">
            <a:avLst/>
          </a:prstGeom>
          <a:noFill/>
          <a:ln w="9525">
            <a:noFill/>
            <a:miter lim="800000"/>
            <a:headEnd/>
            <a:tailEnd/>
          </a:ln>
        </p:spPr>
        <p:txBody>
          <a:bodyPr>
            <a:spAutoFit/>
          </a:bodyPr>
          <a:lstStyle/>
          <a:p>
            <a:r>
              <a:rPr lang="en-GB" sz="2200">
                <a:solidFill>
                  <a:schemeClr val="accent2"/>
                </a:solidFill>
              </a:rPr>
              <a:t>Using </a:t>
            </a:r>
            <a:r>
              <a:rPr lang="en-GB" sz="2200">
                <a:solidFill>
                  <a:srgbClr val="CC0099"/>
                </a:solidFill>
              </a:rPr>
              <a:t>TABLE</a:t>
            </a:r>
            <a:r>
              <a:rPr lang="en-GB" sz="2200">
                <a:solidFill>
                  <a:schemeClr val="accent2"/>
                </a:solidFill>
              </a:rPr>
              <a:t>:</a:t>
            </a:r>
          </a:p>
        </p:txBody>
      </p:sp>
      <p:sp>
        <p:nvSpPr>
          <p:cNvPr id="71" name="Text Box 21"/>
          <p:cNvSpPr txBox="1">
            <a:spLocks noChangeArrowheads="1"/>
          </p:cNvSpPr>
          <p:nvPr/>
        </p:nvSpPr>
        <p:spPr bwMode="auto">
          <a:xfrm>
            <a:off x="1187450" y="4508500"/>
            <a:ext cx="2447925" cy="461963"/>
          </a:xfrm>
          <a:prstGeom prst="rect">
            <a:avLst/>
          </a:prstGeom>
          <a:noFill/>
          <a:ln w="9525">
            <a:noFill/>
            <a:miter lim="800000"/>
            <a:headEnd/>
            <a:tailEnd/>
          </a:ln>
        </p:spPr>
        <p:txBody>
          <a:bodyPr>
            <a:spAutoFit/>
          </a:bodyPr>
          <a:lstStyle/>
          <a:p>
            <a:pPr defTabSz="912813">
              <a:spcBef>
                <a:spcPct val="50000"/>
              </a:spcBef>
            </a:pPr>
            <a:r>
              <a:rPr lang="en-GB" sz="2200">
                <a:solidFill>
                  <a:srgbClr val="000099"/>
                </a:solidFill>
                <a:latin typeface="Calibri" pitchFamily="34" charset="0"/>
              </a:rPr>
              <a:t>Input </a:t>
            </a:r>
            <a:r>
              <a:rPr lang="en-GB" sz="2400">
                <a:solidFill>
                  <a:srgbClr val="000099"/>
                </a:solidFill>
                <a:latin typeface="Times New Roman" pitchFamily="18" charset="0"/>
                <a:cs typeface="Times New Roman" pitchFamily="18" charset="0"/>
              </a:rPr>
              <a:t> 1/2(</a:t>
            </a:r>
            <a:r>
              <a:rPr lang="en-GB" sz="2400" i="1">
                <a:solidFill>
                  <a:srgbClr val="000099"/>
                </a:solidFill>
                <a:latin typeface="Times New Roman" pitchFamily="18" charset="0"/>
                <a:cs typeface="Times New Roman" pitchFamily="18" charset="0"/>
              </a:rPr>
              <a:t>x</a:t>
            </a:r>
            <a:r>
              <a:rPr lang="en-GB" sz="2400">
                <a:solidFill>
                  <a:srgbClr val="000099"/>
                </a:solidFill>
                <a:latin typeface="Times New Roman" pitchFamily="18" charset="0"/>
                <a:cs typeface="Times New Roman" pitchFamily="18" charset="0"/>
              </a:rPr>
              <a:t> + 1)</a:t>
            </a:r>
          </a:p>
        </p:txBody>
      </p:sp>
      <p:grpSp>
        <p:nvGrpSpPr>
          <p:cNvPr id="88" name="Group 87"/>
          <p:cNvGrpSpPr>
            <a:grpSpLocks/>
          </p:cNvGrpSpPr>
          <p:nvPr/>
        </p:nvGrpSpPr>
        <p:grpSpPr bwMode="auto">
          <a:xfrm>
            <a:off x="468313" y="5084763"/>
            <a:ext cx="8207375" cy="409575"/>
            <a:chOff x="467543" y="5589240"/>
            <a:chExt cx="8208913" cy="409575"/>
          </a:xfrm>
        </p:grpSpPr>
        <p:sp>
          <p:nvSpPr>
            <p:cNvPr id="43020" name="Text Box 34"/>
            <p:cNvSpPr txBox="1">
              <a:spLocks noChangeArrowheads="1"/>
            </p:cNvSpPr>
            <p:nvPr/>
          </p:nvSpPr>
          <p:spPr bwMode="auto">
            <a:xfrm>
              <a:off x="1115615" y="5589240"/>
              <a:ext cx="1296145" cy="369332"/>
            </a:xfrm>
            <a:prstGeom prst="rect">
              <a:avLst/>
            </a:prstGeom>
            <a:noFill/>
            <a:ln w="12700">
              <a:solidFill>
                <a:schemeClr val="tx1"/>
              </a:solidFill>
              <a:miter lim="800000"/>
              <a:headEnd/>
              <a:tailEnd/>
            </a:ln>
          </p:spPr>
          <p:txBody>
            <a:bodyPr>
              <a:spAutoFit/>
            </a:bodyPr>
            <a:lstStyle/>
            <a:p>
              <a:pPr algn="ctr" defTabSz="912813">
                <a:spcBef>
                  <a:spcPct val="50000"/>
                </a:spcBef>
              </a:pPr>
              <a:r>
                <a:rPr lang="en-GB">
                  <a:cs typeface="Arial" charset="0"/>
                </a:rPr>
                <a:t>WINDOW</a:t>
              </a:r>
              <a:endParaRPr lang="en-GB" baseline="30000">
                <a:cs typeface="Arial" charset="0"/>
              </a:endParaRPr>
            </a:p>
          </p:txBody>
        </p:sp>
        <p:sp>
          <p:nvSpPr>
            <p:cNvPr id="43021" name="Text Box 24"/>
            <p:cNvSpPr txBox="1">
              <a:spLocks noChangeArrowheads="1"/>
            </p:cNvSpPr>
            <p:nvPr/>
          </p:nvSpPr>
          <p:spPr bwMode="auto">
            <a:xfrm>
              <a:off x="467543" y="5589240"/>
              <a:ext cx="576240" cy="409358"/>
            </a:xfrm>
            <a:prstGeom prst="rect">
              <a:avLst/>
            </a:prstGeom>
            <a:solidFill>
              <a:srgbClr val="FFFF00"/>
            </a:solidFill>
            <a:ln w="12700">
              <a:solidFill>
                <a:schemeClr val="tx1"/>
              </a:solidFill>
              <a:miter lim="800000"/>
              <a:headEnd/>
              <a:tailEnd/>
            </a:ln>
          </p:spPr>
          <p:txBody>
            <a:bodyPr>
              <a:spAutoFit/>
            </a:bodyPr>
            <a:lstStyle/>
            <a:p>
              <a:pPr algn="ctr">
                <a:spcBef>
                  <a:spcPct val="50000"/>
                </a:spcBef>
              </a:pPr>
              <a:r>
                <a:rPr lang="en-GB" sz="2000"/>
                <a:t>2</a:t>
              </a:r>
              <a:r>
                <a:rPr lang="en-GB" sz="2000" baseline="30000"/>
                <a:t>nd</a:t>
              </a:r>
              <a:r>
                <a:rPr lang="en-GB" sz="2000"/>
                <a:t> </a:t>
              </a:r>
            </a:p>
          </p:txBody>
        </p:sp>
        <p:sp>
          <p:nvSpPr>
            <p:cNvPr id="43022" name="Text Box 51"/>
            <p:cNvSpPr txBox="1">
              <a:spLocks noChangeArrowheads="1"/>
            </p:cNvSpPr>
            <p:nvPr/>
          </p:nvSpPr>
          <p:spPr bwMode="auto">
            <a:xfrm>
              <a:off x="2411760" y="5589240"/>
              <a:ext cx="1296144" cy="400110"/>
            </a:xfrm>
            <a:prstGeom prst="rect">
              <a:avLst/>
            </a:prstGeom>
            <a:noFill/>
            <a:ln w="9525">
              <a:noFill/>
              <a:miter lim="800000"/>
              <a:headEnd/>
              <a:tailEnd/>
            </a:ln>
          </p:spPr>
          <p:txBody>
            <a:bodyPr>
              <a:spAutoFit/>
            </a:bodyPr>
            <a:lstStyle/>
            <a:p>
              <a:pPr defTabSz="912813">
                <a:spcBef>
                  <a:spcPct val="50000"/>
                </a:spcBef>
              </a:pPr>
              <a:r>
                <a:rPr lang="en-GB"/>
                <a:t>[</a:t>
              </a:r>
              <a:r>
                <a:rPr lang="en-GB" sz="2000"/>
                <a:t>TBLSET</a:t>
              </a:r>
              <a:r>
                <a:rPr lang="en-GB"/>
                <a:t>]</a:t>
              </a:r>
            </a:p>
          </p:txBody>
        </p:sp>
        <p:sp>
          <p:nvSpPr>
            <p:cNvPr id="43023" name="Text Box 25"/>
            <p:cNvSpPr txBox="1">
              <a:spLocks noChangeArrowheads="1"/>
            </p:cNvSpPr>
            <p:nvPr/>
          </p:nvSpPr>
          <p:spPr bwMode="auto">
            <a:xfrm>
              <a:off x="3635896" y="5589240"/>
              <a:ext cx="360422" cy="409575"/>
            </a:xfrm>
            <a:prstGeom prst="rect">
              <a:avLst/>
            </a:prstGeom>
            <a:noFill/>
            <a:ln w="12700">
              <a:solidFill>
                <a:schemeClr val="tx1"/>
              </a:solidFill>
              <a:miter lim="800000"/>
              <a:headEnd/>
              <a:tailEnd/>
            </a:ln>
          </p:spPr>
          <p:txBody>
            <a:bodyPr>
              <a:spAutoFit/>
            </a:bodyPr>
            <a:lstStyle/>
            <a:p>
              <a:pPr algn="ctr">
                <a:spcBef>
                  <a:spcPct val="50000"/>
                </a:spcBef>
              </a:pPr>
              <a:r>
                <a:rPr lang="en-GB" sz="2000"/>
                <a:t>1</a:t>
              </a:r>
            </a:p>
          </p:txBody>
        </p:sp>
        <p:sp>
          <p:nvSpPr>
            <p:cNvPr id="43024" name="Text Box 30"/>
            <p:cNvSpPr txBox="1">
              <a:spLocks noChangeArrowheads="1"/>
            </p:cNvSpPr>
            <p:nvPr/>
          </p:nvSpPr>
          <p:spPr bwMode="auto">
            <a:xfrm>
              <a:off x="4067944" y="5589240"/>
              <a:ext cx="1081044" cy="409358"/>
            </a:xfrm>
            <a:prstGeom prst="rect">
              <a:avLst/>
            </a:prstGeom>
            <a:noFill/>
            <a:ln w="12700">
              <a:solidFill>
                <a:schemeClr val="tx1"/>
              </a:solidFill>
              <a:miter lim="800000"/>
              <a:headEnd/>
              <a:tailEnd/>
            </a:ln>
          </p:spPr>
          <p:txBody>
            <a:bodyPr>
              <a:spAutoFit/>
            </a:bodyPr>
            <a:lstStyle/>
            <a:p>
              <a:pPr algn="ctr">
                <a:spcBef>
                  <a:spcPct val="50000"/>
                </a:spcBef>
              </a:pPr>
              <a:r>
                <a:rPr lang="en-GB" sz="2000" dirty="0"/>
                <a:t>ENTER</a:t>
              </a:r>
            </a:p>
          </p:txBody>
        </p:sp>
        <p:sp>
          <p:nvSpPr>
            <p:cNvPr id="43025" name="Text Box 25"/>
            <p:cNvSpPr txBox="1">
              <a:spLocks noChangeArrowheads="1"/>
            </p:cNvSpPr>
            <p:nvPr/>
          </p:nvSpPr>
          <p:spPr bwMode="auto">
            <a:xfrm>
              <a:off x="5220072" y="5589240"/>
              <a:ext cx="360422" cy="409575"/>
            </a:xfrm>
            <a:prstGeom prst="rect">
              <a:avLst/>
            </a:prstGeom>
            <a:noFill/>
            <a:ln w="12700">
              <a:solidFill>
                <a:schemeClr val="tx1"/>
              </a:solidFill>
              <a:miter lim="800000"/>
              <a:headEnd/>
              <a:tailEnd/>
            </a:ln>
          </p:spPr>
          <p:txBody>
            <a:bodyPr>
              <a:spAutoFit/>
            </a:bodyPr>
            <a:lstStyle/>
            <a:p>
              <a:pPr algn="ctr">
                <a:spcBef>
                  <a:spcPct val="50000"/>
                </a:spcBef>
              </a:pPr>
              <a:r>
                <a:rPr lang="en-GB" sz="2000"/>
                <a:t>1</a:t>
              </a:r>
            </a:p>
          </p:txBody>
        </p:sp>
        <p:sp>
          <p:nvSpPr>
            <p:cNvPr id="43026" name="Text Box 24"/>
            <p:cNvSpPr txBox="1">
              <a:spLocks noChangeArrowheads="1"/>
            </p:cNvSpPr>
            <p:nvPr/>
          </p:nvSpPr>
          <p:spPr bwMode="auto">
            <a:xfrm>
              <a:off x="5724128" y="5589240"/>
              <a:ext cx="576240" cy="409358"/>
            </a:xfrm>
            <a:prstGeom prst="rect">
              <a:avLst/>
            </a:prstGeom>
            <a:solidFill>
              <a:srgbClr val="FFFF00"/>
            </a:solidFill>
            <a:ln w="12700">
              <a:solidFill>
                <a:schemeClr val="tx1"/>
              </a:solidFill>
              <a:miter lim="800000"/>
              <a:headEnd/>
              <a:tailEnd/>
            </a:ln>
          </p:spPr>
          <p:txBody>
            <a:bodyPr>
              <a:spAutoFit/>
            </a:bodyPr>
            <a:lstStyle/>
            <a:p>
              <a:pPr algn="ctr">
                <a:spcBef>
                  <a:spcPct val="50000"/>
                </a:spcBef>
              </a:pPr>
              <a:r>
                <a:rPr lang="en-GB" sz="2000"/>
                <a:t>2</a:t>
              </a:r>
              <a:r>
                <a:rPr lang="en-GB" sz="2000" baseline="30000"/>
                <a:t>nd</a:t>
              </a:r>
              <a:r>
                <a:rPr lang="en-GB" sz="2000"/>
                <a:t> </a:t>
              </a:r>
            </a:p>
          </p:txBody>
        </p:sp>
        <p:sp>
          <p:nvSpPr>
            <p:cNvPr id="43027" name="Text Box 34"/>
            <p:cNvSpPr txBox="1">
              <a:spLocks noChangeArrowheads="1"/>
            </p:cNvSpPr>
            <p:nvPr/>
          </p:nvSpPr>
          <p:spPr bwMode="auto">
            <a:xfrm>
              <a:off x="6372201" y="5589240"/>
              <a:ext cx="1008111" cy="369332"/>
            </a:xfrm>
            <a:prstGeom prst="rect">
              <a:avLst/>
            </a:prstGeom>
            <a:noFill/>
            <a:ln w="12700">
              <a:solidFill>
                <a:schemeClr val="tx1"/>
              </a:solidFill>
              <a:miter lim="800000"/>
              <a:headEnd/>
              <a:tailEnd/>
            </a:ln>
          </p:spPr>
          <p:txBody>
            <a:bodyPr>
              <a:spAutoFit/>
            </a:bodyPr>
            <a:lstStyle/>
            <a:p>
              <a:pPr algn="ctr" defTabSz="912813">
                <a:spcBef>
                  <a:spcPct val="50000"/>
                </a:spcBef>
              </a:pPr>
              <a:r>
                <a:rPr lang="en-GB">
                  <a:cs typeface="Arial" charset="0"/>
                </a:rPr>
                <a:t>GRAPH</a:t>
              </a:r>
              <a:endParaRPr lang="en-GB" baseline="30000">
                <a:cs typeface="Arial" charset="0"/>
              </a:endParaRPr>
            </a:p>
          </p:txBody>
        </p:sp>
        <p:sp>
          <p:nvSpPr>
            <p:cNvPr id="43028" name="Text Box 51"/>
            <p:cNvSpPr txBox="1">
              <a:spLocks noChangeArrowheads="1"/>
            </p:cNvSpPr>
            <p:nvPr/>
          </p:nvSpPr>
          <p:spPr bwMode="auto">
            <a:xfrm>
              <a:off x="7380312" y="5589240"/>
              <a:ext cx="1296144" cy="400110"/>
            </a:xfrm>
            <a:prstGeom prst="rect">
              <a:avLst/>
            </a:prstGeom>
            <a:noFill/>
            <a:ln w="9525">
              <a:noFill/>
              <a:miter lim="800000"/>
              <a:headEnd/>
              <a:tailEnd/>
            </a:ln>
          </p:spPr>
          <p:txBody>
            <a:bodyPr>
              <a:spAutoFit/>
            </a:bodyPr>
            <a:lstStyle/>
            <a:p>
              <a:pPr defTabSz="912813">
                <a:spcBef>
                  <a:spcPct val="50000"/>
                </a:spcBef>
              </a:pPr>
              <a:r>
                <a:rPr lang="en-GB"/>
                <a:t>[</a:t>
              </a:r>
              <a:r>
                <a:rPr lang="en-GB" sz="2000"/>
                <a:t>TABLE</a:t>
              </a:r>
              <a:r>
                <a:rPr lang="en-GB"/>
                <a:t>]</a:t>
              </a:r>
            </a:p>
          </p:txBody>
        </p:sp>
      </p:grpSp>
      <p:sp>
        <p:nvSpPr>
          <p:cNvPr id="87" name="Text Box 34"/>
          <p:cNvSpPr txBox="1">
            <a:spLocks noChangeArrowheads="1"/>
          </p:cNvSpPr>
          <p:nvPr/>
        </p:nvSpPr>
        <p:spPr bwMode="auto">
          <a:xfrm>
            <a:off x="468313" y="4508500"/>
            <a:ext cx="647700" cy="400050"/>
          </a:xfrm>
          <a:prstGeom prst="rect">
            <a:avLst/>
          </a:prstGeom>
          <a:noFill/>
          <a:ln w="12700">
            <a:solidFill>
              <a:schemeClr val="tx1"/>
            </a:solidFill>
            <a:miter lim="800000"/>
            <a:headEnd/>
            <a:tailEnd/>
          </a:ln>
        </p:spPr>
        <p:txBody>
          <a:bodyPr>
            <a:spAutoFit/>
          </a:bodyPr>
          <a:lstStyle/>
          <a:p>
            <a:pPr algn="ctr" defTabSz="912813">
              <a:spcBef>
                <a:spcPct val="50000"/>
              </a:spcBef>
            </a:pPr>
            <a:r>
              <a:rPr lang="en-GB" sz="2000">
                <a:cs typeface="Arial" charset="0"/>
              </a:rPr>
              <a:t>Y =</a:t>
            </a:r>
            <a:endParaRPr lang="en-GB" sz="2000" baseline="30000">
              <a:cs typeface="Arial" charset="0"/>
            </a:endParaRPr>
          </a:p>
        </p:txBody>
      </p:sp>
      <p:grpSp>
        <p:nvGrpSpPr>
          <p:cNvPr id="30" name="Group 29"/>
          <p:cNvGrpSpPr/>
          <p:nvPr/>
        </p:nvGrpSpPr>
        <p:grpSpPr>
          <a:xfrm>
            <a:off x="395288" y="2924175"/>
            <a:ext cx="5544864" cy="482135"/>
            <a:chOff x="395288" y="2924175"/>
            <a:chExt cx="5544864" cy="482135"/>
          </a:xfrm>
        </p:grpSpPr>
        <p:sp>
          <p:nvSpPr>
            <p:cNvPr id="11290" name="Text Box 21"/>
            <p:cNvSpPr txBox="1">
              <a:spLocks noChangeArrowheads="1"/>
            </p:cNvSpPr>
            <p:nvPr/>
          </p:nvSpPr>
          <p:spPr bwMode="auto">
            <a:xfrm>
              <a:off x="395288" y="2924175"/>
              <a:ext cx="5544864" cy="461665"/>
            </a:xfrm>
            <a:prstGeom prst="rect">
              <a:avLst/>
            </a:prstGeom>
            <a:noFill/>
            <a:ln w="9525">
              <a:noFill/>
              <a:miter lim="800000"/>
              <a:headEnd/>
              <a:tailEnd/>
            </a:ln>
          </p:spPr>
          <p:txBody>
            <a:bodyPr wrap="square">
              <a:spAutoFit/>
            </a:bodyPr>
            <a:lstStyle/>
            <a:p>
              <a:pPr defTabSz="912813">
                <a:spcBef>
                  <a:spcPct val="50000"/>
                </a:spcBef>
              </a:pPr>
              <a:r>
                <a:rPr lang="en-GB" sz="2200" dirty="0">
                  <a:solidFill>
                    <a:srgbClr val="000099"/>
                  </a:solidFill>
                  <a:latin typeface="Calibri" pitchFamily="34" charset="0"/>
                </a:rPr>
                <a:t>Input :   </a:t>
              </a:r>
              <a:r>
                <a:rPr lang="en-GB" sz="2400" dirty="0" err="1">
                  <a:solidFill>
                    <a:srgbClr val="000099"/>
                  </a:solidFill>
                  <a:latin typeface="Times New Roman" pitchFamily="18" charset="0"/>
                  <a:cs typeface="Times New Roman" pitchFamily="18" charset="0"/>
                </a:rPr>
                <a:t>seq</a:t>
              </a:r>
              <a:r>
                <a:rPr lang="en-GB" sz="2400" dirty="0">
                  <a:solidFill>
                    <a:srgbClr val="000099"/>
                  </a:solidFill>
                  <a:latin typeface="Times New Roman" pitchFamily="18" charset="0"/>
                  <a:cs typeface="Times New Roman" pitchFamily="18" charset="0"/>
                </a:rPr>
                <a:t> ( 1/2(</a:t>
              </a:r>
              <a:r>
                <a:rPr lang="en-GB" sz="2400" i="1" dirty="0">
                  <a:solidFill>
                    <a:srgbClr val="000099"/>
                  </a:solidFill>
                  <a:latin typeface="Times New Roman" pitchFamily="18" charset="0"/>
                  <a:cs typeface="Times New Roman" pitchFamily="18" charset="0"/>
                </a:rPr>
                <a:t>x</a:t>
              </a:r>
              <a:r>
                <a:rPr lang="en-GB" sz="2400" dirty="0">
                  <a:solidFill>
                    <a:srgbClr val="000099"/>
                  </a:solidFill>
                  <a:latin typeface="Times New Roman" pitchFamily="18" charset="0"/>
                  <a:cs typeface="Times New Roman" pitchFamily="18" charset="0"/>
                </a:rPr>
                <a:t> + 1) ,  </a:t>
              </a:r>
              <a:r>
                <a:rPr lang="en-GB" sz="2400" i="1" dirty="0">
                  <a:solidFill>
                    <a:srgbClr val="000099"/>
                  </a:solidFill>
                  <a:latin typeface="Times New Roman" pitchFamily="18" charset="0"/>
                  <a:cs typeface="Times New Roman" pitchFamily="18" charset="0"/>
                </a:rPr>
                <a:t>x</a:t>
              </a:r>
              <a:r>
                <a:rPr lang="en-GB" sz="2400" dirty="0">
                  <a:solidFill>
                    <a:srgbClr val="000099"/>
                  </a:solidFill>
                  <a:latin typeface="Times New Roman" pitchFamily="18" charset="0"/>
                  <a:cs typeface="Times New Roman" pitchFamily="18" charset="0"/>
                </a:rPr>
                <a:t> , </a:t>
              </a:r>
              <a:r>
                <a:rPr lang="en-GB" sz="2400" dirty="0" smtClean="0">
                  <a:solidFill>
                    <a:srgbClr val="000099"/>
                  </a:solidFill>
                  <a:latin typeface="Times New Roman" pitchFamily="18" charset="0"/>
                  <a:cs typeface="Times New Roman" pitchFamily="18" charset="0"/>
                </a:rPr>
                <a:t>1, 6) </a:t>
              </a:r>
              <a:endParaRPr lang="en-GB" sz="2400" dirty="0">
                <a:solidFill>
                  <a:srgbClr val="000099"/>
                </a:solidFill>
                <a:latin typeface="Times New Roman" pitchFamily="18" charset="0"/>
                <a:cs typeface="Times New Roman" pitchFamily="18" charset="0"/>
              </a:endParaRPr>
            </a:p>
          </p:txBody>
        </p:sp>
        <p:sp>
          <p:nvSpPr>
            <p:cNvPr id="29" name="Text Box 30"/>
            <p:cNvSpPr txBox="1">
              <a:spLocks noChangeArrowheads="1"/>
            </p:cNvSpPr>
            <p:nvPr/>
          </p:nvSpPr>
          <p:spPr bwMode="auto">
            <a:xfrm>
              <a:off x="4572000" y="2996952"/>
              <a:ext cx="1080841" cy="409358"/>
            </a:xfrm>
            <a:prstGeom prst="rect">
              <a:avLst/>
            </a:prstGeom>
            <a:noFill/>
            <a:ln w="12700">
              <a:solidFill>
                <a:schemeClr val="tx1"/>
              </a:solidFill>
              <a:miter lim="800000"/>
              <a:headEnd/>
              <a:tailEnd/>
            </a:ln>
          </p:spPr>
          <p:txBody>
            <a:bodyPr>
              <a:spAutoFit/>
            </a:bodyPr>
            <a:lstStyle/>
            <a:p>
              <a:pPr algn="ctr">
                <a:spcBef>
                  <a:spcPct val="50000"/>
                </a:spcBef>
              </a:pPr>
              <a:r>
                <a:rPr lang="en-GB" sz="2000" dirty="0"/>
                <a:t>ENTER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300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8"/>
                                        </p:tgtEl>
                                        <p:attrNameLst>
                                          <p:attrName>style.visibility</p:attrName>
                                        </p:attrNameLst>
                                      </p:cBhvr>
                                      <p:to>
                                        <p:strVal val="visible"/>
                                      </p:to>
                                    </p:set>
                                    <p:animEffect transition="in" filter="wipe(left)">
                                      <p:cBhvr>
                                        <p:cTn id="16" dur="500"/>
                                        <p:tgtEl>
                                          <p:spTgt spid="5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57"/>
                                        </p:tgtEl>
                                        <p:attrNameLst>
                                          <p:attrName>style.visibility</p:attrName>
                                        </p:attrNameLst>
                                      </p:cBhvr>
                                      <p:to>
                                        <p:strVal val="visible"/>
                                      </p:to>
                                    </p:set>
                                    <p:animEffect transition="in" filter="wipe(left)">
                                      <p:cBhvr>
                                        <p:cTn id="21" dur="500"/>
                                        <p:tgtEl>
                                          <p:spTgt spid="5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left)">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9"/>
                                        </p:tgtEl>
                                        <p:attrNameLst>
                                          <p:attrName>style.visibility</p:attrName>
                                        </p:attrNameLst>
                                      </p:cBhvr>
                                      <p:to>
                                        <p:strVal val="visible"/>
                                      </p:to>
                                    </p:set>
                                    <p:animEffect transition="in" filter="wipe(left)">
                                      <p:cBhvr>
                                        <p:cTn id="31" dur="500"/>
                                        <p:tgtEl>
                                          <p:spTgt spid="69"/>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8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71"/>
                                        </p:tgtEl>
                                        <p:attrNameLst>
                                          <p:attrName>style.visibility</p:attrName>
                                        </p:attrNameLst>
                                      </p:cBhvr>
                                      <p:to>
                                        <p:strVal val="visible"/>
                                      </p:to>
                                    </p:set>
                                    <p:animEffect transition="in" filter="wipe(left)">
                                      <p:cBhvr>
                                        <p:cTn id="40" dur="500"/>
                                        <p:tgtEl>
                                          <p:spTgt spid="71"/>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88"/>
                                        </p:tgtEl>
                                        <p:attrNameLst>
                                          <p:attrName>style.visibility</p:attrName>
                                        </p:attrNameLst>
                                      </p:cBhvr>
                                      <p:to>
                                        <p:strVal val="visible"/>
                                      </p:to>
                                    </p:set>
                                    <p:animEffect transition="in" filter="wipe(left)">
                                      <p:cBhvr>
                                        <p:cTn id="45"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58" grpId="0"/>
      <p:bldP spid="69" grpId="0"/>
      <p:bldP spid="71" grpId="0"/>
      <p:bldP spid="8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8"/>
          <p:cNvSpPr>
            <a:spLocks noChangeArrowheads="1"/>
          </p:cNvSpPr>
          <p:nvPr/>
        </p:nvSpPr>
        <p:spPr bwMode="auto">
          <a:xfrm>
            <a:off x="395288" y="188913"/>
            <a:ext cx="8208962" cy="430212"/>
          </a:xfrm>
          <a:prstGeom prst="rect">
            <a:avLst/>
          </a:prstGeom>
          <a:noFill/>
          <a:ln w="9525">
            <a:noFill/>
            <a:miter lim="800000"/>
            <a:headEnd/>
            <a:tailEnd/>
          </a:ln>
        </p:spPr>
        <p:txBody>
          <a:bodyPr>
            <a:spAutoFit/>
          </a:bodyPr>
          <a:lstStyle/>
          <a:p>
            <a:r>
              <a:rPr lang="en-GB" sz="2200">
                <a:solidFill>
                  <a:schemeClr val="accent2"/>
                </a:solidFill>
              </a:rPr>
              <a:t>You use the GDC for arithmetic sequences and series.</a:t>
            </a:r>
          </a:p>
        </p:txBody>
      </p:sp>
      <p:sp>
        <p:nvSpPr>
          <p:cNvPr id="11290" name="Text Box 21"/>
          <p:cNvSpPr txBox="1">
            <a:spLocks noChangeArrowheads="1"/>
          </p:cNvSpPr>
          <p:nvPr/>
        </p:nvSpPr>
        <p:spPr bwMode="auto">
          <a:xfrm>
            <a:off x="323850" y="2492375"/>
            <a:ext cx="5616575" cy="461963"/>
          </a:xfrm>
          <a:prstGeom prst="rect">
            <a:avLst/>
          </a:prstGeom>
          <a:noFill/>
          <a:ln w="9525">
            <a:noFill/>
            <a:miter lim="800000"/>
            <a:headEnd/>
            <a:tailEnd/>
          </a:ln>
        </p:spPr>
        <p:txBody>
          <a:bodyPr>
            <a:spAutoFit/>
          </a:bodyPr>
          <a:lstStyle/>
          <a:p>
            <a:pPr defTabSz="912813">
              <a:spcBef>
                <a:spcPct val="50000"/>
              </a:spcBef>
            </a:pPr>
            <a:r>
              <a:rPr lang="en-GB" sz="2200">
                <a:solidFill>
                  <a:srgbClr val="000099"/>
                </a:solidFill>
                <a:latin typeface="Calibri" pitchFamily="34" charset="0"/>
              </a:rPr>
              <a:t>Input :   </a:t>
            </a:r>
            <a:r>
              <a:rPr lang="en-GB" sz="2400">
                <a:solidFill>
                  <a:srgbClr val="000099"/>
                </a:solidFill>
                <a:latin typeface="Times New Roman" pitchFamily="18" charset="0"/>
                <a:cs typeface="Times New Roman" pitchFamily="18" charset="0"/>
              </a:rPr>
              <a:t>sum (seq( 7</a:t>
            </a:r>
            <a:r>
              <a:rPr lang="en-GB" sz="2400" i="1">
                <a:solidFill>
                  <a:srgbClr val="000099"/>
                </a:solidFill>
                <a:latin typeface="Times New Roman" pitchFamily="18" charset="0"/>
                <a:cs typeface="Times New Roman" pitchFamily="18" charset="0"/>
              </a:rPr>
              <a:t> x </a:t>
            </a:r>
            <a:r>
              <a:rPr lang="en-GB" sz="2400">
                <a:solidFill>
                  <a:srgbClr val="000099"/>
                </a:solidFill>
                <a:latin typeface="Times New Roman" pitchFamily="18" charset="0"/>
                <a:cs typeface="Times New Roman" pitchFamily="18" charset="0"/>
              </a:rPr>
              <a:t>,  </a:t>
            </a:r>
            <a:r>
              <a:rPr lang="en-GB" sz="2400" i="1">
                <a:solidFill>
                  <a:srgbClr val="000099"/>
                </a:solidFill>
                <a:latin typeface="Times New Roman" pitchFamily="18" charset="0"/>
                <a:cs typeface="Times New Roman" pitchFamily="18" charset="0"/>
              </a:rPr>
              <a:t>x</a:t>
            </a:r>
            <a:r>
              <a:rPr lang="en-GB" sz="2400">
                <a:solidFill>
                  <a:srgbClr val="000099"/>
                </a:solidFill>
                <a:latin typeface="Times New Roman" pitchFamily="18" charset="0"/>
                <a:cs typeface="Times New Roman" pitchFamily="18" charset="0"/>
              </a:rPr>
              <a:t> , 1 , 25))</a:t>
            </a:r>
          </a:p>
        </p:txBody>
      </p:sp>
      <p:sp>
        <p:nvSpPr>
          <p:cNvPr id="48131" name="Rectangle 28"/>
          <p:cNvSpPr>
            <a:spLocks noChangeArrowheads="1"/>
          </p:cNvSpPr>
          <p:nvPr/>
        </p:nvSpPr>
        <p:spPr bwMode="auto">
          <a:xfrm>
            <a:off x="395288" y="620713"/>
            <a:ext cx="8208962" cy="430212"/>
          </a:xfrm>
          <a:prstGeom prst="rect">
            <a:avLst/>
          </a:prstGeom>
          <a:noFill/>
          <a:ln w="9525">
            <a:noFill/>
            <a:miter lim="800000"/>
            <a:headEnd/>
            <a:tailEnd/>
          </a:ln>
        </p:spPr>
        <p:txBody>
          <a:bodyPr>
            <a:spAutoFit/>
          </a:bodyPr>
          <a:lstStyle/>
          <a:p>
            <a:r>
              <a:rPr lang="en-GB" sz="2200">
                <a:solidFill>
                  <a:schemeClr val="accent2"/>
                </a:solidFill>
              </a:rPr>
              <a:t>You can use </a:t>
            </a:r>
            <a:r>
              <a:rPr lang="en-GB" sz="2200">
                <a:solidFill>
                  <a:srgbClr val="FF0000"/>
                </a:solidFill>
              </a:rPr>
              <a:t>LIST</a:t>
            </a:r>
            <a:r>
              <a:rPr lang="en-GB" sz="2200">
                <a:solidFill>
                  <a:schemeClr val="accent2"/>
                </a:solidFill>
              </a:rPr>
              <a:t> or </a:t>
            </a:r>
            <a:r>
              <a:rPr lang="en-GB" sz="2200">
                <a:solidFill>
                  <a:srgbClr val="CC0099"/>
                </a:solidFill>
              </a:rPr>
              <a:t>TABLE</a:t>
            </a:r>
          </a:p>
        </p:txBody>
      </p:sp>
      <p:sp>
        <p:nvSpPr>
          <p:cNvPr id="47" name="Text Box 16"/>
          <p:cNvSpPr txBox="1">
            <a:spLocks noChangeArrowheads="1"/>
          </p:cNvSpPr>
          <p:nvPr/>
        </p:nvSpPr>
        <p:spPr bwMode="auto">
          <a:xfrm>
            <a:off x="395288" y="1125538"/>
            <a:ext cx="8208962" cy="430212"/>
          </a:xfrm>
          <a:prstGeom prst="rect">
            <a:avLst/>
          </a:prstGeom>
          <a:noFill/>
          <a:ln w="9525">
            <a:noFill/>
            <a:miter lim="800000"/>
            <a:headEnd/>
            <a:tailEnd/>
          </a:ln>
        </p:spPr>
        <p:txBody>
          <a:bodyPr>
            <a:spAutoFit/>
          </a:bodyPr>
          <a:lstStyle/>
          <a:p>
            <a:pPr>
              <a:spcBef>
                <a:spcPct val="50000"/>
              </a:spcBef>
            </a:pPr>
            <a:r>
              <a:rPr lang="en-GB" sz="2200">
                <a:latin typeface="Calibri" pitchFamily="34" charset="0"/>
              </a:rPr>
              <a:t>Find the sum of the first twenty-five multiples of seven.</a:t>
            </a:r>
          </a:p>
        </p:txBody>
      </p:sp>
      <p:grpSp>
        <p:nvGrpSpPr>
          <p:cNvPr id="42" name="Group 41"/>
          <p:cNvGrpSpPr>
            <a:grpSpLocks/>
          </p:cNvGrpSpPr>
          <p:nvPr/>
        </p:nvGrpSpPr>
        <p:grpSpPr bwMode="auto">
          <a:xfrm>
            <a:off x="179388" y="1916113"/>
            <a:ext cx="8713787" cy="461962"/>
            <a:chOff x="179512" y="1916832"/>
            <a:chExt cx="8712968" cy="461665"/>
          </a:xfrm>
        </p:grpSpPr>
        <p:sp>
          <p:nvSpPr>
            <p:cNvPr id="48134" name="Text Box 34"/>
            <p:cNvSpPr txBox="1">
              <a:spLocks noChangeArrowheads="1"/>
            </p:cNvSpPr>
            <p:nvPr/>
          </p:nvSpPr>
          <p:spPr bwMode="auto">
            <a:xfrm>
              <a:off x="827584" y="1916832"/>
              <a:ext cx="792087" cy="369332"/>
            </a:xfrm>
            <a:prstGeom prst="rect">
              <a:avLst/>
            </a:prstGeom>
            <a:noFill/>
            <a:ln w="12700">
              <a:solidFill>
                <a:schemeClr val="tx1"/>
              </a:solidFill>
              <a:miter lim="800000"/>
              <a:headEnd/>
              <a:tailEnd/>
            </a:ln>
          </p:spPr>
          <p:txBody>
            <a:bodyPr>
              <a:spAutoFit/>
            </a:bodyPr>
            <a:lstStyle/>
            <a:p>
              <a:pPr algn="ctr" defTabSz="912813">
                <a:spcBef>
                  <a:spcPct val="50000"/>
                </a:spcBef>
              </a:pPr>
              <a:r>
                <a:rPr lang="en-GB">
                  <a:cs typeface="Arial" charset="0"/>
                </a:rPr>
                <a:t>STAT</a:t>
              </a:r>
              <a:endParaRPr lang="en-GB" baseline="30000">
                <a:cs typeface="Arial" charset="0"/>
              </a:endParaRPr>
            </a:p>
          </p:txBody>
        </p:sp>
        <p:sp>
          <p:nvSpPr>
            <p:cNvPr id="48135" name="Text Box 24"/>
            <p:cNvSpPr txBox="1">
              <a:spLocks noChangeArrowheads="1"/>
            </p:cNvSpPr>
            <p:nvPr/>
          </p:nvSpPr>
          <p:spPr bwMode="auto">
            <a:xfrm>
              <a:off x="179512" y="1916832"/>
              <a:ext cx="576064" cy="400110"/>
            </a:xfrm>
            <a:prstGeom prst="rect">
              <a:avLst/>
            </a:prstGeom>
            <a:solidFill>
              <a:srgbClr val="FFFF00"/>
            </a:solidFill>
            <a:ln w="12700">
              <a:solidFill>
                <a:schemeClr val="tx1"/>
              </a:solidFill>
              <a:miter lim="800000"/>
              <a:headEnd/>
              <a:tailEnd/>
            </a:ln>
          </p:spPr>
          <p:txBody>
            <a:bodyPr>
              <a:spAutoFit/>
            </a:bodyPr>
            <a:lstStyle/>
            <a:p>
              <a:pPr algn="ctr">
                <a:spcBef>
                  <a:spcPct val="50000"/>
                </a:spcBef>
              </a:pPr>
              <a:r>
                <a:rPr lang="en-GB" sz="2000"/>
                <a:t>2</a:t>
              </a:r>
              <a:r>
                <a:rPr lang="en-GB" sz="2000" baseline="30000"/>
                <a:t>nd</a:t>
              </a:r>
              <a:r>
                <a:rPr lang="en-GB" sz="2000"/>
                <a:t> </a:t>
              </a:r>
            </a:p>
          </p:txBody>
        </p:sp>
        <p:grpSp>
          <p:nvGrpSpPr>
            <p:cNvPr id="48136" name="Group 28"/>
            <p:cNvGrpSpPr>
              <a:grpSpLocks/>
            </p:cNvGrpSpPr>
            <p:nvPr/>
          </p:nvGrpSpPr>
          <p:grpSpPr bwMode="auto">
            <a:xfrm>
              <a:off x="1691680" y="1916832"/>
              <a:ext cx="432048" cy="461665"/>
              <a:chOff x="1979712" y="2348880"/>
              <a:chExt cx="432048" cy="461665"/>
            </a:xfrm>
          </p:grpSpPr>
          <p:sp>
            <p:nvSpPr>
              <p:cNvPr id="48151" name="Text Box 41"/>
              <p:cNvSpPr txBox="1">
                <a:spLocks noChangeArrowheads="1"/>
              </p:cNvSpPr>
              <p:nvPr/>
            </p:nvSpPr>
            <p:spPr bwMode="auto">
              <a:xfrm>
                <a:off x="1979712" y="2348880"/>
                <a:ext cx="432048" cy="461665"/>
              </a:xfrm>
              <a:prstGeom prst="rect">
                <a:avLst/>
              </a:prstGeom>
              <a:noFill/>
              <a:ln w="12700">
                <a:solidFill>
                  <a:schemeClr val="tx1"/>
                </a:solidFill>
                <a:miter lim="800000"/>
                <a:headEnd/>
                <a:tailEnd/>
              </a:ln>
            </p:spPr>
            <p:txBody>
              <a:bodyPr>
                <a:spAutoFit/>
              </a:bodyPr>
              <a:lstStyle/>
              <a:p>
                <a:pPr algn="ctr" defTabSz="912813">
                  <a:spcBef>
                    <a:spcPct val="50000"/>
                  </a:spcBef>
                </a:pPr>
                <a:endParaRPr lang="en-US" sz="2400">
                  <a:sym typeface="Wingdings" pitchFamily="2" charset="2"/>
                </a:endParaRPr>
              </a:p>
            </p:txBody>
          </p:sp>
          <p:sp>
            <p:nvSpPr>
              <p:cNvPr id="48152" name="AutoShape 42"/>
              <p:cNvSpPr>
                <a:spLocks noChangeArrowheads="1"/>
              </p:cNvSpPr>
              <p:nvPr/>
            </p:nvSpPr>
            <p:spPr bwMode="auto">
              <a:xfrm rot="-8243156">
                <a:off x="2096303" y="2465470"/>
                <a:ext cx="215900" cy="215900"/>
              </a:xfrm>
              <a:prstGeom prst="rtTriangle">
                <a:avLst/>
              </a:prstGeom>
              <a:solidFill>
                <a:srgbClr val="000000"/>
              </a:solidFill>
              <a:ln w="9525">
                <a:solidFill>
                  <a:schemeClr val="tx1"/>
                </a:solidFill>
                <a:miter lim="800000"/>
                <a:headEnd/>
                <a:tailEnd/>
              </a:ln>
            </p:spPr>
            <p:txBody>
              <a:bodyPr rot="10800000" wrap="none" anchor="ctr"/>
              <a:lstStyle/>
              <a:p>
                <a:pPr defTabSz="912813"/>
                <a:endParaRPr lang="en-US"/>
              </a:p>
            </p:txBody>
          </p:sp>
        </p:grpSp>
        <p:sp>
          <p:nvSpPr>
            <p:cNvPr id="48137" name="Text Box 51"/>
            <p:cNvSpPr txBox="1">
              <a:spLocks noChangeArrowheads="1"/>
            </p:cNvSpPr>
            <p:nvPr/>
          </p:nvSpPr>
          <p:spPr bwMode="auto">
            <a:xfrm>
              <a:off x="2627784" y="1916832"/>
              <a:ext cx="1080120" cy="400110"/>
            </a:xfrm>
            <a:prstGeom prst="rect">
              <a:avLst/>
            </a:prstGeom>
            <a:noFill/>
            <a:ln w="9525">
              <a:noFill/>
              <a:miter lim="800000"/>
              <a:headEnd/>
              <a:tailEnd/>
            </a:ln>
          </p:spPr>
          <p:txBody>
            <a:bodyPr>
              <a:spAutoFit/>
            </a:bodyPr>
            <a:lstStyle/>
            <a:p>
              <a:pPr defTabSz="912813">
                <a:spcBef>
                  <a:spcPct val="50000"/>
                </a:spcBef>
              </a:pPr>
              <a:r>
                <a:rPr lang="en-GB"/>
                <a:t>[</a:t>
              </a:r>
              <a:r>
                <a:rPr lang="en-GB" sz="2000"/>
                <a:t>MATH</a:t>
              </a:r>
              <a:r>
                <a:rPr lang="en-GB"/>
                <a:t>]</a:t>
              </a:r>
            </a:p>
          </p:txBody>
        </p:sp>
        <p:sp>
          <p:nvSpPr>
            <p:cNvPr id="48138" name="Text Box 25"/>
            <p:cNvSpPr txBox="1">
              <a:spLocks noChangeArrowheads="1"/>
            </p:cNvSpPr>
            <p:nvPr/>
          </p:nvSpPr>
          <p:spPr bwMode="auto">
            <a:xfrm>
              <a:off x="3563888" y="1916832"/>
              <a:ext cx="360422" cy="409575"/>
            </a:xfrm>
            <a:prstGeom prst="rect">
              <a:avLst/>
            </a:prstGeom>
            <a:noFill/>
            <a:ln w="12700">
              <a:solidFill>
                <a:schemeClr val="tx1"/>
              </a:solidFill>
              <a:miter lim="800000"/>
              <a:headEnd/>
              <a:tailEnd/>
            </a:ln>
          </p:spPr>
          <p:txBody>
            <a:bodyPr>
              <a:spAutoFit/>
            </a:bodyPr>
            <a:lstStyle/>
            <a:p>
              <a:pPr algn="ctr">
                <a:spcBef>
                  <a:spcPct val="50000"/>
                </a:spcBef>
              </a:pPr>
              <a:r>
                <a:rPr lang="en-GB" sz="2000"/>
                <a:t>5</a:t>
              </a:r>
            </a:p>
          </p:txBody>
        </p:sp>
        <p:sp>
          <p:nvSpPr>
            <p:cNvPr id="48139" name="Text Box 51"/>
            <p:cNvSpPr txBox="1">
              <a:spLocks noChangeArrowheads="1"/>
            </p:cNvSpPr>
            <p:nvPr/>
          </p:nvSpPr>
          <p:spPr bwMode="auto">
            <a:xfrm>
              <a:off x="3923928" y="1916832"/>
              <a:ext cx="864095" cy="400110"/>
            </a:xfrm>
            <a:prstGeom prst="rect">
              <a:avLst/>
            </a:prstGeom>
            <a:noFill/>
            <a:ln w="9525">
              <a:noFill/>
              <a:miter lim="800000"/>
              <a:headEnd/>
              <a:tailEnd/>
            </a:ln>
          </p:spPr>
          <p:txBody>
            <a:bodyPr>
              <a:spAutoFit/>
            </a:bodyPr>
            <a:lstStyle/>
            <a:p>
              <a:pPr defTabSz="912813">
                <a:spcBef>
                  <a:spcPct val="50000"/>
                </a:spcBef>
              </a:pPr>
              <a:r>
                <a:rPr lang="en-GB"/>
                <a:t>[</a:t>
              </a:r>
              <a:r>
                <a:rPr lang="en-GB" sz="2000"/>
                <a:t>sum</a:t>
              </a:r>
              <a:r>
                <a:rPr lang="en-GB"/>
                <a:t>]</a:t>
              </a:r>
            </a:p>
          </p:txBody>
        </p:sp>
        <p:grpSp>
          <p:nvGrpSpPr>
            <p:cNvPr id="48140" name="Group 29"/>
            <p:cNvGrpSpPr>
              <a:grpSpLocks/>
            </p:cNvGrpSpPr>
            <p:nvPr/>
          </p:nvGrpSpPr>
          <p:grpSpPr bwMode="auto">
            <a:xfrm>
              <a:off x="2195736" y="1916832"/>
              <a:ext cx="432048" cy="461665"/>
              <a:chOff x="1979713" y="2348881"/>
              <a:chExt cx="432048" cy="461665"/>
            </a:xfrm>
          </p:grpSpPr>
          <p:sp>
            <p:nvSpPr>
              <p:cNvPr id="48149" name="Text Box 41"/>
              <p:cNvSpPr txBox="1">
                <a:spLocks noChangeArrowheads="1"/>
              </p:cNvSpPr>
              <p:nvPr/>
            </p:nvSpPr>
            <p:spPr bwMode="auto">
              <a:xfrm>
                <a:off x="1979713" y="2348881"/>
                <a:ext cx="432048" cy="461665"/>
              </a:xfrm>
              <a:prstGeom prst="rect">
                <a:avLst/>
              </a:prstGeom>
              <a:noFill/>
              <a:ln w="12700">
                <a:solidFill>
                  <a:schemeClr val="tx1"/>
                </a:solidFill>
                <a:miter lim="800000"/>
                <a:headEnd/>
                <a:tailEnd/>
              </a:ln>
            </p:spPr>
            <p:txBody>
              <a:bodyPr>
                <a:spAutoFit/>
              </a:bodyPr>
              <a:lstStyle/>
              <a:p>
                <a:pPr algn="ctr" defTabSz="912813">
                  <a:spcBef>
                    <a:spcPct val="50000"/>
                  </a:spcBef>
                </a:pPr>
                <a:endParaRPr lang="en-US" sz="2400">
                  <a:sym typeface="Wingdings" pitchFamily="2" charset="2"/>
                </a:endParaRPr>
              </a:p>
            </p:txBody>
          </p:sp>
          <p:sp>
            <p:nvSpPr>
              <p:cNvPr id="48150" name="AutoShape 42"/>
              <p:cNvSpPr>
                <a:spLocks noChangeArrowheads="1"/>
              </p:cNvSpPr>
              <p:nvPr/>
            </p:nvSpPr>
            <p:spPr bwMode="auto">
              <a:xfrm rot="-8243156">
                <a:off x="2096303" y="2465470"/>
                <a:ext cx="215900" cy="215900"/>
              </a:xfrm>
              <a:prstGeom prst="rtTriangle">
                <a:avLst/>
              </a:prstGeom>
              <a:solidFill>
                <a:srgbClr val="000000"/>
              </a:solidFill>
              <a:ln w="9525">
                <a:solidFill>
                  <a:schemeClr val="tx1"/>
                </a:solidFill>
                <a:miter lim="800000"/>
                <a:headEnd/>
                <a:tailEnd/>
              </a:ln>
            </p:spPr>
            <p:txBody>
              <a:bodyPr rot="10800000" wrap="none" anchor="ctr"/>
              <a:lstStyle/>
              <a:p>
                <a:pPr defTabSz="912813"/>
                <a:endParaRPr lang="en-US"/>
              </a:p>
            </p:txBody>
          </p:sp>
        </p:grpSp>
        <p:sp>
          <p:nvSpPr>
            <p:cNvPr id="48141" name="Text Box 34"/>
            <p:cNvSpPr txBox="1">
              <a:spLocks noChangeArrowheads="1"/>
            </p:cNvSpPr>
            <p:nvPr/>
          </p:nvSpPr>
          <p:spPr bwMode="auto">
            <a:xfrm>
              <a:off x="5292080" y="1916832"/>
              <a:ext cx="864095" cy="400110"/>
            </a:xfrm>
            <a:prstGeom prst="rect">
              <a:avLst/>
            </a:prstGeom>
            <a:noFill/>
            <a:ln w="12700">
              <a:solidFill>
                <a:schemeClr val="tx1"/>
              </a:solidFill>
              <a:miter lim="800000"/>
              <a:headEnd/>
              <a:tailEnd/>
            </a:ln>
          </p:spPr>
          <p:txBody>
            <a:bodyPr>
              <a:spAutoFit/>
            </a:bodyPr>
            <a:lstStyle/>
            <a:p>
              <a:pPr algn="ctr" defTabSz="912813">
                <a:spcBef>
                  <a:spcPct val="50000"/>
                </a:spcBef>
              </a:pPr>
              <a:r>
                <a:rPr lang="en-GB" sz="2000">
                  <a:cs typeface="Arial" charset="0"/>
                </a:rPr>
                <a:t>STAT</a:t>
              </a:r>
              <a:endParaRPr lang="en-GB" sz="2000" baseline="30000">
                <a:cs typeface="Arial" charset="0"/>
              </a:endParaRPr>
            </a:p>
          </p:txBody>
        </p:sp>
        <p:sp>
          <p:nvSpPr>
            <p:cNvPr id="48142" name="Text Box 24"/>
            <p:cNvSpPr txBox="1">
              <a:spLocks noChangeArrowheads="1"/>
            </p:cNvSpPr>
            <p:nvPr/>
          </p:nvSpPr>
          <p:spPr bwMode="auto">
            <a:xfrm>
              <a:off x="4644008" y="1916832"/>
              <a:ext cx="576240" cy="409358"/>
            </a:xfrm>
            <a:prstGeom prst="rect">
              <a:avLst/>
            </a:prstGeom>
            <a:solidFill>
              <a:srgbClr val="FFFF00"/>
            </a:solidFill>
            <a:ln w="12700">
              <a:solidFill>
                <a:schemeClr val="tx1"/>
              </a:solidFill>
              <a:miter lim="800000"/>
              <a:headEnd/>
              <a:tailEnd/>
            </a:ln>
          </p:spPr>
          <p:txBody>
            <a:bodyPr>
              <a:spAutoFit/>
            </a:bodyPr>
            <a:lstStyle/>
            <a:p>
              <a:pPr algn="ctr">
                <a:spcBef>
                  <a:spcPct val="50000"/>
                </a:spcBef>
              </a:pPr>
              <a:r>
                <a:rPr lang="en-GB" sz="2000"/>
                <a:t>2</a:t>
              </a:r>
              <a:r>
                <a:rPr lang="en-GB" sz="2000" baseline="30000"/>
                <a:t>nd</a:t>
              </a:r>
              <a:r>
                <a:rPr lang="en-GB" sz="2000"/>
                <a:t> </a:t>
              </a:r>
            </a:p>
          </p:txBody>
        </p:sp>
        <p:grpSp>
          <p:nvGrpSpPr>
            <p:cNvPr id="48143" name="Group 34"/>
            <p:cNvGrpSpPr>
              <a:grpSpLocks/>
            </p:cNvGrpSpPr>
            <p:nvPr/>
          </p:nvGrpSpPr>
          <p:grpSpPr bwMode="auto">
            <a:xfrm>
              <a:off x="6228184" y="1916832"/>
              <a:ext cx="432048" cy="461665"/>
              <a:chOff x="2051721" y="2348881"/>
              <a:chExt cx="432048" cy="461665"/>
            </a:xfrm>
          </p:grpSpPr>
          <p:sp>
            <p:nvSpPr>
              <p:cNvPr id="48147" name="Text Box 41"/>
              <p:cNvSpPr txBox="1">
                <a:spLocks noChangeArrowheads="1"/>
              </p:cNvSpPr>
              <p:nvPr/>
            </p:nvSpPr>
            <p:spPr bwMode="auto">
              <a:xfrm>
                <a:off x="2051721" y="2348881"/>
                <a:ext cx="432048" cy="461665"/>
              </a:xfrm>
              <a:prstGeom prst="rect">
                <a:avLst/>
              </a:prstGeom>
              <a:noFill/>
              <a:ln w="12700">
                <a:solidFill>
                  <a:schemeClr val="tx1"/>
                </a:solidFill>
                <a:miter lim="800000"/>
                <a:headEnd/>
                <a:tailEnd/>
              </a:ln>
            </p:spPr>
            <p:txBody>
              <a:bodyPr>
                <a:spAutoFit/>
              </a:bodyPr>
              <a:lstStyle/>
              <a:p>
                <a:pPr algn="ctr" defTabSz="912813">
                  <a:spcBef>
                    <a:spcPct val="50000"/>
                  </a:spcBef>
                </a:pPr>
                <a:endParaRPr lang="en-US" sz="2400">
                  <a:sym typeface="Wingdings" pitchFamily="2" charset="2"/>
                </a:endParaRPr>
              </a:p>
            </p:txBody>
          </p:sp>
          <p:sp>
            <p:nvSpPr>
              <p:cNvPr id="48148" name="AutoShape 42"/>
              <p:cNvSpPr>
                <a:spLocks noChangeArrowheads="1"/>
              </p:cNvSpPr>
              <p:nvPr/>
            </p:nvSpPr>
            <p:spPr bwMode="auto">
              <a:xfrm rot="-8243156">
                <a:off x="2096303" y="2465470"/>
                <a:ext cx="215900" cy="215900"/>
              </a:xfrm>
              <a:prstGeom prst="rtTriangle">
                <a:avLst/>
              </a:prstGeom>
              <a:solidFill>
                <a:srgbClr val="000000"/>
              </a:solidFill>
              <a:ln w="9525">
                <a:solidFill>
                  <a:schemeClr val="tx1"/>
                </a:solidFill>
                <a:miter lim="800000"/>
                <a:headEnd/>
                <a:tailEnd/>
              </a:ln>
            </p:spPr>
            <p:txBody>
              <a:bodyPr rot="10800000" wrap="none" anchor="ctr"/>
              <a:lstStyle/>
              <a:p>
                <a:pPr defTabSz="912813"/>
                <a:endParaRPr lang="en-US"/>
              </a:p>
            </p:txBody>
          </p:sp>
        </p:grpSp>
        <p:sp>
          <p:nvSpPr>
            <p:cNvPr id="48144" name="Text Box 51"/>
            <p:cNvSpPr txBox="1">
              <a:spLocks noChangeArrowheads="1"/>
            </p:cNvSpPr>
            <p:nvPr/>
          </p:nvSpPr>
          <p:spPr bwMode="auto">
            <a:xfrm>
              <a:off x="6660232" y="1916832"/>
              <a:ext cx="1152128" cy="400110"/>
            </a:xfrm>
            <a:prstGeom prst="rect">
              <a:avLst/>
            </a:prstGeom>
            <a:noFill/>
            <a:ln w="9525">
              <a:noFill/>
              <a:miter lim="800000"/>
              <a:headEnd/>
              <a:tailEnd/>
            </a:ln>
          </p:spPr>
          <p:txBody>
            <a:bodyPr>
              <a:spAutoFit/>
            </a:bodyPr>
            <a:lstStyle/>
            <a:p>
              <a:pPr defTabSz="912813">
                <a:spcBef>
                  <a:spcPct val="50000"/>
                </a:spcBef>
              </a:pPr>
              <a:r>
                <a:rPr lang="en-GB"/>
                <a:t>[</a:t>
              </a:r>
              <a:r>
                <a:rPr lang="en-GB" sz="2000"/>
                <a:t>OPS</a:t>
              </a:r>
              <a:r>
                <a:rPr lang="en-GB"/>
                <a:t>]</a:t>
              </a:r>
            </a:p>
          </p:txBody>
        </p:sp>
        <p:sp>
          <p:nvSpPr>
            <p:cNvPr id="48145" name="Text Box 25"/>
            <p:cNvSpPr txBox="1">
              <a:spLocks noChangeArrowheads="1"/>
            </p:cNvSpPr>
            <p:nvPr/>
          </p:nvSpPr>
          <p:spPr bwMode="auto">
            <a:xfrm>
              <a:off x="7452320" y="1916832"/>
              <a:ext cx="360422" cy="409575"/>
            </a:xfrm>
            <a:prstGeom prst="rect">
              <a:avLst/>
            </a:prstGeom>
            <a:noFill/>
            <a:ln w="12700">
              <a:solidFill>
                <a:schemeClr val="tx1"/>
              </a:solidFill>
              <a:miter lim="800000"/>
              <a:headEnd/>
              <a:tailEnd/>
            </a:ln>
          </p:spPr>
          <p:txBody>
            <a:bodyPr>
              <a:spAutoFit/>
            </a:bodyPr>
            <a:lstStyle/>
            <a:p>
              <a:pPr algn="ctr">
                <a:spcBef>
                  <a:spcPct val="50000"/>
                </a:spcBef>
              </a:pPr>
              <a:r>
                <a:rPr lang="en-GB" sz="2000"/>
                <a:t>5</a:t>
              </a:r>
            </a:p>
          </p:txBody>
        </p:sp>
        <p:sp>
          <p:nvSpPr>
            <p:cNvPr id="48146" name="Text Box 30"/>
            <p:cNvSpPr txBox="1">
              <a:spLocks noChangeArrowheads="1"/>
            </p:cNvSpPr>
            <p:nvPr/>
          </p:nvSpPr>
          <p:spPr bwMode="auto">
            <a:xfrm>
              <a:off x="7884368" y="1916832"/>
              <a:ext cx="1008112" cy="369332"/>
            </a:xfrm>
            <a:prstGeom prst="rect">
              <a:avLst/>
            </a:prstGeom>
            <a:noFill/>
            <a:ln w="12700">
              <a:solidFill>
                <a:schemeClr val="tx1"/>
              </a:solidFill>
              <a:miter lim="800000"/>
              <a:headEnd/>
              <a:tailEnd/>
            </a:ln>
          </p:spPr>
          <p:txBody>
            <a:bodyPr>
              <a:spAutoFit/>
            </a:bodyPr>
            <a:lstStyle/>
            <a:p>
              <a:pPr algn="ctr">
                <a:spcBef>
                  <a:spcPct val="50000"/>
                </a:spcBef>
              </a:pPr>
              <a:r>
                <a:rPr lang="en-GB"/>
                <a:t>ENTER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wipe(left)">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90"/>
                                        </p:tgtEl>
                                        <p:attrNameLst>
                                          <p:attrName>style.visibility</p:attrName>
                                        </p:attrNameLst>
                                      </p:cBhvr>
                                      <p:to>
                                        <p:strVal val="visible"/>
                                      </p:to>
                                    </p:set>
                                    <p:animEffect transition="in" filter="wipe(left)">
                                      <p:cBhvr>
                                        <p:cTn id="17" dur="500"/>
                                        <p:tgtEl>
                                          <p:spTgt spid="11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0" grpId="0"/>
      <p:bldP spid="4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3" name="WordArt 4"/>
          <p:cNvSpPr>
            <a:spLocks noChangeArrowheads="1" noChangeShapeType="1" noTextEdit="1"/>
          </p:cNvSpPr>
          <p:nvPr/>
        </p:nvSpPr>
        <p:spPr bwMode="auto">
          <a:xfrm>
            <a:off x="900113" y="260350"/>
            <a:ext cx="7416800" cy="792163"/>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CC0000">
                    <a:alpha val="49803"/>
                  </a:srgbClr>
                </a:solidFill>
                <a:effectLst>
                  <a:outerShdw dist="45791" dir="2021404" algn="ctr" rotWithShape="0">
                    <a:srgbClr val="9999FF"/>
                  </a:outerShdw>
                </a:effectLst>
                <a:latin typeface="Arial Black"/>
              </a:rPr>
              <a:t>Geometric Sequences</a:t>
            </a:r>
          </a:p>
        </p:txBody>
      </p:sp>
      <p:sp>
        <p:nvSpPr>
          <p:cNvPr id="3" name="Text Box 5"/>
          <p:cNvSpPr txBox="1">
            <a:spLocks noChangeArrowheads="1"/>
          </p:cNvSpPr>
          <p:nvPr/>
        </p:nvSpPr>
        <p:spPr bwMode="auto">
          <a:xfrm>
            <a:off x="250825" y="1125538"/>
            <a:ext cx="8713788" cy="101600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50000"/>
                  </a:schemeClr>
                </a:solidFill>
                <a:latin typeface="Calibri" pitchFamily="34" charset="0"/>
              </a:rPr>
              <a:t>A number sequence is </a:t>
            </a:r>
            <a:r>
              <a:rPr lang="en-GB" sz="2000" b="1" dirty="0">
                <a:solidFill>
                  <a:schemeClr val="accent6">
                    <a:lumMod val="50000"/>
                  </a:schemeClr>
                </a:solidFill>
                <a:latin typeface="Calibri" pitchFamily="34" charset="0"/>
              </a:rPr>
              <a:t>geometric </a:t>
            </a:r>
            <a:r>
              <a:rPr lang="en-GB" sz="2000" dirty="0">
                <a:solidFill>
                  <a:schemeClr val="accent6">
                    <a:lumMod val="50000"/>
                  </a:schemeClr>
                </a:solidFill>
                <a:latin typeface="Calibri" pitchFamily="34" charset="0"/>
              </a:rPr>
              <a:t>if the quotient between any term of the sequence and its previous term is  constant.                                                                     This constant is called the </a:t>
            </a:r>
            <a:r>
              <a:rPr lang="en-GB" sz="2000" b="1" dirty="0">
                <a:solidFill>
                  <a:schemeClr val="accent6">
                    <a:lumMod val="50000"/>
                  </a:schemeClr>
                </a:solidFill>
                <a:latin typeface="Calibri" pitchFamily="34" charset="0"/>
              </a:rPr>
              <a:t>common ratio </a:t>
            </a:r>
            <a:r>
              <a:rPr lang="en-GB" sz="2000" dirty="0">
                <a:solidFill>
                  <a:schemeClr val="accent6">
                    <a:lumMod val="50000"/>
                  </a:schemeClr>
                </a:solidFill>
                <a:latin typeface="Calibri" pitchFamily="34" charset="0"/>
              </a:rPr>
              <a:t>of the sequence.</a:t>
            </a:r>
            <a:endParaRPr lang="en-GB" sz="2000" b="1" dirty="0">
              <a:solidFill>
                <a:schemeClr val="accent6">
                  <a:lumMod val="50000"/>
                </a:schemeClr>
              </a:solidFill>
              <a:latin typeface="Calibri" pitchFamily="34" charset="0"/>
            </a:endParaRPr>
          </a:p>
        </p:txBody>
      </p:sp>
      <p:sp>
        <p:nvSpPr>
          <p:cNvPr id="4" name="Text Box 5"/>
          <p:cNvSpPr txBox="1">
            <a:spLocks noChangeArrowheads="1"/>
          </p:cNvSpPr>
          <p:nvPr/>
        </p:nvSpPr>
        <p:spPr bwMode="auto">
          <a:xfrm>
            <a:off x="250825" y="2205038"/>
            <a:ext cx="8713788"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50000"/>
                  </a:schemeClr>
                </a:solidFill>
                <a:latin typeface="Calibri" pitchFamily="34" charset="0"/>
              </a:rPr>
              <a:t>Given the geometric sequence  </a:t>
            </a:r>
            <a:r>
              <a:rPr lang="en-GB" sz="2000" dirty="0">
                <a:solidFill>
                  <a:srgbClr val="CC0000"/>
                </a:solidFill>
                <a:latin typeface="Calibri" pitchFamily="34" charset="0"/>
              </a:rPr>
              <a:t>u</a:t>
            </a:r>
            <a:r>
              <a:rPr lang="en-GB" sz="2000" baseline="-25000" dirty="0">
                <a:solidFill>
                  <a:srgbClr val="CC0000"/>
                </a:solidFill>
                <a:latin typeface="Calibri" pitchFamily="34" charset="0"/>
              </a:rPr>
              <a:t>1</a:t>
            </a:r>
            <a:r>
              <a:rPr lang="en-GB" sz="2000" dirty="0">
                <a:solidFill>
                  <a:srgbClr val="CC0000"/>
                </a:solidFill>
                <a:latin typeface="Calibri" pitchFamily="34" charset="0"/>
              </a:rPr>
              <a:t> ,  u</a:t>
            </a:r>
            <a:r>
              <a:rPr lang="en-GB" sz="2000" baseline="-25000" dirty="0">
                <a:solidFill>
                  <a:srgbClr val="CC0000"/>
                </a:solidFill>
                <a:latin typeface="Calibri" pitchFamily="34" charset="0"/>
              </a:rPr>
              <a:t>2</a:t>
            </a:r>
            <a:r>
              <a:rPr lang="en-GB" sz="2000" dirty="0">
                <a:solidFill>
                  <a:srgbClr val="CC0000"/>
                </a:solidFill>
                <a:latin typeface="Calibri" pitchFamily="34" charset="0"/>
              </a:rPr>
              <a:t> ,  u</a:t>
            </a:r>
            <a:r>
              <a:rPr lang="en-GB" sz="2000" baseline="-25000" dirty="0">
                <a:solidFill>
                  <a:srgbClr val="CC0000"/>
                </a:solidFill>
                <a:latin typeface="Calibri" pitchFamily="34" charset="0"/>
              </a:rPr>
              <a:t>3</a:t>
            </a:r>
            <a:r>
              <a:rPr lang="en-GB" sz="2000" dirty="0">
                <a:solidFill>
                  <a:srgbClr val="CC0000"/>
                </a:solidFill>
                <a:latin typeface="Calibri" pitchFamily="34" charset="0"/>
              </a:rPr>
              <a:t> ,  u</a:t>
            </a:r>
            <a:r>
              <a:rPr lang="en-GB" sz="2000" baseline="-25000" dirty="0">
                <a:solidFill>
                  <a:srgbClr val="CC0000"/>
                </a:solidFill>
                <a:latin typeface="Calibri" pitchFamily="34" charset="0"/>
              </a:rPr>
              <a:t>4</a:t>
            </a:r>
            <a:r>
              <a:rPr lang="en-GB" sz="2000" dirty="0">
                <a:solidFill>
                  <a:srgbClr val="CC0000"/>
                </a:solidFill>
                <a:latin typeface="Calibri" pitchFamily="34" charset="0"/>
              </a:rPr>
              <a:t> ,   ……… </a:t>
            </a:r>
            <a:r>
              <a:rPr lang="en-GB" sz="2000" dirty="0">
                <a:solidFill>
                  <a:schemeClr val="accent6">
                    <a:lumMod val="50000"/>
                  </a:schemeClr>
                </a:solidFill>
                <a:latin typeface="Calibri" pitchFamily="34" charset="0"/>
              </a:rPr>
              <a:t>, the common </a:t>
            </a:r>
            <a:r>
              <a:rPr lang="en-GB" sz="2000" dirty="0" smtClean="0">
                <a:solidFill>
                  <a:schemeClr val="accent6">
                    <a:lumMod val="50000"/>
                  </a:schemeClr>
                </a:solidFill>
                <a:latin typeface="Calibri" pitchFamily="34" charset="0"/>
              </a:rPr>
              <a:t>ratio </a:t>
            </a:r>
            <a:r>
              <a:rPr lang="en-GB" sz="2000" dirty="0">
                <a:solidFill>
                  <a:schemeClr val="accent6">
                    <a:lumMod val="50000"/>
                  </a:schemeClr>
                </a:solidFill>
                <a:latin typeface="Calibri" pitchFamily="34" charset="0"/>
              </a:rPr>
              <a:t>is:                                                                     </a:t>
            </a:r>
            <a:endParaRPr lang="en-GB" sz="2000" b="1" dirty="0">
              <a:solidFill>
                <a:schemeClr val="accent6">
                  <a:lumMod val="50000"/>
                </a:schemeClr>
              </a:solidFill>
              <a:latin typeface="Calibri" pitchFamily="34" charset="0"/>
            </a:endParaRPr>
          </a:p>
        </p:txBody>
      </p:sp>
      <p:graphicFrame>
        <p:nvGraphicFramePr>
          <p:cNvPr id="5" name="Object 2"/>
          <p:cNvGraphicFramePr>
            <a:graphicFrameLocks noChangeAspect="1"/>
          </p:cNvGraphicFramePr>
          <p:nvPr/>
        </p:nvGraphicFramePr>
        <p:xfrm>
          <a:off x="2189163" y="2636838"/>
          <a:ext cx="3176587" cy="863600"/>
        </p:xfrm>
        <a:graphic>
          <a:graphicData uri="http://schemas.openxmlformats.org/presentationml/2006/ole">
            <mc:AlternateContent xmlns:mc="http://schemas.openxmlformats.org/markup-compatibility/2006">
              <mc:Choice xmlns:v="urn:schemas-microsoft-com:vml" Requires="v">
                <p:oleObj spid="_x0000_s29718" name="Equation" r:id="rId3" imgW="1587240" imgH="431640" progId="Equation.3">
                  <p:embed/>
                </p:oleObj>
              </mc:Choice>
              <mc:Fallback>
                <p:oleObj name="Equation" r:id="rId3" imgW="158724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9163" y="2636838"/>
                        <a:ext cx="3176587"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a:spLocks noChangeArrowheads="1"/>
          </p:cNvSpPr>
          <p:nvPr/>
        </p:nvSpPr>
        <p:spPr bwMode="auto">
          <a:xfrm>
            <a:off x="179388" y="3644900"/>
            <a:ext cx="3455987" cy="461963"/>
          </a:xfrm>
          <a:prstGeom prst="rect">
            <a:avLst/>
          </a:prstGeom>
          <a:noFill/>
          <a:ln w="9525">
            <a:noFill/>
            <a:miter lim="800000"/>
            <a:headEnd/>
            <a:tailEnd/>
          </a:ln>
        </p:spPr>
        <p:txBody>
          <a:bodyPr>
            <a:spAutoFit/>
          </a:bodyPr>
          <a:lstStyle/>
          <a:p>
            <a:r>
              <a:rPr lang="en-GB" sz="2400"/>
              <a:t>1 , 2 , 4 , 8 , 16 , ……</a:t>
            </a:r>
          </a:p>
        </p:txBody>
      </p:sp>
      <p:sp>
        <p:nvSpPr>
          <p:cNvPr id="7" name="TextBox 6"/>
          <p:cNvSpPr txBox="1">
            <a:spLocks noChangeArrowheads="1"/>
          </p:cNvSpPr>
          <p:nvPr/>
        </p:nvSpPr>
        <p:spPr bwMode="auto">
          <a:xfrm>
            <a:off x="3492500" y="3644900"/>
            <a:ext cx="5364163" cy="400050"/>
          </a:xfrm>
          <a:prstGeom prst="rect">
            <a:avLst/>
          </a:prstGeom>
          <a:noFill/>
          <a:ln w="9525">
            <a:noFill/>
            <a:miter lim="800000"/>
            <a:headEnd/>
            <a:tailEnd/>
          </a:ln>
        </p:spPr>
        <p:txBody>
          <a:bodyPr>
            <a:spAutoFit/>
          </a:bodyPr>
          <a:lstStyle/>
          <a:p>
            <a:r>
              <a:rPr lang="en-GB" sz="2000">
                <a:latin typeface="Calibri" pitchFamily="34" charset="0"/>
              </a:rPr>
              <a:t>Geometric sequence with common ratio </a:t>
            </a:r>
            <a:r>
              <a:rPr lang="en-GB" sz="2000" i="1">
                <a:latin typeface="Calibri" pitchFamily="34" charset="0"/>
              </a:rPr>
              <a:t>r</a:t>
            </a:r>
            <a:r>
              <a:rPr lang="en-GB" sz="2000">
                <a:latin typeface="Calibri" pitchFamily="34" charset="0"/>
              </a:rPr>
              <a:t> = 2</a:t>
            </a:r>
          </a:p>
        </p:txBody>
      </p:sp>
      <p:sp>
        <p:nvSpPr>
          <p:cNvPr id="8" name="TextBox 7"/>
          <p:cNvSpPr txBox="1">
            <a:spLocks noChangeArrowheads="1"/>
          </p:cNvSpPr>
          <p:nvPr/>
        </p:nvSpPr>
        <p:spPr bwMode="auto">
          <a:xfrm>
            <a:off x="179388" y="4221163"/>
            <a:ext cx="5688012" cy="461962"/>
          </a:xfrm>
          <a:prstGeom prst="rect">
            <a:avLst/>
          </a:prstGeom>
          <a:noFill/>
          <a:ln w="9525">
            <a:noFill/>
            <a:miter lim="800000"/>
            <a:headEnd/>
            <a:tailEnd/>
          </a:ln>
        </p:spPr>
        <p:txBody>
          <a:bodyPr>
            <a:spAutoFit/>
          </a:bodyPr>
          <a:lstStyle/>
          <a:p>
            <a:r>
              <a:rPr lang="en-GB" sz="2400" dirty="0"/>
              <a:t>100 , -50 , 25 , -12.5 , 6.25 , ……</a:t>
            </a:r>
          </a:p>
        </p:txBody>
      </p:sp>
      <p:sp>
        <p:nvSpPr>
          <p:cNvPr id="9" name="TextBox 8"/>
          <p:cNvSpPr txBox="1">
            <a:spLocks noChangeArrowheads="1"/>
          </p:cNvSpPr>
          <p:nvPr/>
        </p:nvSpPr>
        <p:spPr bwMode="auto">
          <a:xfrm>
            <a:off x="3960813" y="4797425"/>
            <a:ext cx="5040312" cy="400050"/>
          </a:xfrm>
          <a:prstGeom prst="rect">
            <a:avLst/>
          </a:prstGeom>
          <a:noFill/>
          <a:ln w="9525">
            <a:noFill/>
            <a:miter lim="800000"/>
            <a:headEnd/>
            <a:tailEnd/>
          </a:ln>
        </p:spPr>
        <p:txBody>
          <a:bodyPr>
            <a:spAutoFit/>
          </a:bodyPr>
          <a:lstStyle/>
          <a:p>
            <a:r>
              <a:rPr lang="en-GB" sz="2000">
                <a:latin typeface="Calibri" pitchFamily="34" charset="0"/>
              </a:rPr>
              <a:t>Geometric sequence with common ratio </a:t>
            </a:r>
            <a:r>
              <a:rPr lang="en-GB" sz="2000" i="1">
                <a:latin typeface="Calibri" pitchFamily="34" charset="0"/>
              </a:rPr>
              <a:t>r</a:t>
            </a:r>
            <a:r>
              <a:rPr lang="en-GB" sz="2000">
                <a:latin typeface="Calibri" pitchFamily="34" charset="0"/>
              </a:rPr>
              <a:t> = -½ </a:t>
            </a:r>
          </a:p>
        </p:txBody>
      </p:sp>
      <p:graphicFrame>
        <p:nvGraphicFramePr>
          <p:cNvPr id="29699" name="Object 3"/>
          <p:cNvGraphicFramePr>
            <a:graphicFrameLocks noChangeAspect="1"/>
          </p:cNvGraphicFramePr>
          <p:nvPr/>
        </p:nvGraphicFramePr>
        <p:xfrm>
          <a:off x="285750" y="4724400"/>
          <a:ext cx="3641725" cy="595313"/>
        </p:xfrm>
        <a:graphic>
          <a:graphicData uri="http://schemas.openxmlformats.org/presentationml/2006/ole">
            <mc:AlternateContent xmlns:mc="http://schemas.openxmlformats.org/markup-compatibility/2006">
              <mc:Choice xmlns:v="urn:schemas-microsoft-com:vml" Requires="v">
                <p:oleObj spid="_x0000_s29719" name="Equation" r:id="rId5" imgW="2412720" imgH="393480" progId="Equation.3">
                  <p:embed/>
                </p:oleObj>
              </mc:Choice>
              <mc:Fallback>
                <p:oleObj name="Equation" r:id="rId5" imgW="241272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750" y="4724400"/>
                        <a:ext cx="3641725" cy="595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5" name="Group 14"/>
          <p:cNvGrpSpPr>
            <a:grpSpLocks/>
          </p:cNvGrpSpPr>
          <p:nvPr/>
        </p:nvGrpSpPr>
        <p:grpSpPr bwMode="auto">
          <a:xfrm>
            <a:off x="539750" y="5516563"/>
            <a:ext cx="3455988" cy="609600"/>
            <a:chOff x="251520" y="5517232"/>
            <a:chExt cx="3456384" cy="609600"/>
          </a:xfrm>
        </p:grpSpPr>
        <p:sp>
          <p:nvSpPr>
            <p:cNvPr id="29713" name="TextBox 10"/>
            <p:cNvSpPr txBox="1">
              <a:spLocks noChangeArrowheads="1"/>
            </p:cNvSpPr>
            <p:nvPr/>
          </p:nvSpPr>
          <p:spPr bwMode="auto">
            <a:xfrm>
              <a:off x="251520" y="5589240"/>
              <a:ext cx="3456384" cy="461665"/>
            </a:xfrm>
            <a:prstGeom prst="rect">
              <a:avLst/>
            </a:prstGeom>
            <a:noFill/>
            <a:ln w="9525">
              <a:noFill/>
              <a:miter lim="800000"/>
              <a:headEnd/>
              <a:tailEnd/>
            </a:ln>
          </p:spPr>
          <p:txBody>
            <a:bodyPr>
              <a:spAutoFit/>
            </a:bodyPr>
            <a:lstStyle/>
            <a:p>
              <a:r>
                <a:rPr lang="en-GB" sz="2400"/>
                <a:t>3 , 1 ,    ,    , ……</a:t>
              </a:r>
            </a:p>
          </p:txBody>
        </p:sp>
        <p:graphicFrame>
          <p:nvGraphicFramePr>
            <p:cNvPr id="29700" name="Object 4"/>
            <p:cNvGraphicFramePr>
              <a:graphicFrameLocks noChangeAspect="1"/>
            </p:cNvGraphicFramePr>
            <p:nvPr/>
          </p:nvGraphicFramePr>
          <p:xfrm>
            <a:off x="1115616" y="5517232"/>
            <a:ext cx="216024" cy="608795"/>
          </p:xfrm>
          <a:graphic>
            <a:graphicData uri="http://schemas.openxmlformats.org/presentationml/2006/ole">
              <mc:AlternateContent xmlns:mc="http://schemas.openxmlformats.org/markup-compatibility/2006">
                <mc:Choice xmlns:v="urn:schemas-microsoft-com:vml" Requires="v">
                  <p:oleObj spid="_x0000_s29720" name="Equation" r:id="rId7" imgW="139680" imgH="393480" progId="Equation.3">
                    <p:embed/>
                  </p:oleObj>
                </mc:Choice>
                <mc:Fallback>
                  <p:oleObj name="Equation" r:id="rId7" imgW="139680" imgH="3934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5616" y="5517232"/>
                          <a:ext cx="216024" cy="6087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1" name="Object 5"/>
            <p:cNvGraphicFramePr>
              <a:graphicFrameLocks noChangeAspect="1"/>
            </p:cNvGraphicFramePr>
            <p:nvPr/>
          </p:nvGraphicFramePr>
          <p:xfrm>
            <a:off x="1547664" y="5517232"/>
            <a:ext cx="215900" cy="609600"/>
          </p:xfrm>
          <a:graphic>
            <a:graphicData uri="http://schemas.openxmlformats.org/presentationml/2006/ole">
              <mc:AlternateContent xmlns:mc="http://schemas.openxmlformats.org/markup-compatibility/2006">
                <mc:Choice xmlns:v="urn:schemas-microsoft-com:vml" Requires="v">
                  <p:oleObj spid="_x0000_s29721" name="Equation" r:id="rId9" imgW="139680" imgH="393480" progId="Equation.3">
                    <p:embed/>
                  </p:oleObj>
                </mc:Choice>
                <mc:Fallback>
                  <p:oleObj name="Equation" r:id="rId9" imgW="139680" imgH="39348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47664" y="5517232"/>
                          <a:ext cx="2159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7" name="Group 16"/>
          <p:cNvGrpSpPr>
            <a:grpSpLocks/>
          </p:cNvGrpSpPr>
          <p:nvPr/>
        </p:nvGrpSpPr>
        <p:grpSpPr bwMode="auto">
          <a:xfrm>
            <a:off x="3419475" y="5445125"/>
            <a:ext cx="5364163" cy="609600"/>
            <a:chOff x="3419872" y="5445224"/>
            <a:chExt cx="5364088" cy="608795"/>
          </a:xfrm>
        </p:grpSpPr>
        <p:sp>
          <p:nvSpPr>
            <p:cNvPr id="29712" name="TextBox 11"/>
            <p:cNvSpPr txBox="1">
              <a:spLocks noChangeArrowheads="1"/>
            </p:cNvSpPr>
            <p:nvPr/>
          </p:nvSpPr>
          <p:spPr bwMode="auto">
            <a:xfrm>
              <a:off x="3419872" y="5589240"/>
              <a:ext cx="5364088" cy="400110"/>
            </a:xfrm>
            <a:prstGeom prst="rect">
              <a:avLst/>
            </a:prstGeom>
            <a:noFill/>
            <a:ln w="9525">
              <a:noFill/>
              <a:miter lim="800000"/>
              <a:headEnd/>
              <a:tailEnd/>
            </a:ln>
          </p:spPr>
          <p:txBody>
            <a:bodyPr>
              <a:spAutoFit/>
            </a:bodyPr>
            <a:lstStyle/>
            <a:p>
              <a:r>
                <a:rPr lang="en-GB" sz="2000">
                  <a:latin typeface="Calibri" pitchFamily="34" charset="0"/>
                </a:rPr>
                <a:t>Geometric sequence with common ratio </a:t>
              </a:r>
              <a:r>
                <a:rPr lang="en-GB" sz="2000" i="1">
                  <a:latin typeface="Calibri" pitchFamily="34" charset="0"/>
                </a:rPr>
                <a:t>r</a:t>
              </a:r>
              <a:r>
                <a:rPr lang="en-GB" sz="2000">
                  <a:latin typeface="Calibri" pitchFamily="34" charset="0"/>
                </a:rPr>
                <a:t> =</a:t>
              </a:r>
            </a:p>
          </p:txBody>
        </p:sp>
        <p:graphicFrame>
          <p:nvGraphicFramePr>
            <p:cNvPr id="29702" name="Object 6"/>
            <p:cNvGraphicFramePr>
              <a:graphicFrameLocks noChangeAspect="1"/>
            </p:cNvGraphicFramePr>
            <p:nvPr/>
          </p:nvGraphicFramePr>
          <p:xfrm>
            <a:off x="8028384" y="5445224"/>
            <a:ext cx="216024" cy="608795"/>
          </p:xfrm>
          <a:graphic>
            <a:graphicData uri="http://schemas.openxmlformats.org/presentationml/2006/ole">
              <mc:AlternateContent xmlns:mc="http://schemas.openxmlformats.org/markup-compatibility/2006">
                <mc:Choice xmlns:v="urn:schemas-microsoft-com:vml" Requires="v">
                  <p:oleObj spid="_x0000_s29722" name="Equation" r:id="rId11" imgW="139680" imgH="393480" progId="Equation.3">
                    <p:embed/>
                  </p:oleObj>
                </mc:Choice>
                <mc:Fallback>
                  <p:oleObj name="Equation" r:id="rId11" imgW="139680" imgH="39348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28384" y="5445224"/>
                          <a:ext cx="216024" cy="6087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9699"/>
                                        </p:tgtEl>
                                        <p:attrNameLst>
                                          <p:attrName>style.visibility</p:attrName>
                                        </p:attrNameLst>
                                      </p:cBhvr>
                                      <p:to>
                                        <p:strVal val="visible"/>
                                      </p:to>
                                    </p:set>
                                    <p:animEffect transition="in" filter="wipe(left)">
                                      <p:cBhvr>
                                        <p:cTn id="37" dur="500"/>
                                        <p:tgtEl>
                                          <p:spTgt spid="2969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left)">
                                      <p:cBhvr>
                                        <p:cTn id="5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4"/>
          <p:cNvSpPr txBox="1">
            <a:spLocks noChangeArrowheads="1"/>
          </p:cNvSpPr>
          <p:nvPr/>
        </p:nvSpPr>
        <p:spPr bwMode="auto">
          <a:xfrm>
            <a:off x="395288" y="404813"/>
            <a:ext cx="8424862" cy="762000"/>
          </a:xfrm>
          <a:prstGeom prst="rect">
            <a:avLst/>
          </a:prstGeom>
          <a:noFill/>
          <a:ln w="9525">
            <a:noFill/>
            <a:miter lim="800000"/>
            <a:headEnd/>
            <a:tailEnd/>
          </a:ln>
        </p:spPr>
        <p:txBody>
          <a:bodyPr>
            <a:spAutoFit/>
          </a:bodyPr>
          <a:lstStyle/>
          <a:p>
            <a:pPr>
              <a:spcBef>
                <a:spcPct val="50000"/>
              </a:spcBef>
            </a:pPr>
            <a:r>
              <a:rPr lang="en-GB" sz="2200">
                <a:latin typeface="Calibri" pitchFamily="34" charset="0"/>
              </a:rPr>
              <a:t>A </a:t>
            </a:r>
            <a:r>
              <a:rPr lang="en-GB" sz="2200" b="1" u="sng">
                <a:latin typeface="Calibri" pitchFamily="34" charset="0"/>
              </a:rPr>
              <a:t>number sequence</a:t>
            </a:r>
            <a:r>
              <a:rPr lang="en-GB" sz="2200">
                <a:latin typeface="Calibri" pitchFamily="34" charset="0"/>
              </a:rPr>
              <a:t> is a list of numbers arranged in a definite order.  The list can be finite or infinite.</a:t>
            </a:r>
          </a:p>
        </p:txBody>
      </p:sp>
      <p:sp>
        <p:nvSpPr>
          <p:cNvPr id="3077" name="Text Box 5"/>
          <p:cNvSpPr txBox="1">
            <a:spLocks noChangeArrowheads="1"/>
          </p:cNvSpPr>
          <p:nvPr/>
        </p:nvSpPr>
        <p:spPr bwMode="auto">
          <a:xfrm>
            <a:off x="1476375" y="1412875"/>
            <a:ext cx="3168650" cy="457200"/>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4 ,  2 ,  0 ,  -2 ,   ………</a:t>
            </a:r>
          </a:p>
        </p:txBody>
      </p:sp>
      <p:sp>
        <p:nvSpPr>
          <p:cNvPr id="3078" name="Text Box 6"/>
          <p:cNvSpPr txBox="1">
            <a:spLocks noChangeArrowheads="1"/>
          </p:cNvSpPr>
          <p:nvPr/>
        </p:nvSpPr>
        <p:spPr bwMode="auto">
          <a:xfrm>
            <a:off x="3348038" y="1412875"/>
            <a:ext cx="2305050" cy="457200"/>
          </a:xfrm>
          <a:prstGeom prst="rect">
            <a:avLst/>
          </a:prstGeom>
          <a:solidFill>
            <a:schemeClr val="bg1"/>
          </a:solidFill>
          <a:ln w="9525">
            <a:noFill/>
            <a:miter lim="800000"/>
            <a:headEnd/>
            <a:tailEnd/>
          </a:ln>
        </p:spPr>
        <p:txBody>
          <a:bodyPr>
            <a:spAutoFit/>
          </a:bodyPr>
          <a:lstStyle/>
          <a:p>
            <a:pPr>
              <a:spcBef>
                <a:spcPct val="50000"/>
              </a:spcBef>
            </a:pPr>
            <a:r>
              <a:rPr lang="en-GB" sz="2400">
                <a:solidFill>
                  <a:srgbClr val="333399"/>
                </a:solidFill>
                <a:latin typeface="Calibri" pitchFamily="34" charset="0"/>
              </a:rPr>
              <a:t>-4 ,  -6 ,  ……</a:t>
            </a:r>
          </a:p>
        </p:txBody>
      </p:sp>
      <p:sp>
        <p:nvSpPr>
          <p:cNvPr id="3079" name="Text Box 7"/>
          <p:cNvSpPr txBox="1">
            <a:spLocks noChangeArrowheads="1"/>
          </p:cNvSpPr>
          <p:nvPr/>
        </p:nvSpPr>
        <p:spPr bwMode="auto">
          <a:xfrm>
            <a:off x="1476375" y="2060575"/>
            <a:ext cx="3743325" cy="457200"/>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1 ,  4 ,  9 ,  16 ,  25 ,   ………</a:t>
            </a:r>
          </a:p>
        </p:txBody>
      </p:sp>
      <p:sp>
        <p:nvSpPr>
          <p:cNvPr id="3080" name="Text Box 8"/>
          <p:cNvSpPr txBox="1">
            <a:spLocks noChangeArrowheads="1"/>
          </p:cNvSpPr>
          <p:nvPr/>
        </p:nvSpPr>
        <p:spPr bwMode="auto">
          <a:xfrm>
            <a:off x="3924300" y="2060575"/>
            <a:ext cx="2305050" cy="457200"/>
          </a:xfrm>
          <a:prstGeom prst="rect">
            <a:avLst/>
          </a:prstGeom>
          <a:solidFill>
            <a:schemeClr val="bg1"/>
          </a:solidFill>
          <a:ln w="9525">
            <a:noFill/>
            <a:miter lim="800000"/>
            <a:headEnd/>
            <a:tailEnd/>
          </a:ln>
        </p:spPr>
        <p:txBody>
          <a:bodyPr>
            <a:spAutoFit/>
          </a:bodyPr>
          <a:lstStyle/>
          <a:p>
            <a:pPr>
              <a:spcBef>
                <a:spcPct val="50000"/>
              </a:spcBef>
            </a:pPr>
            <a:r>
              <a:rPr lang="en-GB" sz="2400">
                <a:solidFill>
                  <a:srgbClr val="333399"/>
                </a:solidFill>
                <a:latin typeface="Calibri" pitchFamily="34" charset="0"/>
              </a:rPr>
              <a:t>36 ,  49 ,  ……</a:t>
            </a:r>
          </a:p>
        </p:txBody>
      </p:sp>
      <p:sp>
        <p:nvSpPr>
          <p:cNvPr id="3081" name="Text Box 9"/>
          <p:cNvSpPr txBox="1">
            <a:spLocks noChangeArrowheads="1"/>
          </p:cNvSpPr>
          <p:nvPr/>
        </p:nvSpPr>
        <p:spPr bwMode="auto">
          <a:xfrm>
            <a:off x="1476375" y="2708275"/>
            <a:ext cx="3816350" cy="457200"/>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100 ,  50 ,  25 ,  12.5 ,   ………</a:t>
            </a:r>
          </a:p>
        </p:txBody>
      </p:sp>
      <p:sp>
        <p:nvSpPr>
          <p:cNvPr id="3082" name="Text Box 10"/>
          <p:cNvSpPr txBox="1">
            <a:spLocks noChangeArrowheads="1"/>
          </p:cNvSpPr>
          <p:nvPr/>
        </p:nvSpPr>
        <p:spPr bwMode="auto">
          <a:xfrm>
            <a:off x="4211638" y="2708275"/>
            <a:ext cx="2952750" cy="457200"/>
          </a:xfrm>
          <a:prstGeom prst="rect">
            <a:avLst/>
          </a:prstGeom>
          <a:solidFill>
            <a:schemeClr val="bg1"/>
          </a:solidFill>
          <a:ln w="9525">
            <a:noFill/>
            <a:miter lim="800000"/>
            <a:headEnd/>
            <a:tailEnd/>
          </a:ln>
        </p:spPr>
        <p:txBody>
          <a:bodyPr>
            <a:spAutoFit/>
          </a:bodyPr>
          <a:lstStyle/>
          <a:p>
            <a:pPr>
              <a:spcBef>
                <a:spcPct val="50000"/>
              </a:spcBef>
            </a:pPr>
            <a:r>
              <a:rPr lang="en-GB" sz="2400">
                <a:solidFill>
                  <a:srgbClr val="333399"/>
                </a:solidFill>
                <a:latin typeface="Calibri" pitchFamily="34" charset="0"/>
              </a:rPr>
              <a:t>6.25 ,  3.125 ,  ……</a:t>
            </a:r>
          </a:p>
        </p:txBody>
      </p:sp>
      <p:sp>
        <p:nvSpPr>
          <p:cNvPr id="3083" name="Text Box 11"/>
          <p:cNvSpPr txBox="1">
            <a:spLocks noChangeArrowheads="1"/>
          </p:cNvSpPr>
          <p:nvPr/>
        </p:nvSpPr>
        <p:spPr bwMode="auto">
          <a:xfrm>
            <a:off x="1476375" y="3284538"/>
            <a:ext cx="3168650" cy="457200"/>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1 ,  8 ,  27 ,  64 ,   ………</a:t>
            </a:r>
          </a:p>
        </p:txBody>
      </p:sp>
      <p:sp>
        <p:nvSpPr>
          <p:cNvPr id="3084" name="Text Box 12"/>
          <p:cNvSpPr txBox="1">
            <a:spLocks noChangeArrowheads="1"/>
          </p:cNvSpPr>
          <p:nvPr/>
        </p:nvSpPr>
        <p:spPr bwMode="auto">
          <a:xfrm>
            <a:off x="3492500" y="3284538"/>
            <a:ext cx="2305050" cy="457200"/>
          </a:xfrm>
          <a:prstGeom prst="rect">
            <a:avLst/>
          </a:prstGeom>
          <a:solidFill>
            <a:schemeClr val="bg1"/>
          </a:solidFill>
          <a:ln w="9525">
            <a:noFill/>
            <a:miter lim="800000"/>
            <a:headEnd/>
            <a:tailEnd/>
          </a:ln>
        </p:spPr>
        <p:txBody>
          <a:bodyPr>
            <a:spAutoFit/>
          </a:bodyPr>
          <a:lstStyle/>
          <a:p>
            <a:pPr>
              <a:spcBef>
                <a:spcPct val="50000"/>
              </a:spcBef>
            </a:pPr>
            <a:r>
              <a:rPr lang="en-GB" sz="2400">
                <a:solidFill>
                  <a:srgbClr val="333399"/>
                </a:solidFill>
                <a:latin typeface="Calibri" pitchFamily="34" charset="0"/>
              </a:rPr>
              <a:t>125 ,  216 ,  ……</a:t>
            </a:r>
          </a:p>
        </p:txBody>
      </p:sp>
      <p:sp>
        <p:nvSpPr>
          <p:cNvPr id="3085" name="Text Box 13"/>
          <p:cNvSpPr txBox="1">
            <a:spLocks noChangeArrowheads="1"/>
          </p:cNvSpPr>
          <p:nvPr/>
        </p:nvSpPr>
        <p:spPr bwMode="auto">
          <a:xfrm>
            <a:off x="1476375" y="3932238"/>
            <a:ext cx="3816350" cy="457200"/>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0.4 ,  0.2 ,  0 ,  -0.2 ,   ………</a:t>
            </a:r>
          </a:p>
        </p:txBody>
      </p:sp>
      <p:sp>
        <p:nvSpPr>
          <p:cNvPr id="3086" name="Text Box 14"/>
          <p:cNvSpPr txBox="1">
            <a:spLocks noChangeArrowheads="1"/>
          </p:cNvSpPr>
          <p:nvPr/>
        </p:nvSpPr>
        <p:spPr bwMode="auto">
          <a:xfrm>
            <a:off x="3995738" y="3932238"/>
            <a:ext cx="2305050" cy="457200"/>
          </a:xfrm>
          <a:prstGeom prst="rect">
            <a:avLst/>
          </a:prstGeom>
          <a:solidFill>
            <a:schemeClr val="bg1"/>
          </a:solidFill>
          <a:ln w="9525">
            <a:noFill/>
            <a:miter lim="800000"/>
            <a:headEnd/>
            <a:tailEnd/>
          </a:ln>
        </p:spPr>
        <p:txBody>
          <a:bodyPr>
            <a:spAutoFit/>
          </a:bodyPr>
          <a:lstStyle/>
          <a:p>
            <a:pPr>
              <a:spcBef>
                <a:spcPct val="50000"/>
              </a:spcBef>
            </a:pPr>
            <a:r>
              <a:rPr lang="en-GB" sz="2400">
                <a:solidFill>
                  <a:srgbClr val="333399"/>
                </a:solidFill>
                <a:latin typeface="Calibri" pitchFamily="34" charset="0"/>
              </a:rPr>
              <a:t>-0.4 ,  -0.6 ,  ……</a:t>
            </a:r>
          </a:p>
        </p:txBody>
      </p:sp>
      <p:sp>
        <p:nvSpPr>
          <p:cNvPr id="3087" name="Text Box 15"/>
          <p:cNvSpPr txBox="1">
            <a:spLocks noChangeArrowheads="1"/>
          </p:cNvSpPr>
          <p:nvPr/>
        </p:nvSpPr>
        <p:spPr bwMode="auto">
          <a:xfrm>
            <a:off x="1476375" y="4581525"/>
            <a:ext cx="3600450" cy="457200"/>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0 ,  1 ,  1 ,  2 , 3 ,  5 ,  ………</a:t>
            </a:r>
          </a:p>
        </p:txBody>
      </p:sp>
      <p:sp>
        <p:nvSpPr>
          <p:cNvPr id="3088" name="Text Box 16"/>
          <p:cNvSpPr txBox="1">
            <a:spLocks noChangeArrowheads="1"/>
          </p:cNvSpPr>
          <p:nvPr/>
        </p:nvSpPr>
        <p:spPr bwMode="auto">
          <a:xfrm>
            <a:off x="3995738" y="4581525"/>
            <a:ext cx="2305050" cy="457200"/>
          </a:xfrm>
          <a:prstGeom prst="rect">
            <a:avLst/>
          </a:prstGeom>
          <a:solidFill>
            <a:schemeClr val="bg1"/>
          </a:solidFill>
          <a:ln w="9525">
            <a:noFill/>
            <a:miter lim="800000"/>
            <a:headEnd/>
            <a:tailEnd/>
          </a:ln>
        </p:spPr>
        <p:txBody>
          <a:bodyPr>
            <a:spAutoFit/>
          </a:bodyPr>
          <a:lstStyle/>
          <a:p>
            <a:pPr>
              <a:spcBef>
                <a:spcPct val="50000"/>
              </a:spcBef>
            </a:pPr>
            <a:r>
              <a:rPr lang="en-GB" sz="2400">
                <a:solidFill>
                  <a:srgbClr val="333399"/>
                </a:solidFill>
                <a:latin typeface="Calibri" pitchFamily="34" charset="0"/>
              </a:rPr>
              <a:t>8 ,  13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wipe(left)">
                                      <p:cBhvr>
                                        <p:cTn id="7" dur="500"/>
                                        <p:tgtEl>
                                          <p:spTgt spid="307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8"/>
                                        </p:tgtEl>
                                        <p:attrNameLst>
                                          <p:attrName>style.visibility</p:attrName>
                                        </p:attrNameLst>
                                      </p:cBhvr>
                                      <p:to>
                                        <p:strVal val="visible"/>
                                      </p:to>
                                    </p:set>
                                    <p:animEffect transition="in" filter="wipe(left)">
                                      <p:cBhvr>
                                        <p:cTn id="12" dur="500"/>
                                        <p:tgtEl>
                                          <p:spTgt spid="307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9"/>
                                        </p:tgtEl>
                                        <p:attrNameLst>
                                          <p:attrName>style.visibility</p:attrName>
                                        </p:attrNameLst>
                                      </p:cBhvr>
                                      <p:to>
                                        <p:strVal val="visible"/>
                                      </p:to>
                                    </p:set>
                                    <p:animEffect transition="in" filter="wipe(left)">
                                      <p:cBhvr>
                                        <p:cTn id="17" dur="500"/>
                                        <p:tgtEl>
                                          <p:spTgt spid="307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80"/>
                                        </p:tgtEl>
                                        <p:attrNameLst>
                                          <p:attrName>style.visibility</p:attrName>
                                        </p:attrNameLst>
                                      </p:cBhvr>
                                      <p:to>
                                        <p:strVal val="visible"/>
                                      </p:to>
                                    </p:set>
                                    <p:animEffect transition="in" filter="wipe(left)">
                                      <p:cBhvr>
                                        <p:cTn id="22" dur="500"/>
                                        <p:tgtEl>
                                          <p:spTgt spid="308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81"/>
                                        </p:tgtEl>
                                        <p:attrNameLst>
                                          <p:attrName>style.visibility</p:attrName>
                                        </p:attrNameLst>
                                      </p:cBhvr>
                                      <p:to>
                                        <p:strVal val="visible"/>
                                      </p:to>
                                    </p:set>
                                    <p:animEffect transition="in" filter="wipe(left)">
                                      <p:cBhvr>
                                        <p:cTn id="27" dur="500"/>
                                        <p:tgtEl>
                                          <p:spTgt spid="308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82"/>
                                        </p:tgtEl>
                                        <p:attrNameLst>
                                          <p:attrName>style.visibility</p:attrName>
                                        </p:attrNameLst>
                                      </p:cBhvr>
                                      <p:to>
                                        <p:strVal val="visible"/>
                                      </p:to>
                                    </p:set>
                                    <p:animEffect transition="in" filter="wipe(left)">
                                      <p:cBhvr>
                                        <p:cTn id="32" dur="500"/>
                                        <p:tgtEl>
                                          <p:spTgt spid="308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83"/>
                                        </p:tgtEl>
                                        <p:attrNameLst>
                                          <p:attrName>style.visibility</p:attrName>
                                        </p:attrNameLst>
                                      </p:cBhvr>
                                      <p:to>
                                        <p:strVal val="visible"/>
                                      </p:to>
                                    </p:set>
                                    <p:animEffect transition="in" filter="wipe(left)">
                                      <p:cBhvr>
                                        <p:cTn id="37" dur="500"/>
                                        <p:tgtEl>
                                          <p:spTgt spid="308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084"/>
                                        </p:tgtEl>
                                        <p:attrNameLst>
                                          <p:attrName>style.visibility</p:attrName>
                                        </p:attrNameLst>
                                      </p:cBhvr>
                                      <p:to>
                                        <p:strVal val="visible"/>
                                      </p:to>
                                    </p:set>
                                    <p:animEffect transition="in" filter="wipe(left)">
                                      <p:cBhvr>
                                        <p:cTn id="42" dur="500"/>
                                        <p:tgtEl>
                                          <p:spTgt spid="308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085"/>
                                        </p:tgtEl>
                                        <p:attrNameLst>
                                          <p:attrName>style.visibility</p:attrName>
                                        </p:attrNameLst>
                                      </p:cBhvr>
                                      <p:to>
                                        <p:strVal val="visible"/>
                                      </p:to>
                                    </p:set>
                                    <p:animEffect transition="in" filter="wipe(left)">
                                      <p:cBhvr>
                                        <p:cTn id="47" dur="500"/>
                                        <p:tgtEl>
                                          <p:spTgt spid="308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086"/>
                                        </p:tgtEl>
                                        <p:attrNameLst>
                                          <p:attrName>style.visibility</p:attrName>
                                        </p:attrNameLst>
                                      </p:cBhvr>
                                      <p:to>
                                        <p:strVal val="visible"/>
                                      </p:to>
                                    </p:set>
                                    <p:animEffect transition="in" filter="wipe(left)">
                                      <p:cBhvr>
                                        <p:cTn id="52" dur="500"/>
                                        <p:tgtEl>
                                          <p:spTgt spid="308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087"/>
                                        </p:tgtEl>
                                        <p:attrNameLst>
                                          <p:attrName>style.visibility</p:attrName>
                                        </p:attrNameLst>
                                      </p:cBhvr>
                                      <p:to>
                                        <p:strVal val="visible"/>
                                      </p:to>
                                    </p:set>
                                    <p:animEffect transition="in" filter="wipe(left)">
                                      <p:cBhvr>
                                        <p:cTn id="57" dur="500"/>
                                        <p:tgtEl>
                                          <p:spTgt spid="308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088"/>
                                        </p:tgtEl>
                                        <p:attrNameLst>
                                          <p:attrName>style.visibility</p:attrName>
                                        </p:attrNameLst>
                                      </p:cBhvr>
                                      <p:to>
                                        <p:strVal val="visible"/>
                                      </p:to>
                                    </p:set>
                                    <p:animEffect transition="in" filter="wipe(left)">
                                      <p:cBhvr>
                                        <p:cTn id="62" dur="500"/>
                                        <p:tgtEl>
                                          <p:spTgt spid="3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3078" grpId="0" animBg="1"/>
      <p:bldP spid="3079" grpId="0"/>
      <p:bldP spid="3080" grpId="0" animBg="1"/>
      <p:bldP spid="3081" grpId="0"/>
      <p:bldP spid="3082" grpId="0" animBg="1"/>
      <p:bldP spid="3083" grpId="0"/>
      <p:bldP spid="3084" grpId="0" animBg="1"/>
      <p:bldP spid="3085" grpId="0"/>
      <p:bldP spid="3086" grpId="0" animBg="1"/>
      <p:bldP spid="3087" grpId="0"/>
      <p:bldP spid="308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9" name="Text Box 15"/>
          <p:cNvSpPr txBox="1">
            <a:spLocks noChangeArrowheads="1"/>
          </p:cNvSpPr>
          <p:nvPr/>
        </p:nvSpPr>
        <p:spPr bwMode="auto">
          <a:xfrm>
            <a:off x="250825" y="1700213"/>
            <a:ext cx="8713788" cy="457200"/>
          </a:xfrm>
          <a:prstGeom prst="rect">
            <a:avLst/>
          </a:prstGeom>
          <a:noFill/>
          <a:ln w="9525">
            <a:noFill/>
            <a:miter lim="800000"/>
            <a:headEnd/>
            <a:tailEnd/>
          </a:ln>
        </p:spPr>
        <p:txBody>
          <a:bodyPr>
            <a:spAutoFit/>
          </a:bodyPr>
          <a:lstStyle/>
          <a:p>
            <a:pPr>
              <a:spcBef>
                <a:spcPct val="50000"/>
              </a:spcBef>
            </a:pPr>
            <a:r>
              <a:rPr lang="en-GB" sz="2000">
                <a:latin typeface="Calibri" pitchFamily="34" charset="0"/>
              </a:rPr>
              <a:t>Let the terms of the sequence be</a:t>
            </a:r>
            <a:r>
              <a:rPr lang="en-GB" sz="2000">
                <a:solidFill>
                  <a:srgbClr val="333399"/>
                </a:solidFill>
                <a:latin typeface="Calibri" pitchFamily="34" charset="0"/>
              </a:rPr>
              <a:t> </a:t>
            </a:r>
            <a:r>
              <a:rPr lang="en-GB" sz="2400" i="1">
                <a:solidFill>
                  <a:srgbClr val="CC0000"/>
                </a:solidFill>
                <a:latin typeface="Calibri" pitchFamily="34" charset="0"/>
              </a:rPr>
              <a:t>u</a:t>
            </a:r>
            <a:r>
              <a:rPr lang="en-GB" sz="2400" baseline="-25000">
                <a:solidFill>
                  <a:srgbClr val="CC0000"/>
                </a:solidFill>
                <a:latin typeface="Calibri" pitchFamily="34" charset="0"/>
              </a:rPr>
              <a:t>1</a:t>
            </a:r>
            <a:r>
              <a:rPr lang="en-GB" sz="2400">
                <a:solidFill>
                  <a:srgbClr val="CC0000"/>
                </a:solidFill>
                <a:latin typeface="Calibri" pitchFamily="34" charset="0"/>
              </a:rPr>
              <a:t> ,  </a:t>
            </a:r>
            <a:r>
              <a:rPr lang="en-GB" sz="2400" i="1">
                <a:solidFill>
                  <a:srgbClr val="CC0000"/>
                </a:solidFill>
                <a:latin typeface="Calibri" pitchFamily="34" charset="0"/>
              </a:rPr>
              <a:t>u</a:t>
            </a:r>
            <a:r>
              <a:rPr lang="en-GB" sz="2400" baseline="-25000">
                <a:solidFill>
                  <a:srgbClr val="CC0000"/>
                </a:solidFill>
                <a:latin typeface="Calibri" pitchFamily="34" charset="0"/>
              </a:rPr>
              <a:t>2</a:t>
            </a:r>
            <a:r>
              <a:rPr lang="en-GB" sz="2400">
                <a:solidFill>
                  <a:srgbClr val="CC0000"/>
                </a:solidFill>
                <a:latin typeface="Calibri" pitchFamily="34" charset="0"/>
              </a:rPr>
              <a:t> ,  </a:t>
            </a:r>
            <a:r>
              <a:rPr lang="en-GB" sz="2400" i="1">
                <a:solidFill>
                  <a:srgbClr val="CC0000"/>
                </a:solidFill>
                <a:latin typeface="Calibri" pitchFamily="34" charset="0"/>
              </a:rPr>
              <a:t>u</a:t>
            </a:r>
            <a:r>
              <a:rPr lang="en-GB" sz="2400" baseline="-25000">
                <a:solidFill>
                  <a:srgbClr val="CC0000"/>
                </a:solidFill>
                <a:latin typeface="Calibri" pitchFamily="34" charset="0"/>
              </a:rPr>
              <a:t>3</a:t>
            </a:r>
            <a:r>
              <a:rPr lang="en-GB" sz="2400">
                <a:solidFill>
                  <a:srgbClr val="CC0000"/>
                </a:solidFill>
                <a:latin typeface="Calibri" pitchFamily="34" charset="0"/>
              </a:rPr>
              <a:t> , ……</a:t>
            </a:r>
            <a:r>
              <a:rPr lang="en-GB" sz="2400">
                <a:solidFill>
                  <a:srgbClr val="333399"/>
                </a:solidFill>
                <a:latin typeface="Calibri" pitchFamily="34" charset="0"/>
              </a:rPr>
              <a:t> </a:t>
            </a:r>
            <a:r>
              <a:rPr lang="en-GB" sz="2000">
                <a:latin typeface="Calibri" pitchFamily="34" charset="0"/>
              </a:rPr>
              <a:t>and the common ratio be </a:t>
            </a:r>
            <a:r>
              <a:rPr lang="en-GB" sz="2400" i="1">
                <a:solidFill>
                  <a:srgbClr val="CC0000"/>
                </a:solidFill>
                <a:latin typeface="Calibri" pitchFamily="34" charset="0"/>
              </a:rPr>
              <a:t>r</a:t>
            </a:r>
          </a:p>
        </p:txBody>
      </p:sp>
      <p:sp>
        <p:nvSpPr>
          <p:cNvPr id="46082" name="WordArt 4"/>
          <p:cNvSpPr>
            <a:spLocks noChangeArrowheads="1" noChangeShapeType="1" noTextEdit="1"/>
          </p:cNvSpPr>
          <p:nvPr/>
        </p:nvSpPr>
        <p:spPr bwMode="auto">
          <a:xfrm>
            <a:off x="179388" y="333375"/>
            <a:ext cx="8856662" cy="574675"/>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CC0000">
                    <a:alpha val="50195"/>
                  </a:srgbClr>
                </a:solidFill>
                <a:effectLst>
                  <a:outerShdw dist="45791" dir="2021404" algn="ctr" rotWithShape="0">
                    <a:srgbClr val="9999FF"/>
                  </a:outerShdw>
                </a:effectLst>
                <a:latin typeface="Arial Black"/>
              </a:rPr>
              <a:t>Finding the general term of an geometic sequence</a:t>
            </a:r>
          </a:p>
        </p:txBody>
      </p:sp>
      <p:sp>
        <p:nvSpPr>
          <p:cNvPr id="9" name="WordArt 4"/>
          <p:cNvSpPr>
            <a:spLocks noChangeArrowheads="1" noChangeShapeType="1" noTextEdit="1"/>
          </p:cNvSpPr>
          <p:nvPr/>
        </p:nvSpPr>
        <p:spPr bwMode="auto">
          <a:xfrm>
            <a:off x="2627784" y="980728"/>
            <a:ext cx="3888432" cy="360040"/>
          </a:xfrm>
          <a:prstGeom prst="rect">
            <a:avLst/>
          </a:prstGeom>
        </p:spPr>
        <p:txBody>
          <a:bodyPr wrap="none" fromWordArt="1">
            <a:prstTxWarp prst="textPlain">
              <a:avLst>
                <a:gd name="adj" fmla="val 50000"/>
              </a:avLst>
            </a:prstTxWarp>
          </a:bodyPr>
          <a:lstStyle/>
          <a:p>
            <a:pPr algn="ctr">
              <a:defRPr/>
            </a:pPr>
            <a:r>
              <a:rPr lang="en-GB" sz="3600" kern="10" dirty="0">
                <a:ln w="12700">
                  <a:solidFill>
                    <a:srgbClr val="3333CC"/>
                  </a:solidFill>
                  <a:round/>
                  <a:headEnd/>
                  <a:tailEnd/>
                </a:ln>
                <a:solidFill>
                  <a:srgbClr val="7030A0">
                    <a:alpha val="50000"/>
                  </a:srgbClr>
                </a:solidFill>
                <a:effectLst>
                  <a:outerShdw dist="45791" dir="2021404" algn="ctr" rotWithShape="0">
                    <a:srgbClr val="9999FF"/>
                  </a:outerShdw>
                </a:effectLst>
                <a:latin typeface="Arial Black"/>
              </a:rPr>
              <a:t>(</a:t>
            </a:r>
            <a:r>
              <a:rPr lang="en-GB" sz="3600" kern="10" dirty="0">
                <a:ln w="12700">
                  <a:solidFill>
                    <a:srgbClr val="3333CC"/>
                  </a:solidFill>
                  <a:round/>
                  <a:headEnd/>
                  <a:tailEnd/>
                </a:ln>
                <a:solidFill>
                  <a:srgbClr val="CC0099">
                    <a:alpha val="49804"/>
                  </a:srgbClr>
                </a:solidFill>
                <a:effectLst>
                  <a:outerShdw dist="45791" dir="2021404" algn="ctr" rotWithShape="0">
                    <a:srgbClr val="9999FF"/>
                  </a:outerShdw>
                </a:effectLst>
                <a:latin typeface="Arial Black"/>
              </a:rPr>
              <a:t>Finding the n</a:t>
            </a:r>
            <a:r>
              <a:rPr lang="en-GB" sz="3600" kern="10" baseline="30000" dirty="0">
                <a:ln w="12700">
                  <a:solidFill>
                    <a:srgbClr val="3333CC"/>
                  </a:solidFill>
                  <a:round/>
                  <a:headEnd/>
                  <a:tailEnd/>
                </a:ln>
                <a:solidFill>
                  <a:srgbClr val="CC0099">
                    <a:alpha val="49804"/>
                  </a:srgbClr>
                </a:solidFill>
                <a:effectLst>
                  <a:outerShdw dist="45791" dir="2021404" algn="ctr" rotWithShape="0">
                    <a:srgbClr val="9999FF"/>
                  </a:outerShdw>
                </a:effectLst>
                <a:latin typeface="Arial Black"/>
              </a:rPr>
              <a:t>th</a:t>
            </a:r>
            <a:r>
              <a:rPr lang="en-GB" sz="3600" kern="10" dirty="0">
                <a:ln w="12700">
                  <a:solidFill>
                    <a:srgbClr val="3333CC"/>
                  </a:solidFill>
                  <a:round/>
                  <a:headEnd/>
                  <a:tailEnd/>
                </a:ln>
                <a:solidFill>
                  <a:srgbClr val="CC0099">
                    <a:alpha val="49804"/>
                  </a:srgbClr>
                </a:solidFill>
                <a:effectLst>
                  <a:outerShdw dist="45791" dir="2021404" algn="ctr" rotWithShape="0">
                    <a:srgbClr val="9999FF"/>
                  </a:outerShdw>
                </a:effectLst>
                <a:latin typeface="Arial Black"/>
              </a:rPr>
              <a:t> term)</a:t>
            </a:r>
          </a:p>
        </p:txBody>
      </p:sp>
      <p:sp>
        <p:nvSpPr>
          <p:cNvPr id="10" name="Text Box 15"/>
          <p:cNvSpPr txBox="1">
            <a:spLocks noChangeArrowheads="1"/>
          </p:cNvSpPr>
          <p:nvPr/>
        </p:nvSpPr>
        <p:spPr bwMode="auto">
          <a:xfrm>
            <a:off x="250825" y="2276475"/>
            <a:ext cx="4321175" cy="461963"/>
          </a:xfrm>
          <a:prstGeom prst="rect">
            <a:avLst/>
          </a:prstGeom>
          <a:noFill/>
          <a:ln w="9525">
            <a:noFill/>
            <a:miter lim="800000"/>
            <a:headEnd/>
            <a:tailEnd/>
          </a:ln>
        </p:spPr>
        <p:txBody>
          <a:bodyPr>
            <a:spAutoFit/>
          </a:bodyPr>
          <a:lstStyle/>
          <a:p>
            <a:pPr>
              <a:spcBef>
                <a:spcPct val="50000"/>
              </a:spcBef>
            </a:pPr>
            <a:r>
              <a:rPr lang="en-GB" sz="2000">
                <a:latin typeface="Calibri" pitchFamily="34" charset="0"/>
              </a:rPr>
              <a:t>Then </a:t>
            </a:r>
            <a:r>
              <a:rPr lang="en-GB" sz="2400">
                <a:solidFill>
                  <a:srgbClr val="CC0000"/>
                </a:solidFill>
                <a:latin typeface="Calibri" pitchFamily="34" charset="0"/>
              </a:rPr>
              <a:t> </a:t>
            </a:r>
            <a:r>
              <a:rPr lang="en-GB" sz="2400" i="1">
                <a:solidFill>
                  <a:srgbClr val="CC0000"/>
                </a:solidFill>
                <a:latin typeface="Calibri" pitchFamily="34" charset="0"/>
              </a:rPr>
              <a:t>u</a:t>
            </a:r>
            <a:r>
              <a:rPr lang="en-GB" sz="2400" baseline="-25000">
                <a:solidFill>
                  <a:srgbClr val="CC0000"/>
                </a:solidFill>
                <a:latin typeface="Calibri" pitchFamily="34" charset="0"/>
              </a:rPr>
              <a:t>2</a:t>
            </a:r>
            <a:r>
              <a:rPr lang="en-GB" sz="2400">
                <a:solidFill>
                  <a:srgbClr val="CC0000"/>
                </a:solidFill>
                <a:latin typeface="Calibri" pitchFamily="34" charset="0"/>
              </a:rPr>
              <a:t> = </a:t>
            </a:r>
            <a:r>
              <a:rPr lang="en-GB" sz="2400" i="1">
                <a:solidFill>
                  <a:srgbClr val="CC0000"/>
                </a:solidFill>
                <a:latin typeface="Calibri" pitchFamily="34" charset="0"/>
              </a:rPr>
              <a:t>u</a:t>
            </a:r>
            <a:r>
              <a:rPr lang="en-GB" sz="2400" baseline="-25000">
                <a:solidFill>
                  <a:srgbClr val="CC0000"/>
                </a:solidFill>
                <a:latin typeface="Calibri" pitchFamily="34" charset="0"/>
              </a:rPr>
              <a:t>1</a:t>
            </a:r>
            <a:r>
              <a:rPr lang="en-GB" sz="2400">
                <a:solidFill>
                  <a:srgbClr val="CC0000"/>
                </a:solidFill>
                <a:latin typeface="Calibri" pitchFamily="34" charset="0"/>
              </a:rPr>
              <a:t> x </a:t>
            </a:r>
            <a:r>
              <a:rPr lang="en-GB" sz="2400" i="1">
                <a:solidFill>
                  <a:srgbClr val="CC0000"/>
                </a:solidFill>
                <a:latin typeface="Calibri" pitchFamily="34" charset="0"/>
              </a:rPr>
              <a:t>r</a:t>
            </a:r>
          </a:p>
        </p:txBody>
      </p:sp>
      <p:sp>
        <p:nvSpPr>
          <p:cNvPr id="11" name="Text Box 15"/>
          <p:cNvSpPr txBox="1">
            <a:spLocks noChangeArrowheads="1"/>
          </p:cNvSpPr>
          <p:nvPr/>
        </p:nvSpPr>
        <p:spPr bwMode="auto">
          <a:xfrm>
            <a:off x="900113" y="2781300"/>
            <a:ext cx="4319587" cy="461963"/>
          </a:xfrm>
          <a:prstGeom prst="rect">
            <a:avLst/>
          </a:prstGeom>
          <a:noFill/>
          <a:ln w="9525">
            <a:noFill/>
            <a:miter lim="800000"/>
            <a:headEnd/>
            <a:tailEnd/>
          </a:ln>
        </p:spPr>
        <p:txBody>
          <a:bodyPr>
            <a:spAutoFit/>
          </a:bodyPr>
          <a:lstStyle/>
          <a:p>
            <a:pPr>
              <a:spcBef>
                <a:spcPct val="50000"/>
              </a:spcBef>
            </a:pPr>
            <a:r>
              <a:rPr lang="en-GB" sz="2400" i="1">
                <a:solidFill>
                  <a:srgbClr val="CC0000"/>
                </a:solidFill>
                <a:latin typeface="Calibri" pitchFamily="34" charset="0"/>
              </a:rPr>
              <a:t>u</a:t>
            </a:r>
            <a:r>
              <a:rPr lang="en-GB" sz="2400" baseline="-25000">
                <a:solidFill>
                  <a:srgbClr val="CC0000"/>
                </a:solidFill>
                <a:latin typeface="Calibri" pitchFamily="34" charset="0"/>
              </a:rPr>
              <a:t>3</a:t>
            </a:r>
            <a:r>
              <a:rPr lang="en-GB" sz="2400">
                <a:solidFill>
                  <a:srgbClr val="CC0000"/>
                </a:solidFill>
                <a:latin typeface="Calibri" pitchFamily="34" charset="0"/>
              </a:rPr>
              <a:t> = </a:t>
            </a:r>
            <a:r>
              <a:rPr lang="en-GB" sz="2400" i="1">
                <a:solidFill>
                  <a:srgbClr val="CC0000"/>
                </a:solidFill>
                <a:latin typeface="Calibri" pitchFamily="34" charset="0"/>
              </a:rPr>
              <a:t>u</a:t>
            </a:r>
            <a:r>
              <a:rPr lang="en-GB" sz="2400" baseline="-25000">
                <a:solidFill>
                  <a:srgbClr val="CC0000"/>
                </a:solidFill>
                <a:latin typeface="Calibri" pitchFamily="34" charset="0"/>
              </a:rPr>
              <a:t>2</a:t>
            </a:r>
            <a:r>
              <a:rPr lang="en-GB" sz="2400">
                <a:solidFill>
                  <a:srgbClr val="CC0000"/>
                </a:solidFill>
                <a:latin typeface="Calibri" pitchFamily="34" charset="0"/>
              </a:rPr>
              <a:t> x </a:t>
            </a:r>
            <a:r>
              <a:rPr lang="en-GB" sz="2400" i="1">
                <a:solidFill>
                  <a:srgbClr val="CC0000"/>
                </a:solidFill>
                <a:latin typeface="Calibri" pitchFamily="34" charset="0"/>
              </a:rPr>
              <a:t>r  </a:t>
            </a:r>
            <a:r>
              <a:rPr lang="en-GB" sz="2400">
                <a:solidFill>
                  <a:srgbClr val="CC0000"/>
                </a:solidFill>
                <a:latin typeface="Calibri" pitchFamily="34" charset="0"/>
              </a:rPr>
              <a:t>=  </a:t>
            </a:r>
            <a:r>
              <a:rPr lang="en-GB" sz="2400" i="1">
                <a:solidFill>
                  <a:srgbClr val="CC0000"/>
                </a:solidFill>
                <a:latin typeface="Calibri" pitchFamily="34" charset="0"/>
              </a:rPr>
              <a:t>u</a:t>
            </a:r>
            <a:r>
              <a:rPr lang="en-GB" sz="2400" baseline="-25000">
                <a:solidFill>
                  <a:srgbClr val="CC0000"/>
                </a:solidFill>
                <a:latin typeface="Calibri" pitchFamily="34" charset="0"/>
              </a:rPr>
              <a:t>1</a:t>
            </a:r>
            <a:r>
              <a:rPr lang="en-GB" sz="2400">
                <a:solidFill>
                  <a:srgbClr val="CC0000"/>
                </a:solidFill>
                <a:latin typeface="Calibri" pitchFamily="34" charset="0"/>
              </a:rPr>
              <a:t> x </a:t>
            </a:r>
            <a:r>
              <a:rPr lang="en-GB" sz="2400" i="1">
                <a:solidFill>
                  <a:srgbClr val="CC0000"/>
                </a:solidFill>
                <a:latin typeface="Calibri" pitchFamily="34" charset="0"/>
              </a:rPr>
              <a:t>r </a:t>
            </a:r>
            <a:r>
              <a:rPr lang="en-GB" sz="2400">
                <a:solidFill>
                  <a:srgbClr val="CC0000"/>
                </a:solidFill>
                <a:latin typeface="Calibri" pitchFamily="34" charset="0"/>
              </a:rPr>
              <a:t>x</a:t>
            </a:r>
            <a:r>
              <a:rPr lang="en-GB" sz="2400" i="1">
                <a:solidFill>
                  <a:srgbClr val="CC0000"/>
                </a:solidFill>
                <a:latin typeface="Calibri" pitchFamily="34" charset="0"/>
              </a:rPr>
              <a:t> r  </a:t>
            </a:r>
            <a:r>
              <a:rPr lang="en-GB" sz="2400">
                <a:solidFill>
                  <a:srgbClr val="CC0000"/>
                </a:solidFill>
                <a:latin typeface="Calibri" pitchFamily="34" charset="0"/>
              </a:rPr>
              <a:t>=  </a:t>
            </a:r>
            <a:r>
              <a:rPr lang="en-GB" sz="2400" i="1">
                <a:solidFill>
                  <a:srgbClr val="CC0000"/>
                </a:solidFill>
                <a:latin typeface="Calibri" pitchFamily="34" charset="0"/>
              </a:rPr>
              <a:t>u</a:t>
            </a:r>
            <a:r>
              <a:rPr lang="en-GB" sz="2400" baseline="-25000">
                <a:solidFill>
                  <a:srgbClr val="CC0000"/>
                </a:solidFill>
                <a:latin typeface="Calibri" pitchFamily="34" charset="0"/>
              </a:rPr>
              <a:t>1</a:t>
            </a:r>
            <a:r>
              <a:rPr lang="en-GB" sz="2400">
                <a:solidFill>
                  <a:srgbClr val="CC0000"/>
                </a:solidFill>
                <a:latin typeface="Calibri" pitchFamily="34" charset="0"/>
              </a:rPr>
              <a:t> x </a:t>
            </a:r>
            <a:r>
              <a:rPr lang="en-GB" sz="2400" i="1">
                <a:solidFill>
                  <a:srgbClr val="CC0000"/>
                </a:solidFill>
                <a:latin typeface="Calibri" pitchFamily="34" charset="0"/>
              </a:rPr>
              <a:t>r</a:t>
            </a:r>
            <a:r>
              <a:rPr lang="en-GB" sz="2400" i="1" baseline="30000">
                <a:solidFill>
                  <a:srgbClr val="CC0000"/>
                </a:solidFill>
                <a:latin typeface="Calibri" pitchFamily="34" charset="0"/>
              </a:rPr>
              <a:t>2</a:t>
            </a:r>
          </a:p>
        </p:txBody>
      </p:sp>
      <p:sp>
        <p:nvSpPr>
          <p:cNvPr id="12" name="Text Box 15"/>
          <p:cNvSpPr txBox="1">
            <a:spLocks noChangeArrowheads="1"/>
          </p:cNvSpPr>
          <p:nvPr/>
        </p:nvSpPr>
        <p:spPr bwMode="auto">
          <a:xfrm>
            <a:off x="900113" y="3284538"/>
            <a:ext cx="4319587" cy="461962"/>
          </a:xfrm>
          <a:prstGeom prst="rect">
            <a:avLst/>
          </a:prstGeom>
          <a:noFill/>
          <a:ln w="9525">
            <a:noFill/>
            <a:miter lim="800000"/>
            <a:headEnd/>
            <a:tailEnd/>
          </a:ln>
        </p:spPr>
        <p:txBody>
          <a:bodyPr>
            <a:spAutoFit/>
          </a:bodyPr>
          <a:lstStyle/>
          <a:p>
            <a:pPr>
              <a:spcBef>
                <a:spcPct val="50000"/>
              </a:spcBef>
            </a:pPr>
            <a:r>
              <a:rPr lang="en-GB" sz="2400" i="1">
                <a:solidFill>
                  <a:srgbClr val="CC0000"/>
                </a:solidFill>
                <a:latin typeface="Calibri" pitchFamily="34" charset="0"/>
              </a:rPr>
              <a:t>u</a:t>
            </a:r>
            <a:r>
              <a:rPr lang="en-GB" sz="2400" baseline="-25000">
                <a:solidFill>
                  <a:srgbClr val="CC0000"/>
                </a:solidFill>
                <a:latin typeface="Calibri" pitchFamily="34" charset="0"/>
              </a:rPr>
              <a:t>4</a:t>
            </a:r>
            <a:r>
              <a:rPr lang="en-GB" sz="2400">
                <a:solidFill>
                  <a:srgbClr val="CC0000"/>
                </a:solidFill>
                <a:latin typeface="Calibri" pitchFamily="34" charset="0"/>
              </a:rPr>
              <a:t> = </a:t>
            </a:r>
            <a:r>
              <a:rPr lang="en-GB" sz="2400" i="1">
                <a:solidFill>
                  <a:srgbClr val="CC0000"/>
                </a:solidFill>
                <a:latin typeface="Calibri" pitchFamily="34" charset="0"/>
              </a:rPr>
              <a:t>u</a:t>
            </a:r>
            <a:r>
              <a:rPr lang="en-GB" sz="2400" baseline="-25000">
                <a:solidFill>
                  <a:srgbClr val="CC0000"/>
                </a:solidFill>
                <a:latin typeface="Calibri" pitchFamily="34" charset="0"/>
              </a:rPr>
              <a:t>3</a:t>
            </a:r>
            <a:r>
              <a:rPr lang="en-GB" sz="2400">
                <a:solidFill>
                  <a:srgbClr val="CC0000"/>
                </a:solidFill>
                <a:latin typeface="Calibri" pitchFamily="34" charset="0"/>
              </a:rPr>
              <a:t> x </a:t>
            </a:r>
            <a:r>
              <a:rPr lang="en-GB" sz="2400" i="1">
                <a:solidFill>
                  <a:srgbClr val="CC0000"/>
                </a:solidFill>
                <a:latin typeface="Calibri" pitchFamily="34" charset="0"/>
              </a:rPr>
              <a:t>r  </a:t>
            </a:r>
            <a:r>
              <a:rPr lang="en-GB" sz="2400">
                <a:solidFill>
                  <a:srgbClr val="CC0000"/>
                </a:solidFill>
                <a:latin typeface="Calibri" pitchFamily="34" charset="0"/>
              </a:rPr>
              <a:t>=  </a:t>
            </a:r>
            <a:r>
              <a:rPr lang="en-GB" sz="2400" i="1">
                <a:solidFill>
                  <a:srgbClr val="CC0000"/>
                </a:solidFill>
                <a:latin typeface="Calibri" pitchFamily="34" charset="0"/>
              </a:rPr>
              <a:t>u</a:t>
            </a:r>
            <a:r>
              <a:rPr lang="en-GB" sz="2400" baseline="-25000">
                <a:solidFill>
                  <a:srgbClr val="CC0000"/>
                </a:solidFill>
                <a:latin typeface="Calibri" pitchFamily="34" charset="0"/>
              </a:rPr>
              <a:t>1</a:t>
            </a:r>
            <a:r>
              <a:rPr lang="en-GB" sz="2400">
                <a:solidFill>
                  <a:srgbClr val="CC0000"/>
                </a:solidFill>
                <a:latin typeface="Calibri" pitchFamily="34" charset="0"/>
              </a:rPr>
              <a:t> x </a:t>
            </a:r>
            <a:r>
              <a:rPr lang="en-GB" sz="2400" i="1">
                <a:solidFill>
                  <a:srgbClr val="CC0000"/>
                </a:solidFill>
                <a:latin typeface="Calibri" pitchFamily="34" charset="0"/>
              </a:rPr>
              <a:t>r</a:t>
            </a:r>
            <a:r>
              <a:rPr lang="en-GB" sz="2400" i="1" baseline="30000">
                <a:solidFill>
                  <a:srgbClr val="CC0000"/>
                </a:solidFill>
                <a:latin typeface="Calibri" pitchFamily="34" charset="0"/>
              </a:rPr>
              <a:t>3</a:t>
            </a:r>
          </a:p>
        </p:txBody>
      </p:sp>
      <p:sp>
        <p:nvSpPr>
          <p:cNvPr id="13" name="Text Box 16"/>
          <p:cNvSpPr txBox="1">
            <a:spLocks noChangeArrowheads="1"/>
          </p:cNvSpPr>
          <p:nvPr/>
        </p:nvSpPr>
        <p:spPr bwMode="auto">
          <a:xfrm>
            <a:off x="395288" y="4005263"/>
            <a:ext cx="8424862" cy="522287"/>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In general terms, the </a:t>
            </a:r>
            <a:r>
              <a:rPr lang="en-GB" sz="2400" i="1">
                <a:latin typeface="Times New Roman" pitchFamily="18" charset="0"/>
                <a:cs typeface="Times New Roman" pitchFamily="18" charset="0"/>
              </a:rPr>
              <a:t>n</a:t>
            </a:r>
            <a:r>
              <a:rPr lang="en-GB" sz="2400">
                <a:latin typeface="Calibri" pitchFamily="34" charset="0"/>
              </a:rPr>
              <a:t>th term is given by   </a:t>
            </a:r>
            <a:r>
              <a:rPr lang="en-GB" sz="2800" b="1" i="1">
                <a:latin typeface="Times New Roman" pitchFamily="18" charset="0"/>
                <a:cs typeface="Times New Roman" pitchFamily="18" charset="0"/>
              </a:rPr>
              <a:t>u</a:t>
            </a:r>
            <a:r>
              <a:rPr lang="en-GB" sz="2800" b="1" i="1" baseline="-25000">
                <a:latin typeface="Times New Roman" pitchFamily="18" charset="0"/>
                <a:cs typeface="Times New Roman" pitchFamily="18" charset="0"/>
              </a:rPr>
              <a:t>n</a:t>
            </a:r>
            <a:r>
              <a:rPr lang="en-GB" sz="2800" b="1">
                <a:latin typeface="Times New Roman" pitchFamily="18" charset="0"/>
                <a:cs typeface="Times New Roman" pitchFamily="18" charset="0"/>
              </a:rPr>
              <a:t> = </a:t>
            </a:r>
            <a:r>
              <a:rPr lang="en-GB" sz="2800" b="1" i="1">
                <a:latin typeface="Times New Roman" pitchFamily="18" charset="0"/>
                <a:cs typeface="Times New Roman" pitchFamily="18" charset="0"/>
              </a:rPr>
              <a:t>u</a:t>
            </a:r>
            <a:r>
              <a:rPr lang="en-GB" sz="2800" b="1" baseline="-25000">
                <a:latin typeface="Times New Roman" pitchFamily="18" charset="0"/>
                <a:cs typeface="Times New Roman" pitchFamily="18" charset="0"/>
              </a:rPr>
              <a:t>1</a:t>
            </a:r>
            <a:r>
              <a:rPr lang="en-GB" sz="2800" b="1">
                <a:latin typeface="Times New Roman" pitchFamily="18" charset="0"/>
                <a:cs typeface="Times New Roman" pitchFamily="18" charset="0"/>
              </a:rPr>
              <a:t> </a:t>
            </a:r>
            <a:r>
              <a:rPr lang="en-GB" sz="2800">
                <a:latin typeface="Calibri" pitchFamily="34" charset="0"/>
                <a:cs typeface="Times New Roman" pitchFamily="18" charset="0"/>
              </a:rPr>
              <a:t>x</a:t>
            </a:r>
            <a:r>
              <a:rPr lang="en-GB" sz="2800" b="1">
                <a:latin typeface="Times New Roman" pitchFamily="18" charset="0"/>
                <a:cs typeface="Times New Roman" pitchFamily="18" charset="0"/>
              </a:rPr>
              <a:t> </a:t>
            </a:r>
            <a:r>
              <a:rPr lang="en-GB" sz="2800" b="1" i="1">
                <a:latin typeface="Times New Roman" pitchFamily="18" charset="0"/>
                <a:cs typeface="Times New Roman" pitchFamily="18" charset="0"/>
              </a:rPr>
              <a:t>r</a:t>
            </a:r>
            <a:r>
              <a:rPr lang="en-GB" sz="2800" b="1" i="1" baseline="30000">
                <a:latin typeface="Times New Roman" pitchFamily="18" charset="0"/>
                <a:cs typeface="Times New Roman" pitchFamily="18" charset="0"/>
              </a:rPr>
              <a:t>n</a:t>
            </a:r>
            <a:r>
              <a:rPr lang="en-GB" sz="2800" b="1" baseline="30000">
                <a:latin typeface="Times New Roman" pitchFamily="18" charset="0"/>
                <a:cs typeface="Times New Roman" pitchFamily="18" charset="0"/>
              </a:rPr>
              <a:t>–1</a:t>
            </a:r>
          </a:p>
        </p:txBody>
      </p:sp>
      <p:sp>
        <p:nvSpPr>
          <p:cNvPr id="14" name="Rounded Rectangle 13"/>
          <p:cNvSpPr/>
          <p:nvPr/>
        </p:nvSpPr>
        <p:spPr>
          <a:xfrm>
            <a:off x="5651500" y="4005263"/>
            <a:ext cx="2160588" cy="576262"/>
          </a:xfrm>
          <a:prstGeom prst="roundRect">
            <a:avLst/>
          </a:prstGeom>
          <a:noFill/>
          <a:ln w="38100" cmpd="thickThi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59"/>
                                        </p:tgtEl>
                                        <p:attrNameLst>
                                          <p:attrName>style.visibility</p:attrName>
                                        </p:attrNameLst>
                                      </p:cBhvr>
                                      <p:to>
                                        <p:strVal val="visible"/>
                                      </p:to>
                                    </p:set>
                                    <p:animEffect transition="in" filter="wipe(left)">
                                      <p:cBhvr>
                                        <p:cTn id="12" dur="500"/>
                                        <p:tgtEl>
                                          <p:spTgt spid="615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9" grpId="0"/>
      <p:bldP spid="10" grpId="0"/>
      <p:bldP spid="11" grpId="0"/>
      <p:bldP spid="12" grpId="0"/>
      <p:bldP spid="13" grpId="0"/>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6"/>
          <p:cNvSpPr txBox="1">
            <a:spLocks noChangeArrowheads="1"/>
          </p:cNvSpPr>
          <p:nvPr/>
        </p:nvSpPr>
        <p:spPr bwMode="auto">
          <a:xfrm>
            <a:off x="250825" y="476250"/>
            <a:ext cx="6192838" cy="2292935"/>
          </a:xfrm>
          <a:prstGeom prst="rect">
            <a:avLst/>
          </a:prstGeom>
          <a:noFill/>
          <a:ln w="9525">
            <a:noFill/>
            <a:miter lim="800000"/>
            <a:headEnd/>
            <a:tailEnd/>
          </a:ln>
        </p:spPr>
        <p:txBody>
          <a:bodyPr>
            <a:spAutoFit/>
          </a:bodyPr>
          <a:lstStyle/>
          <a:p>
            <a:pPr>
              <a:spcBef>
                <a:spcPct val="50000"/>
              </a:spcBef>
            </a:pPr>
            <a:r>
              <a:rPr lang="en-GB" sz="2000" dirty="0">
                <a:solidFill>
                  <a:srgbClr val="161645"/>
                </a:solidFill>
                <a:latin typeface="Calibri" pitchFamily="34" charset="0"/>
              </a:rPr>
              <a:t>Given the geometric sequence 100, 25, 6.25, ……..</a:t>
            </a:r>
          </a:p>
          <a:p>
            <a:pPr>
              <a:spcBef>
                <a:spcPct val="50000"/>
              </a:spcBef>
              <a:buFontTx/>
              <a:buAutoNum type="alphaLcParenR"/>
            </a:pPr>
            <a:r>
              <a:rPr lang="en-GB" sz="2000" dirty="0">
                <a:solidFill>
                  <a:srgbClr val="161645"/>
                </a:solidFill>
                <a:latin typeface="Calibri" pitchFamily="34" charset="0"/>
              </a:rPr>
              <a:t>  Find  the common ratio, </a:t>
            </a:r>
            <a:r>
              <a:rPr lang="en-GB" sz="2000" i="1" dirty="0">
                <a:solidFill>
                  <a:srgbClr val="161645"/>
                </a:solidFill>
                <a:latin typeface="Calibri" pitchFamily="34" charset="0"/>
              </a:rPr>
              <a:t>r</a:t>
            </a:r>
          </a:p>
          <a:p>
            <a:pPr>
              <a:spcBef>
                <a:spcPct val="50000"/>
              </a:spcBef>
              <a:buFontTx/>
              <a:buAutoNum type="alphaLcParenR"/>
            </a:pPr>
            <a:r>
              <a:rPr lang="en-GB" sz="2000" dirty="0">
                <a:solidFill>
                  <a:srgbClr val="161645"/>
                </a:solidFill>
                <a:latin typeface="Calibri" pitchFamily="34" charset="0"/>
              </a:rPr>
              <a:t>  Write down the fourth term</a:t>
            </a:r>
          </a:p>
          <a:p>
            <a:pPr>
              <a:spcBef>
                <a:spcPct val="50000"/>
              </a:spcBef>
              <a:buFontTx/>
              <a:buAutoNum type="alphaLcParenR"/>
            </a:pPr>
            <a:r>
              <a:rPr lang="en-GB" sz="2000" dirty="0">
                <a:solidFill>
                  <a:srgbClr val="161645"/>
                </a:solidFill>
                <a:latin typeface="Calibri" pitchFamily="34" charset="0"/>
              </a:rPr>
              <a:t>  Find the general term </a:t>
            </a:r>
            <a:r>
              <a:rPr lang="en-GB" sz="2000" i="1" dirty="0">
                <a:solidFill>
                  <a:srgbClr val="161645"/>
                </a:solidFill>
                <a:latin typeface="Calibri" pitchFamily="34" charset="0"/>
              </a:rPr>
              <a:t>u</a:t>
            </a:r>
            <a:r>
              <a:rPr lang="en-GB" sz="2000" i="1" baseline="-25000" dirty="0">
                <a:solidFill>
                  <a:srgbClr val="161645"/>
                </a:solidFill>
                <a:latin typeface="Calibri" pitchFamily="34" charset="0"/>
              </a:rPr>
              <a:t>n</a:t>
            </a:r>
          </a:p>
          <a:p>
            <a:pPr>
              <a:spcBef>
                <a:spcPct val="50000"/>
              </a:spcBef>
              <a:buFontTx/>
              <a:buAutoNum type="alphaLcParenR"/>
            </a:pPr>
            <a:r>
              <a:rPr lang="en-GB" sz="2000" dirty="0">
                <a:solidFill>
                  <a:srgbClr val="161645"/>
                </a:solidFill>
                <a:latin typeface="Calibri" pitchFamily="34" charset="0"/>
              </a:rPr>
              <a:t>  Hence, find </a:t>
            </a:r>
            <a:r>
              <a:rPr lang="en-GB" sz="2200" i="1" dirty="0" smtClean="0">
                <a:solidFill>
                  <a:srgbClr val="161645"/>
                </a:solidFill>
                <a:latin typeface="Times New Roman" pitchFamily="18" charset="0"/>
                <a:cs typeface="Times New Roman" pitchFamily="18" charset="0"/>
              </a:rPr>
              <a:t>u</a:t>
            </a:r>
            <a:r>
              <a:rPr lang="en-GB" sz="2000" baseline="-25000" dirty="0" smtClean="0">
                <a:solidFill>
                  <a:srgbClr val="161645"/>
                </a:solidFill>
                <a:latin typeface="Calibri" pitchFamily="34" charset="0"/>
              </a:rPr>
              <a:t>8</a:t>
            </a:r>
            <a:r>
              <a:rPr lang="en-GB" sz="2000" i="1" baseline="-25000" dirty="0" smtClean="0">
                <a:solidFill>
                  <a:srgbClr val="161645"/>
                </a:solidFill>
                <a:latin typeface="Calibri" pitchFamily="34" charset="0"/>
              </a:rPr>
              <a:t> </a:t>
            </a:r>
            <a:r>
              <a:rPr lang="en-GB" sz="2000" dirty="0">
                <a:solidFill>
                  <a:srgbClr val="161645"/>
                </a:solidFill>
                <a:latin typeface="Calibri" pitchFamily="34" charset="0"/>
              </a:rPr>
              <a:t>, giving your answer in standard form. </a:t>
            </a:r>
          </a:p>
        </p:txBody>
      </p:sp>
      <p:sp>
        <p:nvSpPr>
          <p:cNvPr id="44036" name="TextBox 2"/>
          <p:cNvSpPr txBox="1">
            <a:spLocks noChangeArrowheads="1"/>
          </p:cNvSpPr>
          <p:nvPr/>
        </p:nvSpPr>
        <p:spPr bwMode="auto">
          <a:xfrm>
            <a:off x="250825" y="115888"/>
            <a:ext cx="3313113" cy="369887"/>
          </a:xfrm>
          <a:prstGeom prst="rect">
            <a:avLst/>
          </a:prstGeom>
          <a:noFill/>
          <a:ln w="9525">
            <a:noFill/>
            <a:miter lim="800000"/>
            <a:headEnd/>
            <a:tailEnd/>
          </a:ln>
        </p:spPr>
        <p:txBody>
          <a:bodyPr>
            <a:spAutoFit/>
          </a:bodyPr>
          <a:lstStyle/>
          <a:p>
            <a:r>
              <a:rPr lang="en-GB">
                <a:latin typeface="Calibri" pitchFamily="34" charset="0"/>
              </a:rPr>
              <a:t>Example 2.6.2a (page 94)</a:t>
            </a:r>
          </a:p>
        </p:txBody>
      </p:sp>
      <p:sp>
        <p:nvSpPr>
          <p:cNvPr id="9" name="Text Box 16"/>
          <p:cNvSpPr txBox="1">
            <a:spLocks noChangeArrowheads="1"/>
          </p:cNvSpPr>
          <p:nvPr/>
        </p:nvSpPr>
        <p:spPr bwMode="auto">
          <a:xfrm>
            <a:off x="4140200" y="908050"/>
            <a:ext cx="1223963" cy="461963"/>
          </a:xfrm>
          <a:prstGeom prst="rect">
            <a:avLst/>
          </a:prstGeom>
          <a:noFill/>
          <a:ln w="9525">
            <a:noFill/>
            <a:miter lim="800000"/>
            <a:headEnd/>
            <a:tailEnd/>
          </a:ln>
        </p:spPr>
        <p:txBody>
          <a:bodyPr>
            <a:spAutoFit/>
          </a:bodyPr>
          <a:lstStyle/>
          <a:p>
            <a:pPr>
              <a:spcBef>
                <a:spcPct val="50000"/>
              </a:spcBef>
            </a:pPr>
            <a:r>
              <a:rPr lang="en-GB" sz="2400" i="1">
                <a:solidFill>
                  <a:srgbClr val="0000FF"/>
                </a:solidFill>
                <a:latin typeface="Calibri" pitchFamily="34" charset="0"/>
              </a:rPr>
              <a:t>r</a:t>
            </a:r>
            <a:r>
              <a:rPr lang="en-GB" sz="2400">
                <a:solidFill>
                  <a:srgbClr val="0000FF"/>
                </a:solidFill>
                <a:latin typeface="Calibri" pitchFamily="34" charset="0"/>
              </a:rPr>
              <a:t> = 0.25</a:t>
            </a:r>
            <a:endParaRPr lang="en-GB" sz="2400" b="1">
              <a:solidFill>
                <a:srgbClr val="0000FF"/>
              </a:solidFill>
              <a:latin typeface="Calibri" pitchFamily="34" charset="0"/>
            </a:endParaRPr>
          </a:p>
        </p:txBody>
      </p:sp>
      <p:sp>
        <p:nvSpPr>
          <p:cNvPr id="10" name="TextBox 9"/>
          <p:cNvSpPr txBox="1">
            <a:spLocks noChangeArrowheads="1"/>
          </p:cNvSpPr>
          <p:nvPr/>
        </p:nvSpPr>
        <p:spPr bwMode="auto">
          <a:xfrm>
            <a:off x="540370" y="2996382"/>
            <a:ext cx="503238" cy="400050"/>
          </a:xfrm>
          <a:prstGeom prst="rect">
            <a:avLst/>
          </a:prstGeom>
          <a:noFill/>
          <a:ln w="9525">
            <a:noFill/>
            <a:miter lim="800000"/>
            <a:headEnd/>
            <a:tailEnd/>
          </a:ln>
        </p:spPr>
        <p:txBody>
          <a:bodyPr>
            <a:spAutoFit/>
          </a:bodyPr>
          <a:lstStyle/>
          <a:p>
            <a:pPr>
              <a:spcBef>
                <a:spcPct val="50000"/>
              </a:spcBef>
            </a:pPr>
            <a:r>
              <a:rPr lang="en-GB" sz="2000">
                <a:latin typeface="Calibri" pitchFamily="34" charset="0"/>
              </a:rPr>
              <a:t>a)</a:t>
            </a:r>
          </a:p>
        </p:txBody>
      </p:sp>
      <p:sp>
        <p:nvSpPr>
          <p:cNvPr id="50" name="Text Box 16"/>
          <p:cNvSpPr txBox="1">
            <a:spLocks noChangeArrowheads="1"/>
          </p:cNvSpPr>
          <p:nvPr/>
        </p:nvSpPr>
        <p:spPr bwMode="auto">
          <a:xfrm>
            <a:off x="3995738" y="1341438"/>
            <a:ext cx="1584325" cy="460375"/>
          </a:xfrm>
          <a:prstGeom prst="rect">
            <a:avLst/>
          </a:prstGeom>
          <a:noFill/>
          <a:ln w="9525">
            <a:noFill/>
            <a:miter lim="800000"/>
            <a:headEnd/>
            <a:tailEnd/>
          </a:ln>
        </p:spPr>
        <p:txBody>
          <a:bodyPr>
            <a:spAutoFit/>
          </a:bodyPr>
          <a:lstStyle/>
          <a:p>
            <a:pPr>
              <a:spcBef>
                <a:spcPct val="50000"/>
              </a:spcBef>
            </a:pPr>
            <a:r>
              <a:rPr lang="en-GB" sz="2400">
                <a:solidFill>
                  <a:srgbClr val="0000FF"/>
                </a:solidFill>
                <a:latin typeface="Calibri" pitchFamily="34" charset="0"/>
              </a:rPr>
              <a:t>1.5625</a:t>
            </a:r>
            <a:endParaRPr lang="en-GB" sz="2400" b="1">
              <a:solidFill>
                <a:srgbClr val="0000FF"/>
              </a:solidFill>
              <a:latin typeface="Calibri" pitchFamily="34" charset="0"/>
            </a:endParaRPr>
          </a:p>
        </p:txBody>
      </p:sp>
      <p:sp>
        <p:nvSpPr>
          <p:cNvPr id="63" name="TextBox 62"/>
          <p:cNvSpPr txBox="1">
            <a:spLocks noChangeArrowheads="1"/>
          </p:cNvSpPr>
          <p:nvPr/>
        </p:nvSpPr>
        <p:spPr bwMode="auto">
          <a:xfrm>
            <a:off x="540370" y="3717107"/>
            <a:ext cx="503238" cy="400050"/>
          </a:xfrm>
          <a:prstGeom prst="rect">
            <a:avLst/>
          </a:prstGeom>
          <a:noFill/>
          <a:ln w="9525">
            <a:noFill/>
            <a:miter lim="800000"/>
            <a:headEnd/>
            <a:tailEnd/>
          </a:ln>
        </p:spPr>
        <p:txBody>
          <a:bodyPr>
            <a:spAutoFit/>
          </a:bodyPr>
          <a:lstStyle/>
          <a:p>
            <a:pPr>
              <a:spcBef>
                <a:spcPct val="50000"/>
              </a:spcBef>
            </a:pPr>
            <a:r>
              <a:rPr lang="en-GB" sz="2000">
                <a:latin typeface="Calibri" pitchFamily="34" charset="0"/>
              </a:rPr>
              <a:t>b)</a:t>
            </a:r>
          </a:p>
        </p:txBody>
      </p:sp>
      <p:sp>
        <p:nvSpPr>
          <p:cNvPr id="64" name="Text Box 16"/>
          <p:cNvSpPr txBox="1">
            <a:spLocks noChangeArrowheads="1"/>
          </p:cNvSpPr>
          <p:nvPr/>
        </p:nvSpPr>
        <p:spPr bwMode="auto">
          <a:xfrm>
            <a:off x="1044227" y="3644652"/>
            <a:ext cx="2231629" cy="430887"/>
          </a:xfrm>
          <a:prstGeom prst="rect">
            <a:avLst/>
          </a:prstGeom>
          <a:noFill/>
          <a:ln w="9525">
            <a:noFill/>
            <a:miter lim="800000"/>
            <a:headEnd/>
            <a:tailEnd/>
          </a:ln>
        </p:spPr>
        <p:txBody>
          <a:bodyPr wrap="square">
            <a:spAutoFit/>
          </a:bodyPr>
          <a:lstStyle/>
          <a:p>
            <a:r>
              <a:rPr lang="en-GB" sz="2200" i="1" dirty="0">
                <a:latin typeface="Times New Roman" pitchFamily="18" charset="0"/>
                <a:cs typeface="Times New Roman" pitchFamily="18" charset="0"/>
              </a:rPr>
              <a:t>u</a:t>
            </a:r>
            <a:r>
              <a:rPr lang="en-GB" sz="2200" i="1" baseline="-25000" dirty="0">
                <a:latin typeface="Times New Roman" pitchFamily="18" charset="0"/>
                <a:cs typeface="Times New Roman" pitchFamily="18" charset="0"/>
              </a:rPr>
              <a:t>4</a:t>
            </a:r>
            <a:r>
              <a:rPr lang="en-GB" sz="2200" i="1" dirty="0">
                <a:latin typeface="Times New Roman" pitchFamily="18" charset="0"/>
                <a:cs typeface="Times New Roman" pitchFamily="18" charset="0"/>
              </a:rPr>
              <a:t> = </a:t>
            </a:r>
            <a:r>
              <a:rPr lang="en-GB" sz="2200" i="1" dirty="0" smtClean="0">
                <a:latin typeface="Times New Roman" pitchFamily="18" charset="0"/>
                <a:cs typeface="Times New Roman" pitchFamily="18" charset="0"/>
              </a:rPr>
              <a:t>100</a:t>
            </a:r>
            <a:r>
              <a:rPr lang="en-GB" sz="2200" dirty="0" smtClean="0">
                <a:latin typeface="Times New Roman" pitchFamily="18" charset="0"/>
                <a:cs typeface="Times New Roman" pitchFamily="18" charset="0"/>
              </a:rPr>
              <a:t> </a:t>
            </a:r>
            <a:r>
              <a:rPr lang="en-GB" sz="2200" dirty="0">
                <a:latin typeface="Calibri" pitchFamily="34" charset="0"/>
                <a:cs typeface="Times New Roman" pitchFamily="18" charset="0"/>
              </a:rPr>
              <a:t>x</a:t>
            </a:r>
            <a:r>
              <a:rPr lang="en-GB" sz="2200" dirty="0">
                <a:latin typeface="Times New Roman" pitchFamily="18" charset="0"/>
                <a:cs typeface="Times New Roman" pitchFamily="18" charset="0"/>
              </a:rPr>
              <a:t> </a:t>
            </a:r>
            <a:r>
              <a:rPr lang="en-GB" sz="2200" dirty="0" smtClean="0">
                <a:latin typeface="Times New Roman" pitchFamily="18" charset="0"/>
                <a:cs typeface="Times New Roman" pitchFamily="18" charset="0"/>
              </a:rPr>
              <a:t>0.25</a:t>
            </a:r>
            <a:r>
              <a:rPr lang="en-GB" sz="2200" i="1" baseline="30000" dirty="0" smtClean="0">
                <a:latin typeface="Times New Roman" pitchFamily="18" charset="0"/>
                <a:cs typeface="Times New Roman" pitchFamily="18" charset="0"/>
              </a:rPr>
              <a:t>4</a:t>
            </a:r>
            <a:r>
              <a:rPr lang="en-GB" sz="2200" baseline="30000" dirty="0" smtClean="0">
                <a:latin typeface="Times New Roman" pitchFamily="18" charset="0"/>
                <a:cs typeface="Times New Roman" pitchFamily="18" charset="0"/>
              </a:rPr>
              <a:t>–1</a:t>
            </a:r>
            <a:endParaRPr lang="en-GB" sz="2200" dirty="0"/>
          </a:p>
        </p:txBody>
      </p:sp>
      <p:graphicFrame>
        <p:nvGraphicFramePr>
          <p:cNvPr id="51" name="Object 2"/>
          <p:cNvGraphicFramePr>
            <a:graphicFrameLocks noChangeAspect="1"/>
          </p:cNvGraphicFramePr>
          <p:nvPr/>
        </p:nvGraphicFramePr>
        <p:xfrm>
          <a:off x="1043608" y="2924944"/>
          <a:ext cx="2076450" cy="719138"/>
        </p:xfrm>
        <a:graphic>
          <a:graphicData uri="http://schemas.openxmlformats.org/presentationml/2006/ole">
            <mc:AlternateContent xmlns:mc="http://schemas.openxmlformats.org/markup-compatibility/2006">
              <mc:Choice xmlns:v="urn:schemas-microsoft-com:vml" Requires="v">
                <p:oleObj spid="_x0000_s44038" name="Equation" r:id="rId3" imgW="1244520" imgH="431640" progId="Equation.3">
                  <p:embed/>
                </p:oleObj>
              </mc:Choice>
              <mc:Fallback>
                <p:oleObj name="Equation" r:id="rId3" imgW="124452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924944"/>
                        <a:ext cx="2076450" cy="719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 name="Text Box 16"/>
          <p:cNvSpPr txBox="1">
            <a:spLocks noChangeArrowheads="1"/>
          </p:cNvSpPr>
          <p:nvPr/>
        </p:nvSpPr>
        <p:spPr bwMode="auto">
          <a:xfrm>
            <a:off x="2858914" y="3717107"/>
            <a:ext cx="2289150" cy="400110"/>
          </a:xfrm>
          <a:prstGeom prst="rect">
            <a:avLst/>
          </a:prstGeom>
          <a:noFill/>
          <a:ln w="9525">
            <a:noFill/>
            <a:miter lim="800000"/>
            <a:headEnd/>
            <a:tailEnd/>
          </a:ln>
        </p:spPr>
        <p:txBody>
          <a:bodyPr wrap="square">
            <a:spAutoFit/>
          </a:bodyPr>
          <a:lstStyle/>
          <a:p>
            <a:pPr>
              <a:spcBef>
                <a:spcPct val="50000"/>
              </a:spcBef>
            </a:pPr>
            <a:r>
              <a:rPr lang="en-GB" sz="2000" dirty="0" smtClean="0">
                <a:latin typeface="Calibri" pitchFamily="34" charset="0"/>
              </a:rPr>
              <a:t>   = 100</a:t>
            </a:r>
            <a:r>
              <a:rPr lang="en-GB" sz="2000" baseline="-25000" dirty="0" smtClean="0">
                <a:latin typeface="Calibri" pitchFamily="34" charset="0"/>
              </a:rPr>
              <a:t> </a:t>
            </a:r>
            <a:r>
              <a:rPr lang="en-GB" sz="2000" dirty="0">
                <a:latin typeface="Calibri" pitchFamily="34" charset="0"/>
              </a:rPr>
              <a:t>x </a:t>
            </a:r>
            <a:r>
              <a:rPr lang="en-GB" sz="2000" dirty="0" smtClean="0">
                <a:latin typeface="Calibri" pitchFamily="34" charset="0"/>
              </a:rPr>
              <a:t>0.015625</a:t>
            </a:r>
            <a:endParaRPr lang="en-GB" sz="2000" b="1" dirty="0">
              <a:latin typeface="Calibri" pitchFamily="34" charset="0"/>
            </a:endParaRPr>
          </a:p>
        </p:txBody>
      </p:sp>
      <p:sp>
        <p:nvSpPr>
          <p:cNvPr id="54" name="Text Box 16"/>
          <p:cNvSpPr txBox="1">
            <a:spLocks noChangeArrowheads="1"/>
          </p:cNvSpPr>
          <p:nvPr/>
        </p:nvSpPr>
        <p:spPr bwMode="auto">
          <a:xfrm>
            <a:off x="4860751" y="3717107"/>
            <a:ext cx="1800225" cy="400050"/>
          </a:xfrm>
          <a:prstGeom prst="rect">
            <a:avLst/>
          </a:prstGeom>
          <a:noFill/>
          <a:ln w="9525">
            <a:noFill/>
            <a:miter lim="800000"/>
            <a:headEnd/>
            <a:tailEnd/>
          </a:ln>
        </p:spPr>
        <p:txBody>
          <a:bodyPr>
            <a:spAutoFit/>
          </a:bodyPr>
          <a:lstStyle/>
          <a:p>
            <a:pPr>
              <a:spcBef>
                <a:spcPct val="50000"/>
              </a:spcBef>
            </a:pPr>
            <a:r>
              <a:rPr lang="en-GB" sz="2000" dirty="0">
                <a:latin typeface="Calibri" pitchFamily="34" charset="0"/>
              </a:rPr>
              <a:t>=  1.5625</a:t>
            </a:r>
            <a:endParaRPr lang="en-GB" sz="2000" b="1" dirty="0">
              <a:latin typeface="Calibri" pitchFamily="34" charset="0"/>
            </a:endParaRPr>
          </a:p>
        </p:txBody>
      </p:sp>
      <p:sp>
        <p:nvSpPr>
          <p:cNvPr id="57" name="TextBox 56"/>
          <p:cNvSpPr txBox="1">
            <a:spLocks noChangeArrowheads="1"/>
          </p:cNvSpPr>
          <p:nvPr/>
        </p:nvSpPr>
        <p:spPr bwMode="auto">
          <a:xfrm>
            <a:off x="540370" y="4436244"/>
            <a:ext cx="503238" cy="400050"/>
          </a:xfrm>
          <a:prstGeom prst="rect">
            <a:avLst/>
          </a:prstGeom>
          <a:noFill/>
          <a:ln w="9525">
            <a:noFill/>
            <a:miter lim="800000"/>
            <a:headEnd/>
            <a:tailEnd/>
          </a:ln>
        </p:spPr>
        <p:txBody>
          <a:bodyPr>
            <a:spAutoFit/>
          </a:bodyPr>
          <a:lstStyle/>
          <a:p>
            <a:pPr>
              <a:spcBef>
                <a:spcPct val="50000"/>
              </a:spcBef>
            </a:pPr>
            <a:r>
              <a:rPr lang="en-GB" sz="2000">
                <a:latin typeface="Calibri" pitchFamily="34" charset="0"/>
              </a:rPr>
              <a:t>c)</a:t>
            </a:r>
          </a:p>
        </p:txBody>
      </p:sp>
      <p:sp>
        <p:nvSpPr>
          <p:cNvPr id="58" name="Text Box 16"/>
          <p:cNvSpPr txBox="1">
            <a:spLocks noChangeArrowheads="1"/>
          </p:cNvSpPr>
          <p:nvPr/>
        </p:nvSpPr>
        <p:spPr bwMode="auto">
          <a:xfrm>
            <a:off x="1044228" y="4364732"/>
            <a:ext cx="1728812" cy="430887"/>
          </a:xfrm>
          <a:prstGeom prst="rect">
            <a:avLst/>
          </a:prstGeom>
          <a:noFill/>
          <a:ln w="9525">
            <a:noFill/>
            <a:miter lim="800000"/>
            <a:headEnd/>
            <a:tailEnd/>
          </a:ln>
        </p:spPr>
        <p:txBody>
          <a:bodyPr wrap="square">
            <a:spAutoFit/>
          </a:bodyPr>
          <a:lstStyle/>
          <a:p>
            <a:r>
              <a:rPr lang="en-GB" sz="2200" i="1" dirty="0">
                <a:latin typeface="Times New Roman" pitchFamily="18" charset="0"/>
                <a:cs typeface="Times New Roman" pitchFamily="18" charset="0"/>
              </a:rPr>
              <a:t>u</a:t>
            </a:r>
            <a:r>
              <a:rPr lang="en-GB" sz="2200" i="1" baseline="-25000" dirty="0">
                <a:latin typeface="Times New Roman" pitchFamily="18" charset="0"/>
                <a:cs typeface="Times New Roman" pitchFamily="18" charset="0"/>
              </a:rPr>
              <a:t>n</a:t>
            </a:r>
            <a:r>
              <a:rPr lang="en-GB" sz="2200" b="1" dirty="0">
                <a:latin typeface="Times New Roman" pitchFamily="18" charset="0"/>
                <a:cs typeface="Times New Roman" pitchFamily="18" charset="0"/>
              </a:rPr>
              <a:t> = </a:t>
            </a:r>
            <a:r>
              <a:rPr lang="en-GB" sz="2200" i="1" dirty="0">
                <a:latin typeface="Times New Roman" pitchFamily="18" charset="0"/>
                <a:cs typeface="Times New Roman" pitchFamily="18" charset="0"/>
              </a:rPr>
              <a:t>u</a:t>
            </a:r>
            <a:r>
              <a:rPr lang="en-GB" sz="2200" baseline="-25000" dirty="0">
                <a:latin typeface="Times New Roman" pitchFamily="18" charset="0"/>
                <a:cs typeface="Times New Roman" pitchFamily="18" charset="0"/>
              </a:rPr>
              <a:t>1</a:t>
            </a:r>
            <a:r>
              <a:rPr lang="en-GB" sz="2200" dirty="0">
                <a:latin typeface="Times New Roman" pitchFamily="18" charset="0"/>
                <a:cs typeface="Times New Roman" pitchFamily="18" charset="0"/>
              </a:rPr>
              <a:t> </a:t>
            </a:r>
            <a:r>
              <a:rPr lang="en-GB" sz="2200" dirty="0">
                <a:latin typeface="Calibri" pitchFamily="34" charset="0"/>
                <a:cs typeface="Times New Roman" pitchFamily="18" charset="0"/>
              </a:rPr>
              <a:t>x</a:t>
            </a:r>
            <a:r>
              <a:rPr lang="en-GB" sz="2200" dirty="0">
                <a:latin typeface="Times New Roman" pitchFamily="18" charset="0"/>
                <a:cs typeface="Times New Roman" pitchFamily="18" charset="0"/>
              </a:rPr>
              <a:t> </a:t>
            </a:r>
            <a:r>
              <a:rPr lang="en-GB" sz="2200" i="1" dirty="0">
                <a:latin typeface="Times New Roman" pitchFamily="18" charset="0"/>
                <a:cs typeface="Times New Roman" pitchFamily="18" charset="0"/>
              </a:rPr>
              <a:t>r</a:t>
            </a:r>
            <a:r>
              <a:rPr lang="en-GB" sz="2200" i="1" baseline="30000" dirty="0">
                <a:latin typeface="Times New Roman" pitchFamily="18" charset="0"/>
                <a:cs typeface="Times New Roman" pitchFamily="18" charset="0"/>
              </a:rPr>
              <a:t>n</a:t>
            </a:r>
            <a:r>
              <a:rPr lang="en-GB" sz="2200" baseline="30000" dirty="0">
                <a:latin typeface="Times New Roman" pitchFamily="18" charset="0"/>
                <a:cs typeface="Times New Roman" pitchFamily="18" charset="0"/>
              </a:rPr>
              <a:t>–1</a:t>
            </a:r>
            <a:endParaRPr lang="en-GB" sz="2200" dirty="0"/>
          </a:p>
        </p:txBody>
      </p:sp>
      <p:sp>
        <p:nvSpPr>
          <p:cNvPr id="60" name="Text Box 16"/>
          <p:cNvSpPr txBox="1">
            <a:spLocks noChangeArrowheads="1"/>
          </p:cNvSpPr>
          <p:nvPr/>
        </p:nvSpPr>
        <p:spPr bwMode="auto">
          <a:xfrm>
            <a:off x="2628404" y="4436740"/>
            <a:ext cx="2159000" cy="400050"/>
          </a:xfrm>
          <a:prstGeom prst="rect">
            <a:avLst/>
          </a:prstGeom>
          <a:noFill/>
          <a:ln w="9525">
            <a:noFill/>
            <a:miter lim="800000"/>
            <a:headEnd/>
            <a:tailEnd/>
          </a:ln>
        </p:spPr>
        <p:txBody>
          <a:bodyPr>
            <a:spAutoFit/>
          </a:bodyPr>
          <a:lstStyle/>
          <a:p>
            <a:pPr>
              <a:spcBef>
                <a:spcPct val="50000"/>
              </a:spcBef>
            </a:pPr>
            <a:r>
              <a:rPr lang="en-GB" sz="2000" dirty="0">
                <a:latin typeface="Calibri" pitchFamily="34" charset="0"/>
              </a:rPr>
              <a:t>=  100</a:t>
            </a:r>
            <a:r>
              <a:rPr lang="en-GB" sz="2000" baseline="-25000" dirty="0">
                <a:latin typeface="Calibri" pitchFamily="34" charset="0"/>
              </a:rPr>
              <a:t> </a:t>
            </a:r>
            <a:r>
              <a:rPr lang="en-GB" sz="2000" dirty="0">
                <a:latin typeface="Calibri" pitchFamily="34" charset="0"/>
              </a:rPr>
              <a:t>x 0.25</a:t>
            </a:r>
            <a:r>
              <a:rPr lang="en-GB" sz="2000" baseline="30000" dirty="0">
                <a:latin typeface="Calibri" pitchFamily="34" charset="0"/>
              </a:rPr>
              <a:t>n–1</a:t>
            </a:r>
            <a:r>
              <a:rPr lang="en-GB" sz="2000" dirty="0">
                <a:latin typeface="Calibri" pitchFamily="34" charset="0"/>
              </a:rPr>
              <a:t> </a:t>
            </a:r>
            <a:endParaRPr lang="en-GB" sz="2000" b="1" dirty="0">
              <a:latin typeface="Calibri" pitchFamily="34" charset="0"/>
            </a:endParaRPr>
          </a:p>
        </p:txBody>
      </p:sp>
      <p:sp>
        <p:nvSpPr>
          <p:cNvPr id="67" name="TextBox 66"/>
          <p:cNvSpPr txBox="1">
            <a:spLocks noChangeArrowheads="1"/>
          </p:cNvSpPr>
          <p:nvPr/>
        </p:nvSpPr>
        <p:spPr bwMode="auto">
          <a:xfrm>
            <a:off x="540370" y="5156969"/>
            <a:ext cx="503238" cy="400050"/>
          </a:xfrm>
          <a:prstGeom prst="rect">
            <a:avLst/>
          </a:prstGeom>
          <a:noFill/>
          <a:ln w="9525">
            <a:noFill/>
            <a:miter lim="800000"/>
            <a:headEnd/>
            <a:tailEnd/>
          </a:ln>
        </p:spPr>
        <p:txBody>
          <a:bodyPr>
            <a:spAutoFit/>
          </a:bodyPr>
          <a:lstStyle/>
          <a:p>
            <a:pPr>
              <a:spcBef>
                <a:spcPct val="50000"/>
              </a:spcBef>
            </a:pPr>
            <a:r>
              <a:rPr lang="en-GB" sz="2000">
                <a:latin typeface="Calibri" pitchFamily="34" charset="0"/>
              </a:rPr>
              <a:t>d)</a:t>
            </a:r>
          </a:p>
        </p:txBody>
      </p:sp>
      <p:sp>
        <p:nvSpPr>
          <p:cNvPr id="68" name="Text Box 16"/>
          <p:cNvSpPr txBox="1">
            <a:spLocks noChangeArrowheads="1"/>
          </p:cNvSpPr>
          <p:nvPr/>
        </p:nvSpPr>
        <p:spPr bwMode="auto">
          <a:xfrm>
            <a:off x="1044228" y="5156820"/>
            <a:ext cx="2520950" cy="430887"/>
          </a:xfrm>
          <a:prstGeom prst="rect">
            <a:avLst/>
          </a:prstGeom>
          <a:noFill/>
          <a:ln w="9525">
            <a:noFill/>
            <a:miter lim="800000"/>
            <a:headEnd/>
            <a:tailEnd/>
          </a:ln>
        </p:spPr>
        <p:txBody>
          <a:bodyPr>
            <a:spAutoFit/>
          </a:bodyPr>
          <a:lstStyle/>
          <a:p>
            <a:r>
              <a:rPr lang="en-GB" sz="2200" i="1" dirty="0">
                <a:latin typeface="Times New Roman" pitchFamily="18" charset="0"/>
                <a:cs typeface="Times New Roman" pitchFamily="18" charset="0"/>
              </a:rPr>
              <a:t>u</a:t>
            </a:r>
            <a:r>
              <a:rPr lang="en-GB" sz="2200" i="1" baseline="-25000" dirty="0">
                <a:latin typeface="Times New Roman" pitchFamily="18" charset="0"/>
                <a:cs typeface="Times New Roman" pitchFamily="18" charset="0"/>
              </a:rPr>
              <a:t>8</a:t>
            </a:r>
            <a:r>
              <a:rPr lang="en-GB" sz="2200" dirty="0">
                <a:latin typeface="Times New Roman" pitchFamily="18" charset="0"/>
                <a:cs typeface="Times New Roman" pitchFamily="18" charset="0"/>
              </a:rPr>
              <a:t> </a:t>
            </a:r>
            <a:r>
              <a:rPr lang="en-GB" sz="2000" dirty="0">
                <a:latin typeface="Times New Roman" pitchFamily="18" charset="0"/>
                <a:cs typeface="Times New Roman" pitchFamily="18" charset="0"/>
              </a:rPr>
              <a:t>=</a:t>
            </a:r>
            <a:r>
              <a:rPr lang="en-GB" sz="2000" b="1" dirty="0">
                <a:latin typeface="Times New Roman" pitchFamily="18" charset="0"/>
                <a:cs typeface="Times New Roman" pitchFamily="18" charset="0"/>
              </a:rPr>
              <a:t> </a:t>
            </a:r>
            <a:r>
              <a:rPr lang="en-GB" sz="2000" dirty="0">
                <a:latin typeface="Calibri" pitchFamily="34" charset="0"/>
              </a:rPr>
              <a:t>100 x </a:t>
            </a:r>
            <a:r>
              <a:rPr lang="en-GB" sz="2000" dirty="0">
                <a:latin typeface="Times New Roman" pitchFamily="18" charset="0"/>
                <a:cs typeface="Times New Roman" pitchFamily="18" charset="0"/>
              </a:rPr>
              <a:t>0.25</a:t>
            </a:r>
            <a:r>
              <a:rPr lang="en-GB" sz="2000" b="1" baseline="30000" dirty="0">
                <a:latin typeface="Times New Roman" pitchFamily="18" charset="0"/>
                <a:cs typeface="Times New Roman" pitchFamily="18" charset="0"/>
              </a:rPr>
              <a:t>8–1</a:t>
            </a:r>
            <a:endParaRPr lang="en-GB" sz="2000" dirty="0"/>
          </a:p>
        </p:txBody>
      </p:sp>
      <p:sp>
        <p:nvSpPr>
          <p:cNvPr id="69" name="Text Box 16"/>
          <p:cNvSpPr txBox="1">
            <a:spLocks noChangeArrowheads="1"/>
          </p:cNvSpPr>
          <p:nvPr/>
        </p:nvSpPr>
        <p:spPr bwMode="auto">
          <a:xfrm>
            <a:off x="3059733" y="5156969"/>
            <a:ext cx="1657350" cy="400050"/>
          </a:xfrm>
          <a:prstGeom prst="rect">
            <a:avLst/>
          </a:prstGeom>
          <a:noFill/>
          <a:ln w="9525">
            <a:noFill/>
            <a:miter lim="800000"/>
            <a:headEnd/>
            <a:tailEnd/>
          </a:ln>
        </p:spPr>
        <p:txBody>
          <a:bodyPr>
            <a:spAutoFit/>
          </a:bodyPr>
          <a:lstStyle/>
          <a:p>
            <a:pPr>
              <a:spcBef>
                <a:spcPct val="50000"/>
              </a:spcBef>
            </a:pPr>
            <a:r>
              <a:rPr lang="en-GB" sz="2000">
                <a:latin typeface="Calibri" pitchFamily="34" charset="0"/>
              </a:rPr>
              <a:t>=  100</a:t>
            </a:r>
            <a:r>
              <a:rPr lang="en-GB" sz="2000" baseline="-25000">
                <a:latin typeface="Calibri" pitchFamily="34" charset="0"/>
              </a:rPr>
              <a:t> </a:t>
            </a:r>
            <a:r>
              <a:rPr lang="en-GB" sz="2000">
                <a:latin typeface="Calibri" pitchFamily="34" charset="0"/>
              </a:rPr>
              <a:t>x 0.25</a:t>
            </a:r>
            <a:r>
              <a:rPr lang="en-GB" sz="2000" baseline="30000">
                <a:latin typeface="Calibri" pitchFamily="34" charset="0"/>
              </a:rPr>
              <a:t>7</a:t>
            </a:r>
            <a:r>
              <a:rPr lang="en-GB" sz="2000">
                <a:latin typeface="Calibri" pitchFamily="34" charset="0"/>
              </a:rPr>
              <a:t> </a:t>
            </a:r>
            <a:endParaRPr lang="en-GB" sz="2000" b="1">
              <a:latin typeface="Calibri" pitchFamily="34" charset="0"/>
            </a:endParaRPr>
          </a:p>
        </p:txBody>
      </p:sp>
      <p:sp>
        <p:nvSpPr>
          <p:cNvPr id="70" name="Text Box 16"/>
          <p:cNvSpPr txBox="1">
            <a:spLocks noChangeArrowheads="1"/>
          </p:cNvSpPr>
          <p:nvPr/>
        </p:nvSpPr>
        <p:spPr bwMode="auto">
          <a:xfrm>
            <a:off x="4572620" y="5156969"/>
            <a:ext cx="2376488" cy="400050"/>
          </a:xfrm>
          <a:prstGeom prst="rect">
            <a:avLst/>
          </a:prstGeom>
          <a:noFill/>
          <a:ln w="9525">
            <a:noFill/>
            <a:miter lim="800000"/>
            <a:headEnd/>
            <a:tailEnd/>
          </a:ln>
        </p:spPr>
        <p:txBody>
          <a:bodyPr>
            <a:spAutoFit/>
          </a:bodyPr>
          <a:lstStyle/>
          <a:p>
            <a:pPr>
              <a:spcBef>
                <a:spcPct val="50000"/>
              </a:spcBef>
            </a:pPr>
            <a:r>
              <a:rPr lang="en-GB" sz="2000">
                <a:latin typeface="Calibri" pitchFamily="34" charset="0"/>
              </a:rPr>
              <a:t>=  0.00610 (3 s.f.)</a:t>
            </a:r>
            <a:endParaRPr lang="en-GB" sz="2000" b="1">
              <a:latin typeface="Calibri" pitchFamily="34" charset="0"/>
            </a:endParaRPr>
          </a:p>
        </p:txBody>
      </p:sp>
      <p:sp>
        <p:nvSpPr>
          <p:cNvPr id="71" name="Text Box 16"/>
          <p:cNvSpPr txBox="1">
            <a:spLocks noChangeArrowheads="1"/>
          </p:cNvSpPr>
          <p:nvPr/>
        </p:nvSpPr>
        <p:spPr bwMode="auto">
          <a:xfrm>
            <a:off x="4572620" y="5733232"/>
            <a:ext cx="2376488" cy="400050"/>
          </a:xfrm>
          <a:prstGeom prst="rect">
            <a:avLst/>
          </a:prstGeom>
          <a:noFill/>
          <a:ln w="9525">
            <a:noFill/>
            <a:miter lim="800000"/>
            <a:headEnd/>
            <a:tailEnd/>
          </a:ln>
        </p:spPr>
        <p:txBody>
          <a:bodyPr>
            <a:spAutoFit/>
          </a:bodyPr>
          <a:lstStyle/>
          <a:p>
            <a:pPr>
              <a:spcBef>
                <a:spcPct val="50000"/>
              </a:spcBef>
            </a:pPr>
            <a:r>
              <a:rPr lang="en-GB" sz="2000">
                <a:latin typeface="Calibri" pitchFamily="34" charset="0"/>
              </a:rPr>
              <a:t>=  6.10 x 10</a:t>
            </a:r>
            <a:r>
              <a:rPr lang="en-GB" sz="2000" baseline="30000">
                <a:latin typeface="Calibri" pitchFamily="34" charset="0"/>
              </a:rPr>
              <a:t>-3</a:t>
            </a:r>
            <a:r>
              <a:rPr lang="en-GB" sz="2000">
                <a:latin typeface="Calibri" pitchFamily="34" charset="0"/>
              </a:rPr>
              <a:t> (3 s.f.)</a:t>
            </a:r>
            <a:endParaRPr lang="en-GB" sz="2000" b="1">
              <a:latin typeface="Calibri" pitchFamily="34" charset="0"/>
            </a:endParaRPr>
          </a:p>
        </p:txBody>
      </p:sp>
      <p:sp>
        <p:nvSpPr>
          <p:cNvPr id="72" name="Text Box 16"/>
          <p:cNvSpPr txBox="1">
            <a:spLocks noChangeArrowheads="1"/>
          </p:cNvSpPr>
          <p:nvPr/>
        </p:nvSpPr>
        <p:spPr bwMode="auto">
          <a:xfrm>
            <a:off x="6300788" y="2276475"/>
            <a:ext cx="1584325" cy="461963"/>
          </a:xfrm>
          <a:prstGeom prst="rect">
            <a:avLst/>
          </a:prstGeom>
          <a:noFill/>
          <a:ln w="9525">
            <a:noFill/>
            <a:miter lim="800000"/>
            <a:headEnd/>
            <a:tailEnd/>
          </a:ln>
        </p:spPr>
        <p:txBody>
          <a:bodyPr>
            <a:spAutoFit/>
          </a:bodyPr>
          <a:lstStyle/>
          <a:p>
            <a:pPr>
              <a:spcBef>
                <a:spcPct val="50000"/>
              </a:spcBef>
            </a:pPr>
            <a:r>
              <a:rPr lang="en-GB" sz="2400">
                <a:solidFill>
                  <a:srgbClr val="0000FF"/>
                </a:solidFill>
                <a:latin typeface="Calibri" pitchFamily="34" charset="0"/>
              </a:rPr>
              <a:t>6.10 x 10</a:t>
            </a:r>
            <a:r>
              <a:rPr lang="en-GB" sz="2400" baseline="30000">
                <a:solidFill>
                  <a:srgbClr val="0000FF"/>
                </a:solidFill>
                <a:latin typeface="Calibri" pitchFamily="34" charset="0"/>
              </a:rPr>
              <a:t>-3</a:t>
            </a:r>
            <a:endParaRPr lang="en-GB" sz="2400" b="1">
              <a:solidFill>
                <a:srgbClr val="0000FF"/>
              </a:solidFill>
              <a:latin typeface="Calibri" pitchFamily="34" charset="0"/>
            </a:endParaRPr>
          </a:p>
        </p:txBody>
      </p:sp>
      <p:sp>
        <p:nvSpPr>
          <p:cNvPr id="73" name="Text Box 16"/>
          <p:cNvSpPr txBox="1">
            <a:spLocks noChangeArrowheads="1"/>
          </p:cNvSpPr>
          <p:nvPr/>
        </p:nvSpPr>
        <p:spPr bwMode="auto">
          <a:xfrm>
            <a:off x="3563938" y="1844675"/>
            <a:ext cx="2160587" cy="461963"/>
          </a:xfrm>
          <a:prstGeom prst="rect">
            <a:avLst/>
          </a:prstGeom>
          <a:noFill/>
          <a:ln w="9525">
            <a:noFill/>
            <a:miter lim="800000"/>
            <a:headEnd/>
            <a:tailEnd/>
          </a:ln>
        </p:spPr>
        <p:txBody>
          <a:bodyPr>
            <a:spAutoFit/>
          </a:bodyPr>
          <a:lstStyle/>
          <a:p>
            <a:pPr>
              <a:spcBef>
                <a:spcPct val="50000"/>
              </a:spcBef>
            </a:pPr>
            <a:r>
              <a:rPr lang="en-GB" sz="2400" dirty="0">
                <a:solidFill>
                  <a:srgbClr val="0000FF"/>
                </a:solidFill>
                <a:latin typeface="Calibri" pitchFamily="34" charset="0"/>
              </a:rPr>
              <a:t>100 x 0.25</a:t>
            </a:r>
            <a:r>
              <a:rPr lang="en-GB" sz="2400" i="1" baseline="30000" dirty="0">
                <a:solidFill>
                  <a:srgbClr val="0000FF"/>
                </a:solidFill>
                <a:latin typeface="Calibri" pitchFamily="34" charset="0"/>
              </a:rPr>
              <a:t>n</a:t>
            </a:r>
            <a:r>
              <a:rPr lang="en-GB" sz="2400" baseline="30000" dirty="0">
                <a:solidFill>
                  <a:srgbClr val="0000FF"/>
                </a:solidFill>
                <a:latin typeface="Calibri" pitchFamily="34" charset="0"/>
              </a:rPr>
              <a:t>–1</a:t>
            </a:r>
            <a:r>
              <a:rPr lang="en-GB" sz="2400" dirty="0">
                <a:solidFill>
                  <a:srgbClr val="0000FF"/>
                </a:solidFill>
                <a:latin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51"/>
                                        </p:tgtEl>
                                        <p:attrNameLst>
                                          <p:attrName>style.visibility</p:attrName>
                                        </p:attrNameLst>
                                      </p:cBhvr>
                                      <p:to>
                                        <p:strVal val="visible"/>
                                      </p:to>
                                    </p:set>
                                    <p:animEffect transition="in" filter="wipe(left)">
                                      <p:cBhvr>
                                        <p:cTn id="16" dur="5000"/>
                                        <p:tgtEl>
                                          <p:spTgt spid="5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64"/>
                                        </p:tgtEl>
                                        <p:attrNameLst>
                                          <p:attrName>style.visibility</p:attrName>
                                        </p:attrNameLst>
                                      </p:cBhvr>
                                      <p:to>
                                        <p:strVal val="visible"/>
                                      </p:to>
                                    </p:set>
                                    <p:animEffect transition="in" filter="wipe(left)">
                                      <p:cBhvr>
                                        <p:cTn id="29" dur="500"/>
                                        <p:tgtEl>
                                          <p:spTgt spid="6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wipe(left)">
                                      <p:cBhvr>
                                        <p:cTn id="34" dur="500"/>
                                        <p:tgtEl>
                                          <p:spTgt spid="5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4"/>
                                        </p:tgtEl>
                                        <p:attrNameLst>
                                          <p:attrName>style.visibility</p:attrName>
                                        </p:attrNameLst>
                                      </p:cBhvr>
                                      <p:to>
                                        <p:strVal val="visible"/>
                                      </p:to>
                                    </p:set>
                                    <p:animEffect transition="in" filter="wipe(left)">
                                      <p:cBhvr>
                                        <p:cTn id="39" dur="500"/>
                                        <p:tgtEl>
                                          <p:spTgt spid="54"/>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5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8"/>
                                        </p:tgtEl>
                                        <p:attrNameLst>
                                          <p:attrName>style.visibility</p:attrName>
                                        </p:attrNameLst>
                                      </p:cBhvr>
                                      <p:to>
                                        <p:strVal val="visible"/>
                                      </p:to>
                                    </p:set>
                                    <p:animEffect transition="in" filter="wipe(left)">
                                      <p:cBhvr>
                                        <p:cTn id="52" dur="500"/>
                                        <p:tgtEl>
                                          <p:spTgt spid="5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0"/>
                                        </p:tgtEl>
                                        <p:attrNameLst>
                                          <p:attrName>style.visibility</p:attrName>
                                        </p:attrNameLst>
                                      </p:cBhvr>
                                      <p:to>
                                        <p:strVal val="visible"/>
                                      </p:to>
                                    </p:set>
                                    <p:animEffect transition="in" filter="wipe(left)">
                                      <p:cBhvr>
                                        <p:cTn id="57" dur="500"/>
                                        <p:tgtEl>
                                          <p:spTgt spid="6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73"/>
                                        </p:tgtEl>
                                        <p:attrNameLst>
                                          <p:attrName>style.visibility</p:attrName>
                                        </p:attrNameLst>
                                      </p:cBhvr>
                                      <p:to>
                                        <p:strVal val="visible"/>
                                      </p:to>
                                    </p:set>
                                    <p:animEffect transition="in" filter="wipe(left)">
                                      <p:cBhvr>
                                        <p:cTn id="62" dur="500"/>
                                        <p:tgtEl>
                                          <p:spTgt spid="73"/>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wipe(left)">
                                      <p:cBhvr>
                                        <p:cTn id="71" dur="500"/>
                                        <p:tgtEl>
                                          <p:spTgt spid="68"/>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69"/>
                                        </p:tgtEl>
                                        <p:attrNameLst>
                                          <p:attrName>style.visibility</p:attrName>
                                        </p:attrNameLst>
                                      </p:cBhvr>
                                      <p:to>
                                        <p:strVal val="visible"/>
                                      </p:to>
                                    </p:set>
                                    <p:animEffect transition="in" filter="wipe(left)">
                                      <p:cBhvr>
                                        <p:cTn id="76" dur="500"/>
                                        <p:tgtEl>
                                          <p:spTgt spid="69"/>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70"/>
                                        </p:tgtEl>
                                        <p:attrNameLst>
                                          <p:attrName>style.visibility</p:attrName>
                                        </p:attrNameLst>
                                      </p:cBhvr>
                                      <p:to>
                                        <p:strVal val="visible"/>
                                      </p:to>
                                    </p:set>
                                    <p:animEffect transition="in" filter="wipe(left)">
                                      <p:cBhvr>
                                        <p:cTn id="81" dur="500"/>
                                        <p:tgtEl>
                                          <p:spTgt spid="70"/>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71"/>
                                        </p:tgtEl>
                                        <p:attrNameLst>
                                          <p:attrName>style.visibility</p:attrName>
                                        </p:attrNameLst>
                                      </p:cBhvr>
                                      <p:to>
                                        <p:strVal val="visible"/>
                                      </p:to>
                                    </p:set>
                                    <p:animEffect transition="in" filter="wipe(left)">
                                      <p:cBhvr>
                                        <p:cTn id="86" dur="500"/>
                                        <p:tgtEl>
                                          <p:spTgt spid="71"/>
                                        </p:tgtEl>
                                      </p:cBhvr>
                                    </p:animEffec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50" grpId="0"/>
      <p:bldP spid="63" grpId="0"/>
      <p:bldP spid="64" grpId="0"/>
      <p:bldP spid="52" grpId="0"/>
      <p:bldP spid="54" grpId="0"/>
      <p:bldP spid="57" grpId="0"/>
      <p:bldP spid="58" grpId="0"/>
      <p:bldP spid="60" grpId="0"/>
      <p:bldP spid="67" grpId="0"/>
      <p:bldP spid="68" grpId="0"/>
      <p:bldP spid="69" grpId="0"/>
      <p:bldP spid="70" grpId="0"/>
      <p:bldP spid="71" grpId="0"/>
      <p:bldP spid="72" grpId="0"/>
      <p:bldP spid="7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6"/>
          <p:cNvSpPr txBox="1">
            <a:spLocks noChangeArrowheads="1"/>
          </p:cNvSpPr>
          <p:nvPr/>
        </p:nvSpPr>
        <p:spPr bwMode="auto">
          <a:xfrm>
            <a:off x="250825" y="692150"/>
            <a:ext cx="8208963" cy="1646238"/>
          </a:xfrm>
          <a:prstGeom prst="rect">
            <a:avLst/>
          </a:prstGeom>
          <a:noFill/>
          <a:ln w="9525">
            <a:noFill/>
            <a:miter lim="800000"/>
            <a:headEnd/>
            <a:tailEnd/>
          </a:ln>
        </p:spPr>
        <p:txBody>
          <a:bodyPr>
            <a:spAutoFit/>
          </a:bodyPr>
          <a:lstStyle/>
          <a:p>
            <a:pPr>
              <a:spcBef>
                <a:spcPct val="50000"/>
              </a:spcBef>
            </a:pPr>
            <a:r>
              <a:rPr lang="en-GB" sz="2000" dirty="0">
                <a:latin typeface="Calibri" pitchFamily="34" charset="0"/>
              </a:rPr>
              <a:t>In a geometric sequence </a:t>
            </a:r>
            <a:r>
              <a:rPr lang="en-GB" sz="2200" i="1" dirty="0">
                <a:latin typeface="Times New Roman" pitchFamily="18" charset="0"/>
                <a:cs typeface="Times New Roman" pitchFamily="18" charset="0"/>
              </a:rPr>
              <a:t>a</a:t>
            </a:r>
            <a:r>
              <a:rPr lang="en-GB" sz="2000" baseline="-25000" dirty="0">
                <a:latin typeface="Calibri" pitchFamily="34" charset="0"/>
              </a:rPr>
              <a:t>3</a:t>
            </a:r>
            <a:r>
              <a:rPr lang="en-GB" sz="2000" dirty="0">
                <a:latin typeface="Calibri" pitchFamily="34" charset="0"/>
              </a:rPr>
              <a:t> = 0.5 and </a:t>
            </a:r>
            <a:r>
              <a:rPr lang="en-GB" sz="2200" i="1" dirty="0">
                <a:latin typeface="Times New Roman" pitchFamily="18" charset="0"/>
                <a:cs typeface="Times New Roman" pitchFamily="18" charset="0"/>
              </a:rPr>
              <a:t>a</a:t>
            </a:r>
            <a:r>
              <a:rPr lang="en-GB" sz="2000" baseline="-25000" dirty="0">
                <a:latin typeface="Calibri" pitchFamily="34" charset="0"/>
              </a:rPr>
              <a:t>7</a:t>
            </a:r>
            <a:r>
              <a:rPr lang="en-GB" sz="2000" dirty="0">
                <a:latin typeface="Calibri" pitchFamily="34" charset="0"/>
              </a:rPr>
              <a:t> = 40.5.                                                      It is known that the common </a:t>
            </a:r>
            <a:r>
              <a:rPr lang="en-GB" sz="2000" dirty="0" smtClean="0">
                <a:latin typeface="Calibri" pitchFamily="34" charset="0"/>
              </a:rPr>
              <a:t>ratio, </a:t>
            </a:r>
            <a:r>
              <a:rPr lang="en-GB" sz="2000" i="1" dirty="0">
                <a:latin typeface="Times New Roman" pitchFamily="18" charset="0"/>
                <a:cs typeface="Times New Roman" pitchFamily="18" charset="0"/>
              </a:rPr>
              <a:t>r</a:t>
            </a:r>
            <a:r>
              <a:rPr lang="en-GB" sz="2000" dirty="0">
                <a:latin typeface="Calibri" pitchFamily="34" charset="0"/>
              </a:rPr>
              <a:t>, is positive  </a:t>
            </a:r>
          </a:p>
          <a:p>
            <a:pPr>
              <a:spcBef>
                <a:spcPct val="50000"/>
              </a:spcBef>
              <a:buFontTx/>
              <a:buAutoNum type="alphaLcParenR"/>
            </a:pPr>
            <a:r>
              <a:rPr lang="en-GB" sz="2000" dirty="0">
                <a:solidFill>
                  <a:srgbClr val="161645"/>
                </a:solidFill>
                <a:latin typeface="Calibri" pitchFamily="34" charset="0"/>
              </a:rPr>
              <a:t>  Find  the common ratio, </a:t>
            </a:r>
            <a:r>
              <a:rPr lang="en-GB" sz="2000" i="1" dirty="0">
                <a:solidFill>
                  <a:srgbClr val="161645"/>
                </a:solidFill>
                <a:latin typeface="Calibri" pitchFamily="34" charset="0"/>
              </a:rPr>
              <a:t>r</a:t>
            </a:r>
            <a:endParaRPr lang="en-GB" sz="2000" dirty="0">
              <a:solidFill>
                <a:srgbClr val="161645"/>
              </a:solidFill>
              <a:latin typeface="Calibri" pitchFamily="34" charset="0"/>
            </a:endParaRPr>
          </a:p>
          <a:p>
            <a:pPr>
              <a:spcBef>
                <a:spcPct val="50000"/>
              </a:spcBef>
              <a:buFontTx/>
              <a:buAutoNum type="alphaLcParenR"/>
            </a:pPr>
            <a:r>
              <a:rPr lang="en-GB" sz="2000" dirty="0">
                <a:solidFill>
                  <a:srgbClr val="161645"/>
                </a:solidFill>
                <a:latin typeface="Calibri" pitchFamily="34" charset="0"/>
              </a:rPr>
              <a:t>  Find </a:t>
            </a:r>
            <a:r>
              <a:rPr lang="en-GB" sz="2000" i="1" dirty="0">
                <a:solidFill>
                  <a:srgbClr val="161645"/>
                </a:solidFill>
                <a:latin typeface="Calibri" pitchFamily="34" charset="0"/>
              </a:rPr>
              <a:t>a</a:t>
            </a:r>
            <a:r>
              <a:rPr lang="en-GB" sz="2000" baseline="-25000" dirty="0">
                <a:solidFill>
                  <a:srgbClr val="161645"/>
                </a:solidFill>
                <a:latin typeface="Calibri" pitchFamily="34" charset="0"/>
              </a:rPr>
              <a:t>1</a:t>
            </a:r>
          </a:p>
        </p:txBody>
      </p:sp>
      <p:sp>
        <p:nvSpPr>
          <p:cNvPr id="49154" name="TextBox 2"/>
          <p:cNvSpPr txBox="1">
            <a:spLocks noChangeArrowheads="1"/>
          </p:cNvSpPr>
          <p:nvPr/>
        </p:nvSpPr>
        <p:spPr bwMode="auto">
          <a:xfrm>
            <a:off x="250825" y="215900"/>
            <a:ext cx="3313113" cy="366713"/>
          </a:xfrm>
          <a:prstGeom prst="rect">
            <a:avLst/>
          </a:prstGeom>
          <a:noFill/>
          <a:ln w="9525">
            <a:noFill/>
            <a:miter lim="800000"/>
            <a:headEnd/>
            <a:tailEnd/>
          </a:ln>
        </p:spPr>
        <p:txBody>
          <a:bodyPr>
            <a:spAutoFit/>
          </a:bodyPr>
          <a:lstStyle/>
          <a:p>
            <a:r>
              <a:rPr lang="en-GB">
                <a:latin typeface="Calibri" pitchFamily="34" charset="0"/>
              </a:rPr>
              <a:t>Example 2.6.2b (page 94)</a:t>
            </a:r>
          </a:p>
        </p:txBody>
      </p:sp>
      <p:sp>
        <p:nvSpPr>
          <p:cNvPr id="9" name="Text Box 16"/>
          <p:cNvSpPr txBox="1">
            <a:spLocks noChangeArrowheads="1"/>
          </p:cNvSpPr>
          <p:nvPr/>
        </p:nvSpPr>
        <p:spPr bwMode="auto">
          <a:xfrm>
            <a:off x="3635375" y="1484313"/>
            <a:ext cx="1223963" cy="457200"/>
          </a:xfrm>
          <a:prstGeom prst="rect">
            <a:avLst/>
          </a:prstGeom>
          <a:noFill/>
          <a:ln w="9525">
            <a:noFill/>
            <a:miter lim="800000"/>
            <a:headEnd/>
            <a:tailEnd/>
          </a:ln>
        </p:spPr>
        <p:txBody>
          <a:bodyPr>
            <a:spAutoFit/>
          </a:bodyPr>
          <a:lstStyle/>
          <a:p>
            <a:pPr>
              <a:spcBef>
                <a:spcPct val="50000"/>
              </a:spcBef>
            </a:pPr>
            <a:r>
              <a:rPr lang="en-GB" sz="2400" i="1">
                <a:solidFill>
                  <a:srgbClr val="0000FF"/>
                </a:solidFill>
                <a:latin typeface="Calibri" pitchFamily="34" charset="0"/>
              </a:rPr>
              <a:t>r</a:t>
            </a:r>
            <a:r>
              <a:rPr lang="en-GB" sz="2400">
                <a:solidFill>
                  <a:srgbClr val="0000FF"/>
                </a:solidFill>
                <a:latin typeface="Calibri" pitchFamily="34" charset="0"/>
              </a:rPr>
              <a:t> = 3</a:t>
            </a:r>
            <a:endParaRPr lang="en-GB" sz="2400" b="1">
              <a:solidFill>
                <a:srgbClr val="0000FF"/>
              </a:solidFill>
              <a:latin typeface="Calibri" pitchFamily="34" charset="0"/>
            </a:endParaRPr>
          </a:p>
        </p:txBody>
      </p:sp>
      <p:sp>
        <p:nvSpPr>
          <p:cNvPr id="10" name="TextBox 9"/>
          <p:cNvSpPr txBox="1"/>
          <p:nvPr/>
        </p:nvSpPr>
        <p:spPr>
          <a:xfrm>
            <a:off x="250825" y="2636838"/>
            <a:ext cx="503238" cy="396875"/>
          </a:xfrm>
          <a:prstGeom prst="rect">
            <a:avLst/>
          </a:prstGeom>
          <a:noFill/>
        </p:spPr>
        <p:txBody>
          <a:bodyPr>
            <a:spAutoFit/>
          </a:bodyPr>
          <a:lstStyle/>
          <a:p>
            <a:pPr>
              <a:spcBef>
                <a:spcPct val="50000"/>
              </a:spcBef>
              <a:defRPr/>
            </a:pPr>
            <a:r>
              <a:rPr lang="en-GB" sz="2000" dirty="0">
                <a:solidFill>
                  <a:schemeClr val="accent6">
                    <a:lumMod val="75000"/>
                  </a:schemeClr>
                </a:solidFill>
                <a:latin typeface="Calibri" pitchFamily="34" charset="0"/>
              </a:rPr>
              <a:t>a)</a:t>
            </a:r>
          </a:p>
        </p:txBody>
      </p:sp>
      <p:grpSp>
        <p:nvGrpSpPr>
          <p:cNvPr id="3" name="Group 31"/>
          <p:cNvGrpSpPr>
            <a:grpSpLocks/>
          </p:cNvGrpSpPr>
          <p:nvPr/>
        </p:nvGrpSpPr>
        <p:grpSpPr bwMode="auto">
          <a:xfrm>
            <a:off x="1727200" y="3212852"/>
            <a:ext cx="3455987" cy="396875"/>
            <a:chOff x="971600" y="2636912"/>
            <a:chExt cx="3456384" cy="396875"/>
          </a:xfrm>
        </p:grpSpPr>
        <p:sp>
          <p:nvSpPr>
            <p:cNvPr id="4" name="Text Box 16"/>
            <p:cNvSpPr txBox="1">
              <a:spLocks noChangeArrowheads="1"/>
            </p:cNvSpPr>
            <p:nvPr/>
          </p:nvSpPr>
          <p:spPr bwMode="auto">
            <a:xfrm>
              <a:off x="971600" y="2636912"/>
              <a:ext cx="3456384" cy="396875"/>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Calibri" pitchFamily="34" charset="0"/>
                </a:rPr>
                <a:t>a</a:t>
              </a:r>
              <a:r>
                <a:rPr lang="en-GB" sz="2000" baseline="-25000" dirty="0">
                  <a:solidFill>
                    <a:schemeClr val="accent6">
                      <a:lumMod val="75000"/>
                    </a:schemeClr>
                  </a:solidFill>
                  <a:latin typeface="Calibri" pitchFamily="34" charset="0"/>
                </a:rPr>
                <a:t>3              </a:t>
              </a:r>
              <a:r>
                <a:rPr lang="en-GB" sz="2000" i="1" dirty="0">
                  <a:solidFill>
                    <a:schemeClr val="accent6">
                      <a:lumMod val="75000"/>
                    </a:schemeClr>
                  </a:solidFill>
                  <a:latin typeface="Calibri" pitchFamily="34" charset="0"/>
                </a:rPr>
                <a:t>a</a:t>
              </a:r>
              <a:r>
                <a:rPr lang="en-GB" sz="2000" baseline="-25000" dirty="0">
                  <a:solidFill>
                    <a:schemeClr val="accent6">
                      <a:lumMod val="75000"/>
                    </a:schemeClr>
                  </a:solidFill>
                  <a:latin typeface="Calibri" pitchFamily="34" charset="0"/>
                </a:rPr>
                <a:t>4              </a:t>
              </a:r>
              <a:r>
                <a:rPr lang="en-GB" sz="2000" i="1" dirty="0">
                  <a:solidFill>
                    <a:schemeClr val="accent6">
                      <a:lumMod val="75000"/>
                    </a:schemeClr>
                  </a:solidFill>
                  <a:latin typeface="Calibri" pitchFamily="34" charset="0"/>
                </a:rPr>
                <a:t>a</a:t>
              </a:r>
              <a:r>
                <a:rPr lang="en-GB" sz="2000" baseline="-25000" dirty="0">
                  <a:solidFill>
                    <a:schemeClr val="accent6">
                      <a:lumMod val="75000"/>
                    </a:schemeClr>
                  </a:solidFill>
                  <a:latin typeface="Calibri" pitchFamily="34" charset="0"/>
                </a:rPr>
                <a:t>5              </a:t>
              </a:r>
              <a:r>
                <a:rPr lang="en-GB" sz="2000" i="1" dirty="0">
                  <a:solidFill>
                    <a:schemeClr val="accent6">
                      <a:lumMod val="75000"/>
                    </a:schemeClr>
                  </a:solidFill>
                  <a:latin typeface="Calibri" pitchFamily="34" charset="0"/>
                </a:rPr>
                <a:t>a</a:t>
              </a:r>
              <a:r>
                <a:rPr lang="en-GB" sz="2000" baseline="-25000" dirty="0">
                  <a:solidFill>
                    <a:schemeClr val="accent6">
                      <a:lumMod val="75000"/>
                    </a:schemeClr>
                  </a:solidFill>
                  <a:latin typeface="Calibri" pitchFamily="34" charset="0"/>
                </a:rPr>
                <a:t>6             </a:t>
              </a:r>
              <a:r>
                <a:rPr lang="en-GB" sz="2000" i="1" dirty="0">
                  <a:solidFill>
                    <a:schemeClr val="accent6">
                      <a:lumMod val="75000"/>
                    </a:schemeClr>
                  </a:solidFill>
                  <a:latin typeface="Calibri" pitchFamily="34" charset="0"/>
                </a:rPr>
                <a:t>a</a:t>
              </a:r>
              <a:r>
                <a:rPr lang="en-GB" sz="2000" baseline="-25000" dirty="0">
                  <a:solidFill>
                    <a:schemeClr val="accent6">
                      <a:lumMod val="75000"/>
                    </a:schemeClr>
                  </a:solidFill>
                  <a:latin typeface="Calibri" pitchFamily="34" charset="0"/>
                </a:rPr>
                <a:t>7</a:t>
              </a:r>
              <a:r>
                <a:rPr lang="en-GB" sz="2000" dirty="0">
                  <a:solidFill>
                    <a:schemeClr val="accent6">
                      <a:lumMod val="75000"/>
                    </a:schemeClr>
                  </a:solidFill>
                  <a:latin typeface="Calibri" pitchFamily="34" charset="0"/>
                </a:rPr>
                <a:t>  </a:t>
              </a:r>
              <a:endParaRPr lang="en-GB" sz="2000" b="1" dirty="0">
                <a:solidFill>
                  <a:schemeClr val="accent6">
                    <a:lumMod val="75000"/>
                  </a:schemeClr>
                </a:solidFill>
                <a:latin typeface="Calibri" pitchFamily="34" charset="0"/>
              </a:endParaRPr>
            </a:p>
          </p:txBody>
        </p:sp>
        <p:cxnSp>
          <p:nvCxnSpPr>
            <p:cNvPr id="28" name="Straight Arrow Connector 27"/>
            <p:cNvCxnSpPr/>
            <p:nvPr/>
          </p:nvCxnSpPr>
          <p:spPr>
            <a:xfrm>
              <a:off x="1332003" y="2852812"/>
              <a:ext cx="431850" cy="1588"/>
            </a:xfrm>
            <a:prstGeom prst="straightConnector1">
              <a:avLst/>
            </a:prstGeom>
            <a:ln w="22225">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124257" y="2852812"/>
              <a:ext cx="431850" cy="1588"/>
            </a:xfrm>
            <a:prstGeom prst="straightConnector1">
              <a:avLst/>
            </a:prstGeom>
            <a:ln w="22225">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843477" y="2852812"/>
              <a:ext cx="431850" cy="1588"/>
            </a:xfrm>
            <a:prstGeom prst="straightConnector1">
              <a:avLst/>
            </a:prstGeom>
            <a:ln w="22225">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564285" y="2852812"/>
              <a:ext cx="431850" cy="1588"/>
            </a:xfrm>
            <a:prstGeom prst="straightConnector1">
              <a:avLst/>
            </a:prstGeom>
            <a:ln w="22225">
              <a:solidFill>
                <a:srgbClr val="006600"/>
              </a:solidFill>
              <a:tailEnd type="arrow"/>
            </a:ln>
          </p:spPr>
          <p:style>
            <a:lnRef idx="1">
              <a:schemeClr val="accent1"/>
            </a:lnRef>
            <a:fillRef idx="0">
              <a:schemeClr val="accent1"/>
            </a:fillRef>
            <a:effectRef idx="0">
              <a:schemeClr val="accent1"/>
            </a:effectRef>
            <a:fontRef idx="minor">
              <a:schemeClr val="tx1"/>
            </a:fontRef>
          </p:style>
        </p:cxnSp>
      </p:grpSp>
      <p:sp>
        <p:nvSpPr>
          <p:cNvPr id="33" name="TextBox 32"/>
          <p:cNvSpPr txBox="1">
            <a:spLocks noChangeArrowheads="1"/>
          </p:cNvSpPr>
          <p:nvPr/>
        </p:nvSpPr>
        <p:spPr bwMode="auto">
          <a:xfrm>
            <a:off x="1655762" y="3500190"/>
            <a:ext cx="576263" cy="396875"/>
          </a:xfrm>
          <a:prstGeom prst="rect">
            <a:avLst/>
          </a:prstGeom>
          <a:noFill/>
          <a:ln w="9525">
            <a:noFill/>
            <a:miter lim="800000"/>
            <a:headEnd/>
            <a:tailEnd/>
          </a:ln>
        </p:spPr>
        <p:txBody>
          <a:bodyPr>
            <a:spAutoFit/>
          </a:bodyPr>
          <a:lstStyle/>
          <a:p>
            <a:r>
              <a:rPr lang="en-GB" sz="2000">
                <a:solidFill>
                  <a:srgbClr val="008000"/>
                </a:solidFill>
                <a:latin typeface="Calibri" pitchFamily="34" charset="0"/>
              </a:rPr>
              <a:t>0.5</a:t>
            </a:r>
          </a:p>
        </p:txBody>
      </p:sp>
      <p:sp>
        <p:nvSpPr>
          <p:cNvPr id="34" name="TextBox 33"/>
          <p:cNvSpPr txBox="1">
            <a:spLocks noChangeArrowheads="1"/>
          </p:cNvSpPr>
          <p:nvPr/>
        </p:nvSpPr>
        <p:spPr bwMode="auto">
          <a:xfrm>
            <a:off x="4606925" y="3500190"/>
            <a:ext cx="649287" cy="396875"/>
          </a:xfrm>
          <a:prstGeom prst="rect">
            <a:avLst/>
          </a:prstGeom>
          <a:noFill/>
          <a:ln w="9525">
            <a:noFill/>
            <a:miter lim="800000"/>
            <a:headEnd/>
            <a:tailEnd/>
          </a:ln>
        </p:spPr>
        <p:txBody>
          <a:bodyPr>
            <a:spAutoFit/>
          </a:bodyPr>
          <a:lstStyle/>
          <a:p>
            <a:r>
              <a:rPr lang="en-GB" sz="2000">
                <a:solidFill>
                  <a:srgbClr val="008000"/>
                </a:solidFill>
                <a:latin typeface="Calibri" pitchFamily="34" charset="0"/>
              </a:rPr>
              <a:t>40.5</a:t>
            </a:r>
          </a:p>
        </p:txBody>
      </p:sp>
      <p:grpSp>
        <p:nvGrpSpPr>
          <p:cNvPr id="5" name="Group 36"/>
          <p:cNvGrpSpPr>
            <a:grpSpLocks/>
          </p:cNvGrpSpPr>
          <p:nvPr/>
        </p:nvGrpSpPr>
        <p:grpSpPr bwMode="auto">
          <a:xfrm>
            <a:off x="2014537" y="2996952"/>
            <a:ext cx="504825" cy="396875"/>
            <a:chOff x="1259632" y="2420888"/>
            <a:chExt cx="504056" cy="396339"/>
          </a:xfrm>
        </p:grpSpPr>
        <p:sp>
          <p:nvSpPr>
            <p:cNvPr id="49207" name="TextBox 34"/>
            <p:cNvSpPr txBox="1">
              <a:spLocks noChangeArrowheads="1"/>
            </p:cNvSpPr>
            <p:nvPr/>
          </p:nvSpPr>
          <p:spPr bwMode="auto">
            <a:xfrm>
              <a:off x="1259632" y="2420888"/>
              <a:ext cx="504056" cy="396339"/>
            </a:xfrm>
            <a:prstGeom prst="rect">
              <a:avLst/>
            </a:prstGeom>
            <a:noFill/>
            <a:ln w="9525">
              <a:noFill/>
              <a:miter lim="800000"/>
              <a:headEnd/>
              <a:tailEnd/>
            </a:ln>
          </p:spPr>
          <p:txBody>
            <a:bodyPr>
              <a:spAutoFit/>
            </a:bodyPr>
            <a:lstStyle/>
            <a:p>
              <a:r>
                <a:rPr lang="en-GB">
                  <a:solidFill>
                    <a:srgbClr val="333399"/>
                  </a:solidFill>
                  <a:latin typeface="Calibri" pitchFamily="34" charset="0"/>
                </a:rPr>
                <a:t> x </a:t>
              </a:r>
              <a:r>
                <a:rPr lang="en-GB" sz="2000" i="1">
                  <a:solidFill>
                    <a:srgbClr val="333399"/>
                  </a:solidFill>
                  <a:latin typeface="Times New Roman" pitchFamily="18" charset="0"/>
                  <a:cs typeface="Times New Roman" pitchFamily="18" charset="0"/>
                </a:rPr>
                <a:t>r</a:t>
              </a:r>
            </a:p>
          </p:txBody>
        </p:sp>
        <p:sp>
          <p:nvSpPr>
            <p:cNvPr id="36" name="Rectangle 35"/>
            <p:cNvSpPr/>
            <p:nvPr/>
          </p:nvSpPr>
          <p:spPr>
            <a:xfrm>
              <a:off x="1330961" y="2492230"/>
              <a:ext cx="361399" cy="288535"/>
            </a:xfrm>
            <a:prstGeom prst="rect">
              <a:avLst/>
            </a:prstGeom>
            <a:no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grpSp>
        <p:nvGrpSpPr>
          <p:cNvPr id="6" name="Group 37"/>
          <p:cNvGrpSpPr>
            <a:grpSpLocks/>
          </p:cNvGrpSpPr>
          <p:nvPr/>
        </p:nvGrpSpPr>
        <p:grpSpPr bwMode="auto">
          <a:xfrm>
            <a:off x="2806700" y="2996952"/>
            <a:ext cx="504825" cy="396875"/>
            <a:chOff x="1259632" y="2420888"/>
            <a:chExt cx="504056" cy="396339"/>
          </a:xfrm>
        </p:grpSpPr>
        <p:sp>
          <p:nvSpPr>
            <p:cNvPr id="49205" name="TextBox 38"/>
            <p:cNvSpPr txBox="1">
              <a:spLocks noChangeArrowheads="1"/>
            </p:cNvSpPr>
            <p:nvPr/>
          </p:nvSpPr>
          <p:spPr bwMode="auto">
            <a:xfrm>
              <a:off x="1259632" y="2420888"/>
              <a:ext cx="504056" cy="396339"/>
            </a:xfrm>
            <a:prstGeom prst="rect">
              <a:avLst/>
            </a:prstGeom>
            <a:noFill/>
            <a:ln w="9525">
              <a:noFill/>
              <a:miter lim="800000"/>
              <a:headEnd/>
              <a:tailEnd/>
            </a:ln>
          </p:spPr>
          <p:txBody>
            <a:bodyPr>
              <a:spAutoFit/>
            </a:bodyPr>
            <a:lstStyle/>
            <a:p>
              <a:r>
                <a:rPr lang="en-GB">
                  <a:solidFill>
                    <a:srgbClr val="333399"/>
                  </a:solidFill>
                  <a:latin typeface="Calibri" pitchFamily="34" charset="0"/>
                </a:rPr>
                <a:t> x </a:t>
              </a:r>
              <a:r>
                <a:rPr lang="en-GB" sz="2000" i="1">
                  <a:solidFill>
                    <a:srgbClr val="333399"/>
                  </a:solidFill>
                  <a:latin typeface="Times New Roman" pitchFamily="18" charset="0"/>
                  <a:cs typeface="Times New Roman" pitchFamily="18" charset="0"/>
                </a:rPr>
                <a:t>r</a:t>
              </a:r>
              <a:endParaRPr lang="en-GB">
                <a:solidFill>
                  <a:srgbClr val="333399"/>
                </a:solidFill>
                <a:latin typeface="Calibri" pitchFamily="34" charset="0"/>
              </a:endParaRPr>
            </a:p>
          </p:txBody>
        </p:sp>
        <p:sp>
          <p:nvSpPr>
            <p:cNvPr id="40" name="Rectangle 39"/>
            <p:cNvSpPr/>
            <p:nvPr/>
          </p:nvSpPr>
          <p:spPr>
            <a:xfrm>
              <a:off x="1330960" y="2492230"/>
              <a:ext cx="361399" cy="288535"/>
            </a:xfrm>
            <a:prstGeom prst="rect">
              <a:avLst/>
            </a:prstGeom>
            <a:no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grpSp>
        <p:nvGrpSpPr>
          <p:cNvPr id="7" name="Group 40"/>
          <p:cNvGrpSpPr>
            <a:grpSpLocks/>
          </p:cNvGrpSpPr>
          <p:nvPr/>
        </p:nvGrpSpPr>
        <p:grpSpPr bwMode="auto">
          <a:xfrm>
            <a:off x="3527425" y="2996952"/>
            <a:ext cx="504825" cy="396875"/>
            <a:chOff x="1259632" y="2420888"/>
            <a:chExt cx="504056" cy="396339"/>
          </a:xfrm>
        </p:grpSpPr>
        <p:sp>
          <p:nvSpPr>
            <p:cNvPr id="49203" name="TextBox 41"/>
            <p:cNvSpPr txBox="1">
              <a:spLocks noChangeArrowheads="1"/>
            </p:cNvSpPr>
            <p:nvPr/>
          </p:nvSpPr>
          <p:spPr bwMode="auto">
            <a:xfrm>
              <a:off x="1259632" y="2420888"/>
              <a:ext cx="504056" cy="396339"/>
            </a:xfrm>
            <a:prstGeom prst="rect">
              <a:avLst/>
            </a:prstGeom>
            <a:noFill/>
            <a:ln w="9525">
              <a:noFill/>
              <a:miter lim="800000"/>
              <a:headEnd/>
              <a:tailEnd/>
            </a:ln>
          </p:spPr>
          <p:txBody>
            <a:bodyPr>
              <a:spAutoFit/>
            </a:bodyPr>
            <a:lstStyle/>
            <a:p>
              <a:r>
                <a:rPr lang="en-GB">
                  <a:solidFill>
                    <a:srgbClr val="333399"/>
                  </a:solidFill>
                  <a:latin typeface="Calibri" pitchFamily="34" charset="0"/>
                </a:rPr>
                <a:t> x </a:t>
              </a:r>
              <a:r>
                <a:rPr lang="en-GB" sz="2000" i="1">
                  <a:solidFill>
                    <a:srgbClr val="333399"/>
                  </a:solidFill>
                  <a:latin typeface="Times New Roman" pitchFamily="18" charset="0"/>
                  <a:cs typeface="Times New Roman" pitchFamily="18" charset="0"/>
                </a:rPr>
                <a:t>r</a:t>
              </a:r>
              <a:endParaRPr lang="en-GB">
                <a:solidFill>
                  <a:srgbClr val="333399"/>
                </a:solidFill>
                <a:latin typeface="Calibri" pitchFamily="34" charset="0"/>
              </a:endParaRPr>
            </a:p>
          </p:txBody>
        </p:sp>
        <p:sp>
          <p:nvSpPr>
            <p:cNvPr id="43" name="Rectangle 42"/>
            <p:cNvSpPr/>
            <p:nvPr/>
          </p:nvSpPr>
          <p:spPr>
            <a:xfrm>
              <a:off x="1330960" y="2492230"/>
              <a:ext cx="361399" cy="288535"/>
            </a:xfrm>
            <a:prstGeom prst="rect">
              <a:avLst/>
            </a:prstGeom>
            <a:no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grpSp>
        <p:nvGrpSpPr>
          <p:cNvPr id="8" name="Group 43"/>
          <p:cNvGrpSpPr>
            <a:grpSpLocks/>
          </p:cNvGrpSpPr>
          <p:nvPr/>
        </p:nvGrpSpPr>
        <p:grpSpPr bwMode="auto">
          <a:xfrm>
            <a:off x="4248150" y="2996952"/>
            <a:ext cx="503237" cy="396875"/>
            <a:chOff x="1259632" y="2420888"/>
            <a:chExt cx="504056" cy="396339"/>
          </a:xfrm>
        </p:grpSpPr>
        <p:sp>
          <p:nvSpPr>
            <p:cNvPr id="49201" name="TextBox 44"/>
            <p:cNvSpPr txBox="1">
              <a:spLocks noChangeArrowheads="1"/>
            </p:cNvSpPr>
            <p:nvPr/>
          </p:nvSpPr>
          <p:spPr bwMode="auto">
            <a:xfrm>
              <a:off x="1259632" y="2420888"/>
              <a:ext cx="504056" cy="396339"/>
            </a:xfrm>
            <a:prstGeom prst="rect">
              <a:avLst/>
            </a:prstGeom>
            <a:noFill/>
            <a:ln w="9525">
              <a:noFill/>
              <a:miter lim="800000"/>
              <a:headEnd/>
              <a:tailEnd/>
            </a:ln>
          </p:spPr>
          <p:txBody>
            <a:bodyPr>
              <a:spAutoFit/>
            </a:bodyPr>
            <a:lstStyle/>
            <a:p>
              <a:r>
                <a:rPr lang="en-GB">
                  <a:solidFill>
                    <a:srgbClr val="333399"/>
                  </a:solidFill>
                  <a:latin typeface="Calibri" pitchFamily="34" charset="0"/>
                </a:rPr>
                <a:t> x </a:t>
              </a:r>
              <a:r>
                <a:rPr lang="en-GB" sz="2000" i="1">
                  <a:solidFill>
                    <a:srgbClr val="333399"/>
                  </a:solidFill>
                  <a:latin typeface="Times New Roman" pitchFamily="18" charset="0"/>
                  <a:cs typeface="Times New Roman" pitchFamily="18" charset="0"/>
                </a:rPr>
                <a:t>r</a:t>
              </a:r>
              <a:endParaRPr lang="en-GB">
                <a:solidFill>
                  <a:srgbClr val="333399"/>
                </a:solidFill>
                <a:latin typeface="Calibri" pitchFamily="34" charset="0"/>
              </a:endParaRPr>
            </a:p>
          </p:txBody>
        </p:sp>
        <p:sp>
          <p:nvSpPr>
            <p:cNvPr id="46" name="Rectangle 45"/>
            <p:cNvSpPr/>
            <p:nvPr/>
          </p:nvSpPr>
          <p:spPr>
            <a:xfrm>
              <a:off x="1331185" y="2492230"/>
              <a:ext cx="360949" cy="288535"/>
            </a:xfrm>
            <a:prstGeom prst="rect">
              <a:avLst/>
            </a:prstGeom>
            <a:no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sp>
        <p:nvSpPr>
          <p:cNvPr id="47" name="Text Box 16"/>
          <p:cNvSpPr txBox="1">
            <a:spLocks noChangeArrowheads="1"/>
          </p:cNvSpPr>
          <p:nvPr/>
        </p:nvSpPr>
        <p:spPr bwMode="auto">
          <a:xfrm>
            <a:off x="5759450" y="3357315"/>
            <a:ext cx="1871662" cy="430887"/>
          </a:xfrm>
          <a:prstGeom prst="rect">
            <a:avLst/>
          </a:prstGeom>
          <a:noFill/>
          <a:ln w="9525">
            <a:noFill/>
            <a:miter lim="800000"/>
            <a:headEnd/>
            <a:tailEnd/>
          </a:ln>
        </p:spPr>
        <p:txBody>
          <a:bodyPr>
            <a:spAutoFit/>
          </a:bodyPr>
          <a:lstStyle/>
          <a:p>
            <a:pPr>
              <a:spcBef>
                <a:spcPct val="50000"/>
              </a:spcBef>
            </a:pPr>
            <a:r>
              <a:rPr lang="en-GB" sz="2000" dirty="0">
                <a:latin typeface="Calibri" pitchFamily="34" charset="0"/>
              </a:rPr>
              <a:t>40.5  = 0.5 x </a:t>
            </a:r>
            <a:r>
              <a:rPr lang="en-GB" sz="2200" i="1" dirty="0">
                <a:latin typeface="Times New Roman" pitchFamily="18" charset="0"/>
                <a:cs typeface="Times New Roman" pitchFamily="18" charset="0"/>
              </a:rPr>
              <a:t>r</a:t>
            </a:r>
            <a:r>
              <a:rPr lang="en-GB" sz="2200" baseline="30000" dirty="0">
                <a:latin typeface="Calibri" pitchFamily="34" charset="0"/>
              </a:rPr>
              <a:t>4</a:t>
            </a:r>
            <a:endParaRPr lang="en-GB" sz="2200" b="1" dirty="0">
              <a:latin typeface="Calibri" pitchFamily="34" charset="0"/>
            </a:endParaRPr>
          </a:p>
        </p:txBody>
      </p:sp>
      <p:sp>
        <p:nvSpPr>
          <p:cNvPr id="48" name="Text Box 16"/>
          <p:cNvSpPr txBox="1">
            <a:spLocks noChangeArrowheads="1"/>
          </p:cNvSpPr>
          <p:nvPr/>
        </p:nvSpPr>
        <p:spPr bwMode="auto">
          <a:xfrm>
            <a:off x="6046787" y="3716090"/>
            <a:ext cx="1728788" cy="430887"/>
          </a:xfrm>
          <a:prstGeom prst="rect">
            <a:avLst/>
          </a:prstGeom>
          <a:noFill/>
          <a:ln w="9525">
            <a:noFill/>
            <a:miter lim="800000"/>
            <a:headEnd/>
            <a:tailEnd/>
          </a:ln>
        </p:spPr>
        <p:txBody>
          <a:bodyPr>
            <a:spAutoFit/>
          </a:bodyPr>
          <a:lstStyle/>
          <a:p>
            <a:pPr>
              <a:spcBef>
                <a:spcPct val="50000"/>
              </a:spcBef>
            </a:pPr>
            <a:r>
              <a:rPr lang="en-GB" sz="2200" i="1" dirty="0">
                <a:latin typeface="Times New Roman" pitchFamily="18" charset="0"/>
                <a:cs typeface="Times New Roman" pitchFamily="18" charset="0"/>
              </a:rPr>
              <a:t>r</a:t>
            </a:r>
            <a:r>
              <a:rPr lang="en-GB" sz="2200" baseline="30000" dirty="0">
                <a:latin typeface="Calibri" pitchFamily="34" charset="0"/>
              </a:rPr>
              <a:t>4</a:t>
            </a:r>
            <a:r>
              <a:rPr lang="en-GB" sz="2000" dirty="0">
                <a:latin typeface="Calibri" pitchFamily="34" charset="0"/>
              </a:rPr>
              <a:t> = 40.5 ÷ 0.5</a:t>
            </a:r>
            <a:endParaRPr lang="en-GB" sz="2000" b="1" dirty="0">
              <a:latin typeface="Calibri" pitchFamily="34" charset="0"/>
            </a:endParaRPr>
          </a:p>
        </p:txBody>
      </p:sp>
      <p:sp>
        <p:nvSpPr>
          <p:cNvPr id="49" name="Text Box 16"/>
          <p:cNvSpPr txBox="1">
            <a:spLocks noChangeArrowheads="1"/>
          </p:cNvSpPr>
          <p:nvPr/>
        </p:nvSpPr>
        <p:spPr bwMode="auto">
          <a:xfrm>
            <a:off x="7631112" y="3716090"/>
            <a:ext cx="1008063" cy="396875"/>
          </a:xfrm>
          <a:prstGeom prst="rect">
            <a:avLst/>
          </a:prstGeom>
          <a:noFill/>
          <a:ln w="9525">
            <a:noFill/>
            <a:miter lim="800000"/>
            <a:headEnd/>
            <a:tailEnd/>
          </a:ln>
        </p:spPr>
        <p:txBody>
          <a:bodyPr>
            <a:spAutoFit/>
          </a:bodyPr>
          <a:lstStyle/>
          <a:p>
            <a:pPr>
              <a:spcBef>
                <a:spcPct val="50000"/>
              </a:spcBef>
            </a:pPr>
            <a:r>
              <a:rPr lang="en-GB" sz="2000">
                <a:latin typeface="Calibri" pitchFamily="34" charset="0"/>
              </a:rPr>
              <a:t>= 81</a:t>
            </a:r>
            <a:endParaRPr lang="en-GB" sz="2000" b="1">
              <a:latin typeface="Calibri" pitchFamily="34" charset="0"/>
            </a:endParaRPr>
          </a:p>
        </p:txBody>
      </p:sp>
      <p:sp>
        <p:nvSpPr>
          <p:cNvPr id="50" name="Text Box 16"/>
          <p:cNvSpPr txBox="1">
            <a:spLocks noChangeArrowheads="1"/>
          </p:cNvSpPr>
          <p:nvPr/>
        </p:nvSpPr>
        <p:spPr bwMode="auto">
          <a:xfrm>
            <a:off x="1763713" y="1916113"/>
            <a:ext cx="2736850" cy="457200"/>
          </a:xfrm>
          <a:prstGeom prst="rect">
            <a:avLst/>
          </a:prstGeom>
          <a:noFill/>
          <a:ln w="9525">
            <a:noFill/>
            <a:miter lim="800000"/>
            <a:headEnd/>
            <a:tailEnd/>
          </a:ln>
        </p:spPr>
        <p:txBody>
          <a:bodyPr>
            <a:spAutoFit/>
          </a:bodyPr>
          <a:lstStyle/>
          <a:p>
            <a:pPr>
              <a:spcBef>
                <a:spcPct val="50000"/>
              </a:spcBef>
            </a:pPr>
            <a:r>
              <a:rPr lang="en-GB" sz="2400" i="1" dirty="0">
                <a:solidFill>
                  <a:srgbClr val="0000FF"/>
                </a:solidFill>
                <a:latin typeface="Calibri" pitchFamily="34" charset="0"/>
              </a:rPr>
              <a:t>a</a:t>
            </a:r>
            <a:r>
              <a:rPr lang="en-GB" sz="2400" baseline="-25000" dirty="0">
                <a:solidFill>
                  <a:srgbClr val="0000FF"/>
                </a:solidFill>
                <a:latin typeface="Calibri" pitchFamily="34" charset="0"/>
              </a:rPr>
              <a:t>1</a:t>
            </a:r>
            <a:r>
              <a:rPr lang="en-GB" sz="2400" dirty="0">
                <a:solidFill>
                  <a:srgbClr val="0000FF"/>
                </a:solidFill>
                <a:latin typeface="Calibri" pitchFamily="34" charset="0"/>
              </a:rPr>
              <a:t> = 0.0556 (3 </a:t>
            </a:r>
            <a:r>
              <a:rPr lang="en-GB" sz="2400" dirty="0" err="1">
                <a:solidFill>
                  <a:srgbClr val="0000FF"/>
                </a:solidFill>
                <a:latin typeface="Calibri" pitchFamily="34" charset="0"/>
              </a:rPr>
              <a:t>s.f</a:t>
            </a:r>
            <a:r>
              <a:rPr lang="en-GB" sz="2400" dirty="0">
                <a:solidFill>
                  <a:srgbClr val="0000FF"/>
                </a:solidFill>
                <a:latin typeface="Calibri" pitchFamily="34" charset="0"/>
              </a:rPr>
              <a:t>)</a:t>
            </a:r>
            <a:endParaRPr lang="en-GB" sz="2400" b="1" dirty="0">
              <a:solidFill>
                <a:srgbClr val="0000FF"/>
              </a:solidFill>
              <a:latin typeface="Calibri" pitchFamily="34" charset="0"/>
            </a:endParaRPr>
          </a:p>
        </p:txBody>
      </p:sp>
      <p:grpSp>
        <p:nvGrpSpPr>
          <p:cNvPr id="11" name="Group 37"/>
          <p:cNvGrpSpPr>
            <a:grpSpLocks/>
          </p:cNvGrpSpPr>
          <p:nvPr/>
        </p:nvGrpSpPr>
        <p:grpSpPr bwMode="auto">
          <a:xfrm>
            <a:off x="2806700" y="2996952"/>
            <a:ext cx="504825" cy="368300"/>
            <a:chOff x="1259632" y="2420886"/>
            <a:chExt cx="504056" cy="368778"/>
          </a:xfrm>
        </p:grpSpPr>
        <p:sp>
          <p:nvSpPr>
            <p:cNvPr id="56" name="Rectangle 55"/>
            <p:cNvSpPr/>
            <p:nvPr/>
          </p:nvSpPr>
          <p:spPr>
            <a:xfrm>
              <a:off x="1330960" y="2492417"/>
              <a:ext cx="361399" cy="287710"/>
            </a:xfrm>
            <a:prstGeom prst="rect">
              <a:avLst/>
            </a:prstGeom>
            <a:solidFill>
              <a:schemeClr val="bg1"/>
            </a:solid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9200" name="TextBox 54"/>
            <p:cNvSpPr txBox="1">
              <a:spLocks noChangeArrowheads="1"/>
            </p:cNvSpPr>
            <p:nvPr/>
          </p:nvSpPr>
          <p:spPr bwMode="auto">
            <a:xfrm>
              <a:off x="1259632" y="2420886"/>
              <a:ext cx="504056" cy="368778"/>
            </a:xfrm>
            <a:prstGeom prst="rect">
              <a:avLst/>
            </a:prstGeom>
            <a:noFill/>
            <a:ln w="9525">
              <a:noFill/>
              <a:miter lim="800000"/>
              <a:headEnd/>
              <a:tailEnd/>
            </a:ln>
          </p:spPr>
          <p:txBody>
            <a:bodyPr>
              <a:spAutoFit/>
            </a:bodyPr>
            <a:lstStyle/>
            <a:p>
              <a:r>
                <a:rPr lang="en-GB">
                  <a:solidFill>
                    <a:srgbClr val="333399"/>
                  </a:solidFill>
                  <a:latin typeface="Calibri" pitchFamily="34" charset="0"/>
                </a:rPr>
                <a:t> </a:t>
              </a:r>
              <a:r>
                <a:rPr lang="en-GB">
                  <a:solidFill>
                    <a:srgbClr val="FF0000"/>
                  </a:solidFill>
                  <a:latin typeface="Calibri" pitchFamily="34" charset="0"/>
                </a:rPr>
                <a:t>x 3</a:t>
              </a:r>
            </a:p>
          </p:txBody>
        </p:sp>
      </p:grpSp>
      <p:grpSp>
        <p:nvGrpSpPr>
          <p:cNvPr id="12" name="Group 40"/>
          <p:cNvGrpSpPr>
            <a:grpSpLocks/>
          </p:cNvGrpSpPr>
          <p:nvPr/>
        </p:nvGrpSpPr>
        <p:grpSpPr bwMode="auto">
          <a:xfrm>
            <a:off x="3527425" y="2996952"/>
            <a:ext cx="504825" cy="368300"/>
            <a:chOff x="1259632" y="2420887"/>
            <a:chExt cx="504056" cy="368778"/>
          </a:xfrm>
        </p:grpSpPr>
        <p:sp>
          <p:nvSpPr>
            <p:cNvPr id="59" name="Rectangle 58"/>
            <p:cNvSpPr/>
            <p:nvPr/>
          </p:nvSpPr>
          <p:spPr>
            <a:xfrm>
              <a:off x="1330960" y="2492418"/>
              <a:ext cx="361399" cy="287710"/>
            </a:xfrm>
            <a:prstGeom prst="rect">
              <a:avLst/>
            </a:prstGeom>
            <a:solidFill>
              <a:schemeClr val="bg1"/>
            </a:solid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9198" name="TextBox 57"/>
            <p:cNvSpPr txBox="1">
              <a:spLocks noChangeArrowheads="1"/>
            </p:cNvSpPr>
            <p:nvPr/>
          </p:nvSpPr>
          <p:spPr bwMode="auto">
            <a:xfrm>
              <a:off x="1259632" y="2420887"/>
              <a:ext cx="504056" cy="368778"/>
            </a:xfrm>
            <a:prstGeom prst="rect">
              <a:avLst/>
            </a:prstGeom>
            <a:noFill/>
            <a:ln w="9525">
              <a:noFill/>
              <a:miter lim="800000"/>
              <a:headEnd/>
              <a:tailEnd/>
            </a:ln>
          </p:spPr>
          <p:txBody>
            <a:bodyPr>
              <a:spAutoFit/>
            </a:bodyPr>
            <a:lstStyle/>
            <a:p>
              <a:r>
                <a:rPr lang="en-GB">
                  <a:solidFill>
                    <a:srgbClr val="333399"/>
                  </a:solidFill>
                  <a:latin typeface="Calibri" pitchFamily="34" charset="0"/>
                </a:rPr>
                <a:t> </a:t>
              </a:r>
              <a:r>
                <a:rPr lang="en-GB">
                  <a:solidFill>
                    <a:srgbClr val="FF0000"/>
                  </a:solidFill>
                  <a:latin typeface="Calibri" pitchFamily="34" charset="0"/>
                </a:rPr>
                <a:t>x 3</a:t>
              </a:r>
            </a:p>
          </p:txBody>
        </p:sp>
      </p:grpSp>
      <p:grpSp>
        <p:nvGrpSpPr>
          <p:cNvPr id="13" name="Group 43"/>
          <p:cNvGrpSpPr>
            <a:grpSpLocks/>
          </p:cNvGrpSpPr>
          <p:nvPr/>
        </p:nvGrpSpPr>
        <p:grpSpPr bwMode="auto">
          <a:xfrm>
            <a:off x="4246562" y="2996952"/>
            <a:ext cx="503238" cy="368300"/>
            <a:chOff x="1259632" y="2420887"/>
            <a:chExt cx="504056" cy="368778"/>
          </a:xfrm>
        </p:grpSpPr>
        <p:sp>
          <p:nvSpPr>
            <p:cNvPr id="62" name="Rectangle 61"/>
            <p:cNvSpPr/>
            <p:nvPr/>
          </p:nvSpPr>
          <p:spPr>
            <a:xfrm>
              <a:off x="1331186" y="2492418"/>
              <a:ext cx="360948" cy="287710"/>
            </a:xfrm>
            <a:prstGeom prst="rect">
              <a:avLst/>
            </a:prstGeom>
            <a:solidFill>
              <a:schemeClr val="bg1"/>
            </a:solid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9196" name="TextBox 60"/>
            <p:cNvSpPr txBox="1">
              <a:spLocks noChangeArrowheads="1"/>
            </p:cNvSpPr>
            <p:nvPr/>
          </p:nvSpPr>
          <p:spPr bwMode="auto">
            <a:xfrm>
              <a:off x="1259632" y="2420887"/>
              <a:ext cx="504056" cy="368778"/>
            </a:xfrm>
            <a:prstGeom prst="rect">
              <a:avLst/>
            </a:prstGeom>
            <a:noFill/>
            <a:ln w="9525">
              <a:noFill/>
              <a:miter lim="800000"/>
              <a:headEnd/>
              <a:tailEnd/>
            </a:ln>
          </p:spPr>
          <p:txBody>
            <a:bodyPr>
              <a:spAutoFit/>
            </a:bodyPr>
            <a:lstStyle/>
            <a:p>
              <a:r>
                <a:rPr lang="en-GB">
                  <a:solidFill>
                    <a:srgbClr val="333399"/>
                  </a:solidFill>
                  <a:latin typeface="Calibri" pitchFamily="34" charset="0"/>
                </a:rPr>
                <a:t> </a:t>
              </a:r>
              <a:r>
                <a:rPr lang="en-GB">
                  <a:solidFill>
                    <a:srgbClr val="FF0000"/>
                  </a:solidFill>
                  <a:latin typeface="Calibri" pitchFamily="34" charset="0"/>
                </a:rPr>
                <a:t>x 3</a:t>
              </a:r>
            </a:p>
          </p:txBody>
        </p:sp>
      </p:grpSp>
      <p:grpSp>
        <p:nvGrpSpPr>
          <p:cNvPr id="14" name="Group 36"/>
          <p:cNvGrpSpPr>
            <a:grpSpLocks/>
          </p:cNvGrpSpPr>
          <p:nvPr/>
        </p:nvGrpSpPr>
        <p:grpSpPr bwMode="auto">
          <a:xfrm>
            <a:off x="2014537" y="2996952"/>
            <a:ext cx="504825" cy="366713"/>
            <a:chOff x="1259632" y="2420888"/>
            <a:chExt cx="504056" cy="366162"/>
          </a:xfrm>
        </p:grpSpPr>
        <p:sp>
          <p:nvSpPr>
            <p:cNvPr id="53" name="Rectangle 52"/>
            <p:cNvSpPr/>
            <p:nvPr/>
          </p:nvSpPr>
          <p:spPr>
            <a:xfrm>
              <a:off x="1330961" y="2492219"/>
              <a:ext cx="361399" cy="288491"/>
            </a:xfrm>
            <a:prstGeom prst="rect">
              <a:avLst/>
            </a:prstGeom>
            <a:solidFill>
              <a:schemeClr val="bg1"/>
            </a:solid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9194" name="TextBox 51"/>
            <p:cNvSpPr txBox="1">
              <a:spLocks noChangeArrowheads="1"/>
            </p:cNvSpPr>
            <p:nvPr/>
          </p:nvSpPr>
          <p:spPr bwMode="auto">
            <a:xfrm>
              <a:off x="1259632" y="2420888"/>
              <a:ext cx="504056" cy="366162"/>
            </a:xfrm>
            <a:prstGeom prst="rect">
              <a:avLst/>
            </a:prstGeom>
            <a:noFill/>
            <a:ln w="9525">
              <a:noFill/>
              <a:miter lim="800000"/>
              <a:headEnd/>
              <a:tailEnd/>
            </a:ln>
          </p:spPr>
          <p:txBody>
            <a:bodyPr>
              <a:spAutoFit/>
            </a:bodyPr>
            <a:lstStyle/>
            <a:p>
              <a:r>
                <a:rPr lang="en-GB">
                  <a:solidFill>
                    <a:srgbClr val="333399"/>
                  </a:solidFill>
                  <a:latin typeface="Calibri" pitchFamily="34" charset="0"/>
                </a:rPr>
                <a:t> </a:t>
              </a:r>
              <a:r>
                <a:rPr lang="en-GB">
                  <a:solidFill>
                    <a:srgbClr val="FF0000"/>
                  </a:solidFill>
                  <a:latin typeface="Calibri" pitchFamily="34" charset="0"/>
                </a:rPr>
                <a:t>x 3</a:t>
              </a:r>
            </a:p>
          </p:txBody>
        </p:sp>
      </p:grpSp>
      <p:grpSp>
        <p:nvGrpSpPr>
          <p:cNvPr id="51" name="Group 50"/>
          <p:cNvGrpSpPr>
            <a:grpSpLocks/>
          </p:cNvGrpSpPr>
          <p:nvPr/>
        </p:nvGrpSpPr>
        <p:grpSpPr bwMode="auto">
          <a:xfrm>
            <a:off x="1943100" y="3860552"/>
            <a:ext cx="3013075" cy="468315"/>
            <a:chOff x="1915886" y="3243943"/>
            <a:chExt cx="2220685" cy="468941"/>
          </a:xfrm>
        </p:grpSpPr>
        <p:sp>
          <p:nvSpPr>
            <p:cNvPr id="52" name="Freeform 51"/>
            <p:cNvSpPr/>
            <p:nvPr/>
          </p:nvSpPr>
          <p:spPr>
            <a:xfrm>
              <a:off x="1915886" y="3243943"/>
              <a:ext cx="2220685" cy="112864"/>
            </a:xfrm>
            <a:custGeom>
              <a:avLst/>
              <a:gdLst>
                <a:gd name="connsiteX0" fmla="*/ 0 w 2220685"/>
                <a:gd name="connsiteY0" fmla="*/ 10886 h 10886"/>
                <a:gd name="connsiteX1" fmla="*/ 2220685 w 2220685"/>
                <a:gd name="connsiteY1" fmla="*/ 0 h 10886"/>
                <a:gd name="connsiteX2" fmla="*/ 2220685 w 2220685"/>
                <a:gd name="connsiteY2" fmla="*/ 0 h 10886"/>
                <a:gd name="connsiteX0" fmla="*/ 0 w 2220685"/>
                <a:gd name="connsiteY0" fmla="*/ 10886 h 257065"/>
                <a:gd name="connsiteX1" fmla="*/ 1071938 w 2220685"/>
                <a:gd name="connsiteY1" fmla="*/ 257065 h 257065"/>
                <a:gd name="connsiteX2" fmla="*/ 2220685 w 2220685"/>
                <a:gd name="connsiteY2" fmla="*/ 0 h 257065"/>
                <a:gd name="connsiteX3" fmla="*/ 2220685 w 2220685"/>
                <a:gd name="connsiteY3" fmla="*/ 0 h 257065"/>
                <a:gd name="connsiteX0" fmla="*/ 0 w 2220685"/>
                <a:gd name="connsiteY0" fmla="*/ 10886 h 257065"/>
                <a:gd name="connsiteX1" fmla="*/ 495874 w 2220685"/>
                <a:gd name="connsiteY1" fmla="*/ 185057 h 257065"/>
                <a:gd name="connsiteX2" fmla="*/ 1071938 w 2220685"/>
                <a:gd name="connsiteY2" fmla="*/ 257065 h 257065"/>
                <a:gd name="connsiteX3" fmla="*/ 2220685 w 2220685"/>
                <a:gd name="connsiteY3" fmla="*/ 0 h 257065"/>
                <a:gd name="connsiteX4" fmla="*/ 2220685 w 2220685"/>
                <a:gd name="connsiteY4" fmla="*/ 0 h 257065"/>
                <a:gd name="connsiteX0" fmla="*/ 0 w 2220685"/>
                <a:gd name="connsiteY0" fmla="*/ 10886 h 257065"/>
                <a:gd name="connsiteX1" fmla="*/ 495874 w 2220685"/>
                <a:gd name="connsiteY1" fmla="*/ 185057 h 257065"/>
                <a:gd name="connsiteX2" fmla="*/ 1071938 w 2220685"/>
                <a:gd name="connsiteY2" fmla="*/ 257065 h 257065"/>
                <a:gd name="connsiteX3" fmla="*/ 1575994 w 2220685"/>
                <a:gd name="connsiteY3" fmla="*/ 185057 h 257065"/>
                <a:gd name="connsiteX4" fmla="*/ 2220685 w 2220685"/>
                <a:gd name="connsiteY4" fmla="*/ 0 h 257065"/>
                <a:gd name="connsiteX5" fmla="*/ 2220685 w 2220685"/>
                <a:gd name="connsiteY5" fmla="*/ 0 h 257065"/>
                <a:gd name="connsiteX0" fmla="*/ 0 w 2220685"/>
                <a:gd name="connsiteY0" fmla="*/ 10886 h 185057"/>
                <a:gd name="connsiteX1" fmla="*/ 495874 w 2220685"/>
                <a:gd name="connsiteY1" fmla="*/ 185057 h 185057"/>
                <a:gd name="connsiteX2" fmla="*/ 1071938 w 2220685"/>
                <a:gd name="connsiteY2" fmla="*/ 185057 h 185057"/>
                <a:gd name="connsiteX3" fmla="*/ 1575994 w 2220685"/>
                <a:gd name="connsiteY3" fmla="*/ 185057 h 185057"/>
                <a:gd name="connsiteX4" fmla="*/ 2220685 w 2220685"/>
                <a:gd name="connsiteY4" fmla="*/ 0 h 185057"/>
                <a:gd name="connsiteX5" fmla="*/ 2220685 w 2220685"/>
                <a:gd name="connsiteY5" fmla="*/ 0 h 185057"/>
                <a:gd name="connsiteX0" fmla="*/ 0 w 2220685"/>
                <a:gd name="connsiteY0" fmla="*/ 10886 h 185057"/>
                <a:gd name="connsiteX1" fmla="*/ 279850 w 2220685"/>
                <a:gd name="connsiteY1" fmla="*/ 113049 h 185057"/>
                <a:gd name="connsiteX2" fmla="*/ 1071938 w 2220685"/>
                <a:gd name="connsiteY2" fmla="*/ 185057 h 185057"/>
                <a:gd name="connsiteX3" fmla="*/ 1575994 w 2220685"/>
                <a:gd name="connsiteY3" fmla="*/ 185057 h 185057"/>
                <a:gd name="connsiteX4" fmla="*/ 2220685 w 2220685"/>
                <a:gd name="connsiteY4" fmla="*/ 0 h 185057"/>
                <a:gd name="connsiteX5" fmla="*/ 2220685 w 2220685"/>
                <a:gd name="connsiteY5" fmla="*/ 0 h 185057"/>
                <a:gd name="connsiteX0" fmla="*/ 0 w 2220685"/>
                <a:gd name="connsiteY0" fmla="*/ 10886 h 185057"/>
                <a:gd name="connsiteX1" fmla="*/ 279850 w 2220685"/>
                <a:gd name="connsiteY1" fmla="*/ 113049 h 185057"/>
                <a:gd name="connsiteX2" fmla="*/ 1071938 w 2220685"/>
                <a:gd name="connsiteY2" fmla="*/ 185057 h 185057"/>
                <a:gd name="connsiteX3" fmla="*/ 1936034 w 2220685"/>
                <a:gd name="connsiteY3" fmla="*/ 113049 h 185057"/>
                <a:gd name="connsiteX4" fmla="*/ 2220685 w 2220685"/>
                <a:gd name="connsiteY4" fmla="*/ 0 h 185057"/>
                <a:gd name="connsiteX5" fmla="*/ 2220685 w 2220685"/>
                <a:gd name="connsiteY5" fmla="*/ 0 h 185057"/>
                <a:gd name="connsiteX0" fmla="*/ 0 w 2220685"/>
                <a:gd name="connsiteY0" fmla="*/ 10886 h 185057"/>
                <a:gd name="connsiteX1" fmla="*/ 279850 w 2220685"/>
                <a:gd name="connsiteY1" fmla="*/ 113049 h 185057"/>
                <a:gd name="connsiteX2" fmla="*/ 1071938 w 2220685"/>
                <a:gd name="connsiteY2" fmla="*/ 185057 h 185057"/>
                <a:gd name="connsiteX3" fmla="*/ 1936034 w 2220685"/>
                <a:gd name="connsiteY3" fmla="*/ 113049 h 185057"/>
                <a:gd name="connsiteX4" fmla="*/ 2220685 w 2220685"/>
                <a:gd name="connsiteY4" fmla="*/ 0 h 185057"/>
                <a:gd name="connsiteX5" fmla="*/ 2220685 w 2220685"/>
                <a:gd name="connsiteY5" fmla="*/ 0 h 185057"/>
                <a:gd name="connsiteX0" fmla="*/ 0 w 2220685"/>
                <a:gd name="connsiteY0" fmla="*/ 10886 h 113049"/>
                <a:gd name="connsiteX1" fmla="*/ 279850 w 2220685"/>
                <a:gd name="connsiteY1" fmla="*/ 113049 h 113049"/>
                <a:gd name="connsiteX2" fmla="*/ 1071938 w 2220685"/>
                <a:gd name="connsiteY2" fmla="*/ 113049 h 113049"/>
                <a:gd name="connsiteX3" fmla="*/ 1936034 w 2220685"/>
                <a:gd name="connsiteY3" fmla="*/ 113049 h 113049"/>
                <a:gd name="connsiteX4" fmla="*/ 2220685 w 2220685"/>
                <a:gd name="connsiteY4" fmla="*/ 0 h 113049"/>
                <a:gd name="connsiteX5" fmla="*/ 2220685 w 2220685"/>
                <a:gd name="connsiteY5" fmla="*/ 0 h 113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20685" h="113049">
                  <a:moveTo>
                    <a:pt x="0" y="10886"/>
                  </a:moveTo>
                  <a:lnTo>
                    <a:pt x="279850" y="113049"/>
                  </a:lnTo>
                  <a:lnTo>
                    <a:pt x="1071938" y="113049"/>
                  </a:lnTo>
                  <a:lnTo>
                    <a:pt x="1936034" y="113049"/>
                  </a:lnTo>
                  <a:lnTo>
                    <a:pt x="2220685" y="0"/>
                  </a:lnTo>
                  <a:lnTo>
                    <a:pt x="2220685" y="0"/>
                  </a:lnTo>
                </a:path>
              </a:pathLst>
            </a:custGeom>
            <a:ln w="25400">
              <a:solidFill>
                <a:srgbClr val="006600"/>
              </a:solidFill>
              <a:prstDash val="sysDot"/>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sp>
          <p:nvSpPr>
            <p:cNvPr id="54" name="Freeform 53"/>
            <p:cNvSpPr/>
            <p:nvPr/>
          </p:nvSpPr>
          <p:spPr>
            <a:xfrm>
              <a:off x="2871786" y="3388600"/>
              <a:ext cx="370895" cy="287721"/>
            </a:xfrm>
            <a:custGeom>
              <a:avLst/>
              <a:gdLst>
                <a:gd name="connsiteX0" fmla="*/ 0 w 376237"/>
                <a:gd name="connsiteY0" fmla="*/ 0 h 276225"/>
                <a:gd name="connsiteX1" fmla="*/ 0 w 376237"/>
                <a:gd name="connsiteY1" fmla="*/ 276225 h 276225"/>
                <a:gd name="connsiteX2" fmla="*/ 376237 w 376237"/>
                <a:gd name="connsiteY2" fmla="*/ 276225 h 276225"/>
                <a:gd name="connsiteX3" fmla="*/ 376237 w 376237"/>
                <a:gd name="connsiteY3" fmla="*/ 9525 h 276225"/>
              </a:gdLst>
              <a:ahLst/>
              <a:cxnLst>
                <a:cxn ang="0">
                  <a:pos x="connsiteX0" y="connsiteY0"/>
                </a:cxn>
                <a:cxn ang="0">
                  <a:pos x="connsiteX1" y="connsiteY1"/>
                </a:cxn>
                <a:cxn ang="0">
                  <a:pos x="connsiteX2" y="connsiteY2"/>
                </a:cxn>
                <a:cxn ang="0">
                  <a:pos x="connsiteX3" y="connsiteY3"/>
                </a:cxn>
              </a:cxnLst>
              <a:rect l="l" t="t" r="r" b="b"/>
              <a:pathLst>
                <a:path w="376237" h="276225">
                  <a:moveTo>
                    <a:pt x="0" y="0"/>
                  </a:moveTo>
                  <a:lnTo>
                    <a:pt x="0" y="276225"/>
                  </a:lnTo>
                  <a:lnTo>
                    <a:pt x="376237" y="276225"/>
                  </a:lnTo>
                  <a:lnTo>
                    <a:pt x="376237" y="9525"/>
                  </a:lnTo>
                </a:path>
              </a:pathLst>
            </a:custGeom>
            <a:ln w="25400">
              <a:solidFill>
                <a:srgbClr val="006600"/>
              </a:solidFill>
              <a:prstDash val="sysDot"/>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sp>
          <p:nvSpPr>
            <p:cNvPr id="49192" name="TextBox 54"/>
            <p:cNvSpPr txBox="1">
              <a:spLocks noChangeArrowheads="1"/>
            </p:cNvSpPr>
            <p:nvPr/>
          </p:nvSpPr>
          <p:spPr bwMode="auto">
            <a:xfrm>
              <a:off x="2817966" y="3315478"/>
              <a:ext cx="477366" cy="397406"/>
            </a:xfrm>
            <a:prstGeom prst="rect">
              <a:avLst/>
            </a:prstGeom>
            <a:noFill/>
            <a:ln w="9525">
              <a:noFill/>
              <a:miter lim="800000"/>
              <a:headEnd/>
              <a:tailEnd/>
            </a:ln>
          </p:spPr>
          <p:txBody>
            <a:bodyPr>
              <a:spAutoFit/>
            </a:bodyPr>
            <a:lstStyle/>
            <a:p>
              <a:r>
                <a:rPr lang="en-GB" dirty="0">
                  <a:solidFill>
                    <a:srgbClr val="006600"/>
                  </a:solidFill>
                  <a:latin typeface="Calibri" pitchFamily="34" charset="0"/>
                </a:rPr>
                <a:t>  x </a:t>
              </a:r>
              <a:r>
                <a:rPr lang="en-GB" sz="2000" i="1" dirty="0">
                  <a:solidFill>
                    <a:srgbClr val="006600"/>
                  </a:solidFill>
                  <a:latin typeface="Times New Roman" pitchFamily="18" charset="0"/>
                  <a:cs typeface="Times New Roman" pitchFamily="18" charset="0"/>
                </a:rPr>
                <a:t>r</a:t>
              </a:r>
              <a:r>
                <a:rPr lang="en-GB" baseline="30000" dirty="0">
                  <a:solidFill>
                    <a:srgbClr val="006600"/>
                  </a:solidFill>
                  <a:latin typeface="Calibri" pitchFamily="34" charset="0"/>
                </a:rPr>
                <a:t>4</a:t>
              </a:r>
            </a:p>
          </p:txBody>
        </p:sp>
      </p:grpSp>
      <p:sp>
        <p:nvSpPr>
          <p:cNvPr id="57" name="Text Box 16"/>
          <p:cNvSpPr txBox="1">
            <a:spLocks noChangeArrowheads="1"/>
          </p:cNvSpPr>
          <p:nvPr/>
        </p:nvSpPr>
        <p:spPr bwMode="auto">
          <a:xfrm>
            <a:off x="5940152" y="2924944"/>
            <a:ext cx="1584325" cy="430887"/>
          </a:xfrm>
          <a:prstGeom prst="rect">
            <a:avLst/>
          </a:prstGeom>
          <a:noFill/>
          <a:ln w="9525">
            <a:noFill/>
            <a:miter lim="800000"/>
            <a:headEnd/>
            <a:tailEnd/>
          </a:ln>
        </p:spPr>
        <p:txBody>
          <a:bodyPr>
            <a:spAutoFit/>
          </a:bodyPr>
          <a:lstStyle/>
          <a:p>
            <a:pPr>
              <a:spcBef>
                <a:spcPct val="50000"/>
              </a:spcBef>
            </a:pPr>
            <a:r>
              <a:rPr lang="en-GB" sz="2000" i="1" dirty="0">
                <a:solidFill>
                  <a:srgbClr val="002060"/>
                </a:solidFill>
                <a:latin typeface="Calibri" pitchFamily="34" charset="0"/>
              </a:rPr>
              <a:t> </a:t>
            </a:r>
            <a:r>
              <a:rPr lang="en-GB" sz="2200" i="1" dirty="0">
                <a:latin typeface="Calibri" pitchFamily="34" charset="0"/>
              </a:rPr>
              <a:t>a</a:t>
            </a:r>
            <a:r>
              <a:rPr lang="en-GB" sz="2200" baseline="-25000" dirty="0">
                <a:latin typeface="Calibri" pitchFamily="34" charset="0"/>
              </a:rPr>
              <a:t>7</a:t>
            </a:r>
            <a:r>
              <a:rPr lang="en-GB" sz="2200" dirty="0">
                <a:latin typeface="Calibri" pitchFamily="34" charset="0"/>
              </a:rPr>
              <a:t> = </a:t>
            </a:r>
            <a:r>
              <a:rPr lang="en-GB" sz="2200" i="1" dirty="0">
                <a:latin typeface="Calibri" pitchFamily="34" charset="0"/>
              </a:rPr>
              <a:t>a</a:t>
            </a:r>
            <a:r>
              <a:rPr lang="en-GB" sz="2200" baseline="-25000" dirty="0">
                <a:latin typeface="Calibri" pitchFamily="34" charset="0"/>
              </a:rPr>
              <a:t>3</a:t>
            </a:r>
            <a:r>
              <a:rPr lang="en-GB" sz="2200" dirty="0">
                <a:latin typeface="Calibri" pitchFamily="34" charset="0"/>
              </a:rPr>
              <a:t> x </a:t>
            </a:r>
            <a:r>
              <a:rPr lang="en-GB" sz="2200" i="1" dirty="0">
                <a:latin typeface="Times New Roman" pitchFamily="18" charset="0"/>
                <a:cs typeface="Times New Roman" pitchFamily="18" charset="0"/>
              </a:rPr>
              <a:t>r</a:t>
            </a:r>
            <a:r>
              <a:rPr lang="en-GB" sz="2200" baseline="30000" dirty="0">
                <a:latin typeface="Calibri" pitchFamily="34" charset="0"/>
              </a:rPr>
              <a:t>4</a:t>
            </a:r>
            <a:endParaRPr lang="en-GB" sz="2200" b="1" dirty="0">
              <a:latin typeface="Calibri" pitchFamily="34" charset="0"/>
            </a:endParaRPr>
          </a:p>
        </p:txBody>
      </p:sp>
      <p:sp>
        <p:nvSpPr>
          <p:cNvPr id="58" name="TextBox 57"/>
          <p:cNvSpPr txBox="1">
            <a:spLocks noChangeArrowheads="1"/>
          </p:cNvSpPr>
          <p:nvPr/>
        </p:nvSpPr>
        <p:spPr bwMode="auto">
          <a:xfrm>
            <a:off x="5830887" y="4076452"/>
            <a:ext cx="2917577" cy="430887"/>
          </a:xfrm>
          <a:prstGeom prst="rect">
            <a:avLst/>
          </a:prstGeom>
          <a:noFill/>
          <a:ln w="9525">
            <a:noFill/>
            <a:miter lim="800000"/>
            <a:headEnd/>
            <a:tailEnd/>
          </a:ln>
        </p:spPr>
        <p:txBody>
          <a:bodyPr wrap="square">
            <a:spAutoFit/>
          </a:bodyPr>
          <a:lstStyle/>
          <a:p>
            <a:r>
              <a:rPr lang="en-GB" dirty="0">
                <a:sym typeface="Symbol" pitchFamily="18" charset="2"/>
              </a:rPr>
              <a:t>  </a:t>
            </a:r>
            <a:r>
              <a:rPr lang="en-GB" sz="2200" i="1" dirty="0">
                <a:latin typeface="Times New Roman" pitchFamily="18" charset="0"/>
                <a:cs typeface="Times New Roman" pitchFamily="18" charset="0"/>
                <a:sym typeface="Symbol" pitchFamily="18" charset="2"/>
              </a:rPr>
              <a:t>r</a:t>
            </a:r>
            <a:r>
              <a:rPr lang="en-GB" dirty="0">
                <a:sym typeface="Symbol" pitchFamily="18" charset="2"/>
              </a:rPr>
              <a:t> = 3  (as </a:t>
            </a:r>
            <a:r>
              <a:rPr lang="en-GB" sz="2000" i="1" dirty="0">
                <a:latin typeface="Times New Roman" pitchFamily="18" charset="0"/>
                <a:cs typeface="Times New Roman" pitchFamily="18" charset="0"/>
                <a:sym typeface="Symbol" pitchFamily="18" charset="2"/>
              </a:rPr>
              <a:t>r</a:t>
            </a:r>
            <a:r>
              <a:rPr lang="en-GB" dirty="0">
                <a:sym typeface="Symbol" pitchFamily="18" charset="2"/>
              </a:rPr>
              <a:t> is positive) </a:t>
            </a:r>
            <a:endParaRPr lang="en-GB" dirty="0"/>
          </a:p>
        </p:txBody>
      </p:sp>
      <p:grpSp>
        <p:nvGrpSpPr>
          <p:cNvPr id="60" name="Group 36"/>
          <p:cNvGrpSpPr>
            <a:grpSpLocks/>
          </p:cNvGrpSpPr>
          <p:nvPr/>
        </p:nvGrpSpPr>
        <p:grpSpPr bwMode="auto">
          <a:xfrm>
            <a:off x="430212" y="2996952"/>
            <a:ext cx="504825" cy="396875"/>
            <a:chOff x="1259632" y="2420888"/>
            <a:chExt cx="504056" cy="396339"/>
          </a:xfrm>
        </p:grpSpPr>
        <p:sp>
          <p:nvSpPr>
            <p:cNvPr id="49188" name="TextBox 34"/>
            <p:cNvSpPr txBox="1">
              <a:spLocks noChangeArrowheads="1"/>
            </p:cNvSpPr>
            <p:nvPr/>
          </p:nvSpPr>
          <p:spPr bwMode="auto">
            <a:xfrm>
              <a:off x="1259632" y="2420888"/>
              <a:ext cx="504056" cy="396339"/>
            </a:xfrm>
            <a:prstGeom prst="rect">
              <a:avLst/>
            </a:prstGeom>
            <a:noFill/>
            <a:ln w="9525">
              <a:noFill/>
              <a:miter lim="800000"/>
              <a:headEnd/>
              <a:tailEnd/>
            </a:ln>
          </p:spPr>
          <p:txBody>
            <a:bodyPr>
              <a:spAutoFit/>
            </a:bodyPr>
            <a:lstStyle/>
            <a:p>
              <a:r>
                <a:rPr lang="en-GB">
                  <a:solidFill>
                    <a:srgbClr val="333399"/>
                  </a:solidFill>
                  <a:latin typeface="Calibri" pitchFamily="34" charset="0"/>
                </a:rPr>
                <a:t> x </a:t>
              </a:r>
              <a:r>
                <a:rPr lang="en-GB" sz="2000" i="1">
                  <a:solidFill>
                    <a:srgbClr val="333399"/>
                  </a:solidFill>
                  <a:latin typeface="Times New Roman" pitchFamily="18" charset="0"/>
                  <a:cs typeface="Times New Roman" pitchFamily="18" charset="0"/>
                </a:rPr>
                <a:t>r</a:t>
              </a:r>
            </a:p>
          </p:txBody>
        </p:sp>
        <p:sp>
          <p:nvSpPr>
            <p:cNvPr id="67" name="Rectangle 66"/>
            <p:cNvSpPr/>
            <p:nvPr/>
          </p:nvSpPr>
          <p:spPr>
            <a:xfrm>
              <a:off x="1330961" y="2492230"/>
              <a:ext cx="361399" cy="288535"/>
            </a:xfrm>
            <a:prstGeom prst="rect">
              <a:avLst/>
            </a:prstGeom>
            <a:no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grpSp>
        <p:nvGrpSpPr>
          <p:cNvPr id="68" name="Group 37"/>
          <p:cNvGrpSpPr>
            <a:grpSpLocks/>
          </p:cNvGrpSpPr>
          <p:nvPr/>
        </p:nvGrpSpPr>
        <p:grpSpPr bwMode="auto">
          <a:xfrm>
            <a:off x="1222375" y="2996952"/>
            <a:ext cx="504825" cy="396875"/>
            <a:chOff x="1259632" y="2420888"/>
            <a:chExt cx="504056" cy="396339"/>
          </a:xfrm>
        </p:grpSpPr>
        <p:sp>
          <p:nvSpPr>
            <p:cNvPr id="49186" name="TextBox 38"/>
            <p:cNvSpPr txBox="1">
              <a:spLocks noChangeArrowheads="1"/>
            </p:cNvSpPr>
            <p:nvPr/>
          </p:nvSpPr>
          <p:spPr bwMode="auto">
            <a:xfrm>
              <a:off x="1259632" y="2420888"/>
              <a:ext cx="504056" cy="396339"/>
            </a:xfrm>
            <a:prstGeom prst="rect">
              <a:avLst/>
            </a:prstGeom>
            <a:noFill/>
            <a:ln w="9525">
              <a:noFill/>
              <a:miter lim="800000"/>
              <a:headEnd/>
              <a:tailEnd/>
            </a:ln>
          </p:spPr>
          <p:txBody>
            <a:bodyPr>
              <a:spAutoFit/>
            </a:bodyPr>
            <a:lstStyle/>
            <a:p>
              <a:r>
                <a:rPr lang="en-GB">
                  <a:solidFill>
                    <a:srgbClr val="333399"/>
                  </a:solidFill>
                  <a:latin typeface="Calibri" pitchFamily="34" charset="0"/>
                </a:rPr>
                <a:t> x </a:t>
              </a:r>
              <a:r>
                <a:rPr lang="en-GB" sz="2000" i="1">
                  <a:solidFill>
                    <a:srgbClr val="333399"/>
                  </a:solidFill>
                  <a:latin typeface="Times New Roman" pitchFamily="18" charset="0"/>
                  <a:cs typeface="Times New Roman" pitchFamily="18" charset="0"/>
                </a:rPr>
                <a:t>r</a:t>
              </a:r>
              <a:endParaRPr lang="en-GB">
                <a:solidFill>
                  <a:srgbClr val="333399"/>
                </a:solidFill>
                <a:latin typeface="Calibri" pitchFamily="34" charset="0"/>
              </a:endParaRPr>
            </a:p>
          </p:txBody>
        </p:sp>
        <p:sp>
          <p:nvSpPr>
            <p:cNvPr id="70" name="Rectangle 69"/>
            <p:cNvSpPr/>
            <p:nvPr/>
          </p:nvSpPr>
          <p:spPr>
            <a:xfrm>
              <a:off x="1330960" y="2492230"/>
              <a:ext cx="361399" cy="288535"/>
            </a:xfrm>
            <a:prstGeom prst="rect">
              <a:avLst/>
            </a:prstGeom>
            <a:no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grpSp>
        <p:nvGrpSpPr>
          <p:cNvPr id="71" name="Group 37"/>
          <p:cNvGrpSpPr>
            <a:grpSpLocks/>
          </p:cNvGrpSpPr>
          <p:nvPr/>
        </p:nvGrpSpPr>
        <p:grpSpPr bwMode="auto">
          <a:xfrm>
            <a:off x="1222375" y="2996952"/>
            <a:ext cx="504825" cy="368300"/>
            <a:chOff x="1259632" y="2420886"/>
            <a:chExt cx="504056" cy="368778"/>
          </a:xfrm>
        </p:grpSpPr>
        <p:sp>
          <p:nvSpPr>
            <p:cNvPr id="72" name="Rectangle 71"/>
            <p:cNvSpPr/>
            <p:nvPr/>
          </p:nvSpPr>
          <p:spPr>
            <a:xfrm>
              <a:off x="1330960" y="2492417"/>
              <a:ext cx="361399" cy="287710"/>
            </a:xfrm>
            <a:prstGeom prst="rect">
              <a:avLst/>
            </a:prstGeom>
            <a:solidFill>
              <a:schemeClr val="bg1"/>
            </a:solid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9185" name="TextBox 54"/>
            <p:cNvSpPr txBox="1">
              <a:spLocks noChangeArrowheads="1"/>
            </p:cNvSpPr>
            <p:nvPr/>
          </p:nvSpPr>
          <p:spPr bwMode="auto">
            <a:xfrm>
              <a:off x="1259632" y="2420886"/>
              <a:ext cx="504056" cy="368778"/>
            </a:xfrm>
            <a:prstGeom prst="rect">
              <a:avLst/>
            </a:prstGeom>
            <a:noFill/>
            <a:ln w="9525">
              <a:noFill/>
              <a:miter lim="800000"/>
              <a:headEnd/>
              <a:tailEnd/>
            </a:ln>
          </p:spPr>
          <p:txBody>
            <a:bodyPr>
              <a:spAutoFit/>
            </a:bodyPr>
            <a:lstStyle/>
            <a:p>
              <a:r>
                <a:rPr lang="en-GB">
                  <a:solidFill>
                    <a:srgbClr val="333399"/>
                  </a:solidFill>
                  <a:latin typeface="Calibri" pitchFamily="34" charset="0"/>
                </a:rPr>
                <a:t> </a:t>
              </a:r>
              <a:r>
                <a:rPr lang="en-GB">
                  <a:solidFill>
                    <a:srgbClr val="FF0000"/>
                  </a:solidFill>
                  <a:latin typeface="Calibri" pitchFamily="34" charset="0"/>
                </a:rPr>
                <a:t>x 3</a:t>
              </a:r>
            </a:p>
          </p:txBody>
        </p:sp>
      </p:grpSp>
      <p:grpSp>
        <p:nvGrpSpPr>
          <p:cNvPr id="74" name="Group 36"/>
          <p:cNvGrpSpPr>
            <a:grpSpLocks/>
          </p:cNvGrpSpPr>
          <p:nvPr/>
        </p:nvGrpSpPr>
        <p:grpSpPr bwMode="auto">
          <a:xfrm>
            <a:off x="430212" y="2996952"/>
            <a:ext cx="504825" cy="366713"/>
            <a:chOff x="1259632" y="2420889"/>
            <a:chExt cx="504056" cy="366162"/>
          </a:xfrm>
        </p:grpSpPr>
        <p:sp>
          <p:nvSpPr>
            <p:cNvPr id="75" name="Rectangle 74"/>
            <p:cNvSpPr/>
            <p:nvPr/>
          </p:nvSpPr>
          <p:spPr>
            <a:xfrm>
              <a:off x="1330961" y="2492220"/>
              <a:ext cx="361399" cy="288491"/>
            </a:xfrm>
            <a:prstGeom prst="rect">
              <a:avLst/>
            </a:prstGeom>
            <a:solidFill>
              <a:schemeClr val="bg1"/>
            </a:solidFill>
            <a:ln>
              <a:solidFill>
                <a:srgbClr val="3333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9183" name="TextBox 51"/>
            <p:cNvSpPr txBox="1">
              <a:spLocks noChangeArrowheads="1"/>
            </p:cNvSpPr>
            <p:nvPr/>
          </p:nvSpPr>
          <p:spPr bwMode="auto">
            <a:xfrm>
              <a:off x="1259632" y="2420889"/>
              <a:ext cx="504056" cy="366162"/>
            </a:xfrm>
            <a:prstGeom prst="rect">
              <a:avLst/>
            </a:prstGeom>
            <a:noFill/>
            <a:ln w="9525">
              <a:noFill/>
              <a:miter lim="800000"/>
              <a:headEnd/>
              <a:tailEnd/>
            </a:ln>
          </p:spPr>
          <p:txBody>
            <a:bodyPr>
              <a:spAutoFit/>
            </a:bodyPr>
            <a:lstStyle/>
            <a:p>
              <a:r>
                <a:rPr lang="en-GB">
                  <a:solidFill>
                    <a:srgbClr val="333399"/>
                  </a:solidFill>
                  <a:latin typeface="Calibri" pitchFamily="34" charset="0"/>
                </a:rPr>
                <a:t> </a:t>
              </a:r>
              <a:r>
                <a:rPr lang="en-GB">
                  <a:solidFill>
                    <a:srgbClr val="FF0000"/>
                  </a:solidFill>
                  <a:latin typeface="Calibri" pitchFamily="34" charset="0"/>
                </a:rPr>
                <a:t>x 3</a:t>
              </a:r>
            </a:p>
          </p:txBody>
        </p:sp>
      </p:grpSp>
      <p:cxnSp>
        <p:nvCxnSpPr>
          <p:cNvPr id="77" name="Straight Arrow Connector 76"/>
          <p:cNvCxnSpPr/>
          <p:nvPr/>
        </p:nvCxnSpPr>
        <p:spPr bwMode="auto">
          <a:xfrm>
            <a:off x="1295400" y="3428752"/>
            <a:ext cx="431800" cy="1588"/>
          </a:xfrm>
          <a:prstGeom prst="straightConnector1">
            <a:avLst/>
          </a:prstGeom>
          <a:ln w="22225">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bwMode="auto">
          <a:xfrm>
            <a:off x="503237" y="3428752"/>
            <a:ext cx="431800" cy="1588"/>
          </a:xfrm>
          <a:prstGeom prst="straightConnector1">
            <a:avLst/>
          </a:prstGeom>
          <a:ln w="22225">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179387" y="3212852"/>
            <a:ext cx="1152525" cy="396875"/>
          </a:xfrm>
          <a:prstGeom prst="rect">
            <a:avLst/>
          </a:prstGeom>
        </p:spPr>
        <p:txBody>
          <a:bodyPr wrap="none">
            <a:spAutoFit/>
          </a:bodyPr>
          <a:lstStyle/>
          <a:p>
            <a:pPr>
              <a:defRPr/>
            </a:pPr>
            <a:r>
              <a:rPr lang="en-GB" sz="2000" i="1" dirty="0">
                <a:solidFill>
                  <a:schemeClr val="accent6">
                    <a:lumMod val="75000"/>
                  </a:schemeClr>
                </a:solidFill>
                <a:latin typeface="Calibri" pitchFamily="34" charset="0"/>
              </a:rPr>
              <a:t> a</a:t>
            </a:r>
            <a:r>
              <a:rPr lang="en-GB" sz="2000" baseline="-25000" dirty="0">
                <a:solidFill>
                  <a:schemeClr val="accent6">
                    <a:lumMod val="75000"/>
                  </a:schemeClr>
                </a:solidFill>
                <a:latin typeface="Calibri" pitchFamily="34" charset="0"/>
              </a:rPr>
              <a:t>1</a:t>
            </a:r>
            <a:r>
              <a:rPr lang="en-GB" baseline="-25000" dirty="0">
                <a:solidFill>
                  <a:schemeClr val="accent6">
                    <a:lumMod val="75000"/>
                  </a:schemeClr>
                </a:solidFill>
                <a:latin typeface="Calibri" pitchFamily="34" charset="0"/>
              </a:rPr>
              <a:t>              </a:t>
            </a:r>
            <a:r>
              <a:rPr lang="en-GB" sz="2000" i="1" dirty="0">
                <a:solidFill>
                  <a:schemeClr val="accent6">
                    <a:lumMod val="75000"/>
                  </a:schemeClr>
                </a:solidFill>
                <a:latin typeface="Calibri" pitchFamily="34" charset="0"/>
              </a:rPr>
              <a:t>a</a:t>
            </a:r>
            <a:r>
              <a:rPr lang="en-GB" baseline="-25000" dirty="0">
                <a:solidFill>
                  <a:schemeClr val="accent6">
                    <a:lumMod val="75000"/>
                  </a:schemeClr>
                </a:solidFill>
                <a:latin typeface="Calibri" pitchFamily="34" charset="0"/>
              </a:rPr>
              <a:t>2</a:t>
            </a:r>
            <a:endParaRPr lang="en-GB" dirty="0"/>
          </a:p>
        </p:txBody>
      </p:sp>
      <p:sp>
        <p:nvSpPr>
          <p:cNvPr id="65" name="TextBox 64"/>
          <p:cNvSpPr txBox="1"/>
          <p:nvPr/>
        </p:nvSpPr>
        <p:spPr>
          <a:xfrm>
            <a:off x="251520" y="4797152"/>
            <a:ext cx="503238" cy="396875"/>
          </a:xfrm>
          <a:prstGeom prst="rect">
            <a:avLst/>
          </a:prstGeom>
          <a:noFill/>
        </p:spPr>
        <p:txBody>
          <a:bodyPr>
            <a:spAutoFit/>
          </a:bodyPr>
          <a:lstStyle/>
          <a:p>
            <a:pPr>
              <a:spcBef>
                <a:spcPct val="50000"/>
              </a:spcBef>
              <a:defRPr/>
            </a:pPr>
            <a:r>
              <a:rPr lang="en-GB" sz="2000" dirty="0" smtClean="0">
                <a:solidFill>
                  <a:schemeClr val="accent6">
                    <a:lumMod val="75000"/>
                  </a:schemeClr>
                </a:solidFill>
                <a:latin typeface="Calibri" pitchFamily="34" charset="0"/>
              </a:rPr>
              <a:t>b)</a:t>
            </a:r>
            <a:endParaRPr lang="en-GB" sz="2000" dirty="0">
              <a:solidFill>
                <a:schemeClr val="accent6">
                  <a:lumMod val="75000"/>
                </a:schemeClr>
              </a:solidFill>
              <a:latin typeface="Calibri" pitchFamily="34" charset="0"/>
            </a:endParaRPr>
          </a:p>
        </p:txBody>
      </p:sp>
      <p:graphicFrame>
        <p:nvGraphicFramePr>
          <p:cNvPr id="69" name="Object 68"/>
          <p:cNvGraphicFramePr>
            <a:graphicFrameLocks noChangeAspect="1"/>
          </p:cNvGraphicFramePr>
          <p:nvPr/>
        </p:nvGraphicFramePr>
        <p:xfrm>
          <a:off x="957662" y="4797151"/>
          <a:ext cx="975592" cy="720079"/>
        </p:xfrm>
        <a:graphic>
          <a:graphicData uri="http://schemas.openxmlformats.org/presentationml/2006/ole">
            <mc:AlternateContent xmlns:mc="http://schemas.openxmlformats.org/markup-compatibility/2006">
              <mc:Choice xmlns:v="urn:schemas-microsoft-com:vml" Requires="v">
                <p:oleObj spid="_x0000_s66565" name="Equation" r:id="rId3" imgW="533160" imgH="393480" progId="Equation.3">
                  <p:embed/>
                </p:oleObj>
              </mc:Choice>
              <mc:Fallback>
                <p:oleObj name="Equation" r:id="rId3" imgW="533160" imgH="39348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7662" y="4797151"/>
                        <a:ext cx="975592" cy="72007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3" name="Text Box 16"/>
          <p:cNvSpPr txBox="1">
            <a:spLocks noChangeArrowheads="1"/>
          </p:cNvSpPr>
          <p:nvPr/>
        </p:nvSpPr>
        <p:spPr bwMode="auto">
          <a:xfrm>
            <a:off x="2051720" y="4941168"/>
            <a:ext cx="2736850" cy="430887"/>
          </a:xfrm>
          <a:prstGeom prst="rect">
            <a:avLst/>
          </a:prstGeom>
          <a:noFill/>
          <a:ln w="9525">
            <a:noFill/>
            <a:miter lim="800000"/>
            <a:headEnd/>
            <a:tailEnd/>
          </a:ln>
        </p:spPr>
        <p:txBody>
          <a:bodyPr>
            <a:spAutoFit/>
          </a:bodyPr>
          <a:lstStyle/>
          <a:p>
            <a:pPr>
              <a:spcBef>
                <a:spcPct val="50000"/>
              </a:spcBef>
            </a:pPr>
            <a:r>
              <a:rPr lang="en-GB" sz="2200" dirty="0" smtClean="0">
                <a:latin typeface="Times New Roman" pitchFamily="18" charset="0"/>
                <a:cs typeface="Times New Roman" pitchFamily="18" charset="0"/>
              </a:rPr>
              <a:t>= </a:t>
            </a:r>
            <a:r>
              <a:rPr lang="en-GB" sz="2200" dirty="0">
                <a:latin typeface="Times New Roman" pitchFamily="18" charset="0"/>
                <a:cs typeface="Times New Roman" pitchFamily="18" charset="0"/>
              </a:rPr>
              <a:t>0.0556 (3 </a:t>
            </a:r>
            <a:r>
              <a:rPr lang="en-GB" sz="2200" dirty="0" err="1">
                <a:latin typeface="Times New Roman" pitchFamily="18" charset="0"/>
                <a:cs typeface="Times New Roman" pitchFamily="18" charset="0"/>
              </a:rPr>
              <a:t>s.f</a:t>
            </a:r>
            <a:r>
              <a:rPr lang="en-GB" sz="2200" dirty="0">
                <a:latin typeface="Times New Roman" pitchFamily="18" charset="0"/>
                <a:cs typeface="Times New Roman" pitchFamily="18" charset="0"/>
              </a:rPr>
              <a:t>)</a:t>
            </a:r>
            <a:endParaRPr lang="en-GB" sz="2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2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left)">
                                      <p:cBhvr>
                                        <p:cTn id="29" dur="2000"/>
                                        <p:tgtEl>
                                          <p:spTgt spid="5"/>
                                        </p:tgtEl>
                                      </p:cBhvr>
                                    </p:animEffect>
                                  </p:childTnLst>
                                </p:cTn>
                              </p:par>
                              <p:par>
                                <p:cTn id="30" presetID="22" presetClass="entr" presetSubtype="8" fill="hold"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2000"/>
                                        <p:tgtEl>
                                          <p:spTgt spid="6"/>
                                        </p:tgtEl>
                                      </p:cBhvr>
                                    </p:animEffect>
                                  </p:childTnLst>
                                </p:cTn>
                              </p:par>
                              <p:par>
                                <p:cTn id="33" presetID="22" presetClass="entr" presetSubtype="8"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left)">
                                      <p:cBhvr>
                                        <p:cTn id="35" dur="2000"/>
                                        <p:tgtEl>
                                          <p:spTgt spid="7"/>
                                        </p:tgtEl>
                                      </p:cBhvr>
                                    </p:animEffect>
                                  </p:childTnLst>
                                </p:cTn>
                              </p:par>
                              <p:par>
                                <p:cTn id="36" presetID="22" presetClass="entr" presetSubtype="8"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left)">
                                      <p:cBhvr>
                                        <p:cTn id="38" dur="20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wipe(left)">
                                      <p:cBhvr>
                                        <p:cTn id="43" dur="500"/>
                                        <p:tgtEl>
                                          <p:spTgt spid="51"/>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5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47"/>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48"/>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49"/>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58"/>
                                        </p:tgtEl>
                                        <p:attrNameLst>
                                          <p:attrName>style.visibility</p:attrName>
                                        </p:attrNameLst>
                                      </p:cBhvr>
                                      <p:to>
                                        <p:strVal val="visible"/>
                                      </p:to>
                                    </p:set>
                                    <p:animEffect transition="in" filter="wipe(left)">
                                      <p:cBhvr>
                                        <p:cTn id="64" dur="500"/>
                                        <p:tgtEl>
                                          <p:spTgt spid="58"/>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wipe(left)">
                                      <p:cBhvr>
                                        <p:cTn id="73" dur="2000"/>
                                        <p:tgtEl>
                                          <p:spTgt spid="14"/>
                                        </p:tgtEl>
                                      </p:cBhvr>
                                    </p:animEffect>
                                  </p:childTnLst>
                                </p:cTn>
                              </p:par>
                              <p:par>
                                <p:cTn id="74" presetID="22" presetClass="entr" presetSubtype="8" fill="hold" nodeType="with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wipe(left)">
                                      <p:cBhvr>
                                        <p:cTn id="76" dur="2000"/>
                                        <p:tgtEl>
                                          <p:spTgt spid="11"/>
                                        </p:tgtEl>
                                      </p:cBhvr>
                                    </p:animEffect>
                                  </p:childTnLst>
                                </p:cTn>
                              </p:par>
                              <p:par>
                                <p:cTn id="77" presetID="22" presetClass="entr" presetSubtype="8" fill="hold" nodeType="with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wipe(left)">
                                      <p:cBhvr>
                                        <p:cTn id="79" dur="2000"/>
                                        <p:tgtEl>
                                          <p:spTgt spid="12"/>
                                        </p:tgtEl>
                                      </p:cBhvr>
                                    </p:animEffect>
                                  </p:childTnLst>
                                </p:cTn>
                              </p:par>
                              <p:par>
                                <p:cTn id="80" presetID="22" presetClass="entr" presetSubtype="8" fill="hold" nodeType="with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wipe(left)">
                                      <p:cBhvr>
                                        <p:cTn id="82" dur="2000"/>
                                        <p:tgtEl>
                                          <p:spTgt spid="13"/>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6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2" presetClass="entr" presetSubtype="2" fill="hold" nodeType="clickEffect">
                                  <p:stCondLst>
                                    <p:cond delay="0"/>
                                  </p:stCondLst>
                                  <p:childTnLst>
                                    <p:set>
                                      <p:cBhvr>
                                        <p:cTn id="90" dur="1" fill="hold">
                                          <p:stCondLst>
                                            <p:cond delay="0"/>
                                          </p:stCondLst>
                                        </p:cTn>
                                        <p:tgtEl>
                                          <p:spTgt spid="60"/>
                                        </p:tgtEl>
                                        <p:attrNameLst>
                                          <p:attrName>style.visibility</p:attrName>
                                        </p:attrNameLst>
                                      </p:cBhvr>
                                      <p:to>
                                        <p:strVal val="visible"/>
                                      </p:to>
                                    </p:set>
                                    <p:animEffect transition="in" filter="wipe(right)">
                                      <p:cBhvr>
                                        <p:cTn id="91" dur="5000"/>
                                        <p:tgtEl>
                                          <p:spTgt spid="60"/>
                                        </p:tgtEl>
                                      </p:cBhvr>
                                    </p:animEffect>
                                  </p:childTnLst>
                                </p:cTn>
                              </p:par>
                              <p:par>
                                <p:cTn id="92" presetID="22" presetClass="entr" presetSubtype="2" fill="hold" nodeType="withEffect">
                                  <p:stCondLst>
                                    <p:cond delay="0"/>
                                  </p:stCondLst>
                                  <p:childTnLst>
                                    <p:set>
                                      <p:cBhvr>
                                        <p:cTn id="93" dur="1" fill="hold">
                                          <p:stCondLst>
                                            <p:cond delay="0"/>
                                          </p:stCondLst>
                                        </p:cTn>
                                        <p:tgtEl>
                                          <p:spTgt spid="68"/>
                                        </p:tgtEl>
                                        <p:attrNameLst>
                                          <p:attrName>style.visibility</p:attrName>
                                        </p:attrNameLst>
                                      </p:cBhvr>
                                      <p:to>
                                        <p:strVal val="visible"/>
                                      </p:to>
                                    </p:set>
                                    <p:animEffect transition="in" filter="wipe(right)">
                                      <p:cBhvr>
                                        <p:cTn id="94" dur="5000"/>
                                        <p:tgtEl>
                                          <p:spTgt spid="68"/>
                                        </p:tgtEl>
                                      </p:cBhvr>
                                    </p:animEffect>
                                  </p:childTnLst>
                                </p:cTn>
                              </p:par>
                              <p:par>
                                <p:cTn id="95" presetID="22" presetClass="entr" presetSubtype="2" fill="hold" nodeType="withEffect">
                                  <p:stCondLst>
                                    <p:cond delay="0"/>
                                  </p:stCondLst>
                                  <p:childTnLst>
                                    <p:set>
                                      <p:cBhvr>
                                        <p:cTn id="96" dur="1" fill="hold">
                                          <p:stCondLst>
                                            <p:cond delay="0"/>
                                          </p:stCondLst>
                                        </p:cTn>
                                        <p:tgtEl>
                                          <p:spTgt spid="71"/>
                                        </p:tgtEl>
                                        <p:attrNameLst>
                                          <p:attrName>style.visibility</p:attrName>
                                        </p:attrNameLst>
                                      </p:cBhvr>
                                      <p:to>
                                        <p:strVal val="visible"/>
                                      </p:to>
                                    </p:set>
                                    <p:animEffect transition="in" filter="wipe(right)">
                                      <p:cBhvr>
                                        <p:cTn id="97" dur="5000"/>
                                        <p:tgtEl>
                                          <p:spTgt spid="71"/>
                                        </p:tgtEl>
                                      </p:cBhvr>
                                    </p:animEffect>
                                  </p:childTnLst>
                                </p:cTn>
                              </p:par>
                              <p:par>
                                <p:cTn id="98" presetID="22" presetClass="entr" presetSubtype="2" fill="hold" nodeType="withEffect">
                                  <p:stCondLst>
                                    <p:cond delay="0"/>
                                  </p:stCondLst>
                                  <p:childTnLst>
                                    <p:set>
                                      <p:cBhvr>
                                        <p:cTn id="99" dur="1" fill="hold">
                                          <p:stCondLst>
                                            <p:cond delay="0"/>
                                          </p:stCondLst>
                                        </p:cTn>
                                        <p:tgtEl>
                                          <p:spTgt spid="74"/>
                                        </p:tgtEl>
                                        <p:attrNameLst>
                                          <p:attrName>style.visibility</p:attrName>
                                        </p:attrNameLst>
                                      </p:cBhvr>
                                      <p:to>
                                        <p:strVal val="visible"/>
                                      </p:to>
                                    </p:set>
                                    <p:animEffect transition="in" filter="wipe(right)">
                                      <p:cBhvr>
                                        <p:cTn id="100" dur="5000"/>
                                        <p:tgtEl>
                                          <p:spTgt spid="74"/>
                                        </p:tgtEl>
                                      </p:cBhvr>
                                    </p:animEffect>
                                  </p:childTnLst>
                                </p:cTn>
                              </p:par>
                              <p:par>
                                <p:cTn id="101" presetID="22" presetClass="entr" presetSubtype="2" fill="hold" nodeType="withEffect">
                                  <p:stCondLst>
                                    <p:cond delay="0"/>
                                  </p:stCondLst>
                                  <p:childTnLst>
                                    <p:set>
                                      <p:cBhvr>
                                        <p:cTn id="102" dur="1" fill="hold">
                                          <p:stCondLst>
                                            <p:cond delay="0"/>
                                          </p:stCondLst>
                                        </p:cTn>
                                        <p:tgtEl>
                                          <p:spTgt spid="77"/>
                                        </p:tgtEl>
                                        <p:attrNameLst>
                                          <p:attrName>style.visibility</p:attrName>
                                        </p:attrNameLst>
                                      </p:cBhvr>
                                      <p:to>
                                        <p:strVal val="visible"/>
                                      </p:to>
                                    </p:set>
                                    <p:animEffect transition="in" filter="wipe(right)">
                                      <p:cBhvr>
                                        <p:cTn id="103" dur="5000"/>
                                        <p:tgtEl>
                                          <p:spTgt spid="77"/>
                                        </p:tgtEl>
                                      </p:cBhvr>
                                    </p:animEffect>
                                  </p:childTnLst>
                                </p:cTn>
                              </p:par>
                              <p:par>
                                <p:cTn id="104" presetID="22" presetClass="entr" presetSubtype="2" fill="hold" nodeType="withEffect">
                                  <p:stCondLst>
                                    <p:cond delay="0"/>
                                  </p:stCondLst>
                                  <p:childTnLst>
                                    <p:set>
                                      <p:cBhvr>
                                        <p:cTn id="105" dur="1" fill="hold">
                                          <p:stCondLst>
                                            <p:cond delay="0"/>
                                          </p:stCondLst>
                                        </p:cTn>
                                        <p:tgtEl>
                                          <p:spTgt spid="78"/>
                                        </p:tgtEl>
                                        <p:attrNameLst>
                                          <p:attrName>style.visibility</p:attrName>
                                        </p:attrNameLst>
                                      </p:cBhvr>
                                      <p:to>
                                        <p:strVal val="visible"/>
                                      </p:to>
                                    </p:set>
                                    <p:animEffect transition="in" filter="wipe(right)">
                                      <p:cBhvr>
                                        <p:cTn id="106" dur="5000"/>
                                        <p:tgtEl>
                                          <p:spTgt spid="78"/>
                                        </p:tgtEl>
                                      </p:cBhvr>
                                    </p:animEffect>
                                  </p:childTnLst>
                                </p:cTn>
                              </p:par>
                              <p:par>
                                <p:cTn id="107" presetID="22" presetClass="entr" presetSubtype="2" fill="hold" grpId="0" nodeType="withEffect">
                                  <p:stCondLst>
                                    <p:cond delay="0"/>
                                  </p:stCondLst>
                                  <p:childTnLst>
                                    <p:set>
                                      <p:cBhvr>
                                        <p:cTn id="108" dur="1" fill="hold">
                                          <p:stCondLst>
                                            <p:cond delay="0"/>
                                          </p:stCondLst>
                                        </p:cTn>
                                        <p:tgtEl>
                                          <p:spTgt spid="80"/>
                                        </p:tgtEl>
                                        <p:attrNameLst>
                                          <p:attrName>style.visibility</p:attrName>
                                        </p:attrNameLst>
                                      </p:cBhvr>
                                      <p:to>
                                        <p:strVal val="visible"/>
                                      </p:to>
                                    </p:set>
                                    <p:animEffect transition="in" filter="wipe(right)">
                                      <p:cBhvr>
                                        <p:cTn id="109" dur="5000"/>
                                        <p:tgtEl>
                                          <p:spTgt spid="80"/>
                                        </p:tgtEl>
                                      </p:cBhvr>
                                    </p:animEffec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nodeType="clickEffect">
                                  <p:stCondLst>
                                    <p:cond delay="0"/>
                                  </p:stCondLst>
                                  <p:childTnLst>
                                    <p:set>
                                      <p:cBhvr>
                                        <p:cTn id="113" dur="1" fill="hold">
                                          <p:stCondLst>
                                            <p:cond delay="0"/>
                                          </p:stCondLst>
                                        </p:cTn>
                                        <p:tgtEl>
                                          <p:spTgt spid="69"/>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73"/>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33" grpId="0"/>
      <p:bldP spid="34" grpId="0"/>
      <p:bldP spid="47" grpId="0"/>
      <p:bldP spid="48" grpId="0"/>
      <p:bldP spid="49" grpId="0"/>
      <p:bldP spid="50" grpId="0"/>
      <p:bldP spid="57" grpId="0"/>
      <p:bldP spid="58" grpId="0"/>
      <p:bldP spid="80" grpId="0"/>
      <p:bldP spid="65" grpId="0"/>
      <p:bldP spid="7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Box 2"/>
          <p:cNvSpPr txBox="1">
            <a:spLocks noChangeArrowheads="1"/>
          </p:cNvSpPr>
          <p:nvPr/>
        </p:nvSpPr>
        <p:spPr bwMode="auto">
          <a:xfrm>
            <a:off x="250825" y="188913"/>
            <a:ext cx="3313113" cy="366712"/>
          </a:xfrm>
          <a:prstGeom prst="rect">
            <a:avLst/>
          </a:prstGeom>
          <a:noFill/>
          <a:ln w="9525">
            <a:noFill/>
            <a:miter lim="800000"/>
            <a:headEnd/>
            <a:tailEnd/>
          </a:ln>
        </p:spPr>
        <p:txBody>
          <a:bodyPr>
            <a:spAutoFit/>
          </a:bodyPr>
          <a:lstStyle/>
          <a:p>
            <a:r>
              <a:rPr lang="en-GB">
                <a:latin typeface="Calibri" pitchFamily="34" charset="0"/>
              </a:rPr>
              <a:t>Example 2.6.3a (page 96)</a:t>
            </a:r>
          </a:p>
        </p:txBody>
      </p:sp>
      <p:sp>
        <p:nvSpPr>
          <p:cNvPr id="2" name="Text Box 16"/>
          <p:cNvSpPr txBox="1">
            <a:spLocks noChangeArrowheads="1"/>
          </p:cNvSpPr>
          <p:nvPr/>
        </p:nvSpPr>
        <p:spPr bwMode="auto">
          <a:xfrm>
            <a:off x="250825" y="549275"/>
            <a:ext cx="8713788" cy="2073275"/>
          </a:xfrm>
          <a:prstGeom prst="rect">
            <a:avLst/>
          </a:prstGeom>
          <a:noFill/>
          <a:ln w="9525">
            <a:noFill/>
            <a:miter lim="800000"/>
            <a:headEnd/>
            <a:tailEnd/>
          </a:ln>
        </p:spPr>
        <p:txBody>
          <a:bodyPr>
            <a:spAutoFit/>
          </a:bodyPr>
          <a:lstStyle/>
          <a:p>
            <a:pPr>
              <a:spcBef>
                <a:spcPct val="50000"/>
              </a:spcBef>
            </a:pPr>
            <a:r>
              <a:rPr lang="en-GB" sz="2000">
                <a:solidFill>
                  <a:srgbClr val="161645"/>
                </a:solidFill>
                <a:latin typeface="Calibri" pitchFamily="34" charset="0"/>
              </a:rPr>
              <a:t>The value of a car when is was first bought was $45</a:t>
            </a:r>
            <a:r>
              <a:rPr lang="en-GB" sz="800">
                <a:solidFill>
                  <a:srgbClr val="161645"/>
                </a:solidFill>
                <a:latin typeface="Calibri" pitchFamily="34" charset="0"/>
              </a:rPr>
              <a:t> </a:t>
            </a:r>
            <a:r>
              <a:rPr lang="en-GB" sz="2000">
                <a:solidFill>
                  <a:srgbClr val="161645"/>
                </a:solidFill>
                <a:latin typeface="Calibri" pitchFamily="34" charset="0"/>
              </a:rPr>
              <a:t>000.  The car loses 20% of its value each year.</a:t>
            </a:r>
          </a:p>
          <a:p>
            <a:pPr>
              <a:spcBef>
                <a:spcPct val="50000"/>
              </a:spcBef>
              <a:buFontTx/>
              <a:buAutoNum type="alphaLcParenR"/>
            </a:pPr>
            <a:r>
              <a:rPr lang="en-GB" sz="2000">
                <a:solidFill>
                  <a:srgbClr val="161645"/>
                </a:solidFill>
                <a:latin typeface="Calibri" pitchFamily="34" charset="0"/>
              </a:rPr>
              <a:t>  Calculate the value of the car after one, two and three years.</a:t>
            </a:r>
            <a:endParaRPr lang="en-GB" sz="2000" i="1">
              <a:solidFill>
                <a:srgbClr val="161645"/>
              </a:solidFill>
              <a:latin typeface="Calibri" pitchFamily="34" charset="0"/>
            </a:endParaRPr>
          </a:p>
          <a:p>
            <a:pPr>
              <a:spcBef>
                <a:spcPct val="50000"/>
              </a:spcBef>
              <a:buFontTx/>
              <a:buAutoNum type="alphaLcParenR"/>
            </a:pPr>
            <a:r>
              <a:rPr lang="en-GB" sz="2000">
                <a:solidFill>
                  <a:srgbClr val="161645"/>
                </a:solidFill>
                <a:latin typeface="Calibri" pitchFamily="34" charset="0"/>
              </a:rPr>
              <a:t> Calculate the value of the car six years after it was first bought.</a:t>
            </a:r>
          </a:p>
          <a:p>
            <a:pPr>
              <a:spcBef>
                <a:spcPct val="50000"/>
              </a:spcBef>
              <a:buFontTx/>
              <a:buAutoNum type="alphaLcParenR"/>
            </a:pPr>
            <a:r>
              <a:rPr lang="en-GB" sz="2000">
                <a:solidFill>
                  <a:srgbClr val="161645"/>
                </a:solidFill>
                <a:latin typeface="Calibri" pitchFamily="34" charset="0"/>
              </a:rPr>
              <a:t>  Find out how long it will take for the value of the car to fall below $9</a:t>
            </a:r>
            <a:r>
              <a:rPr lang="en-GB" sz="800">
                <a:solidFill>
                  <a:srgbClr val="161645"/>
                </a:solidFill>
                <a:latin typeface="Calibri" pitchFamily="34" charset="0"/>
              </a:rPr>
              <a:t> </a:t>
            </a:r>
            <a:r>
              <a:rPr lang="en-GB" sz="2000">
                <a:solidFill>
                  <a:srgbClr val="161645"/>
                </a:solidFill>
                <a:latin typeface="Calibri" pitchFamily="34" charset="0"/>
              </a:rPr>
              <a:t>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Box 2"/>
          <p:cNvSpPr txBox="1">
            <a:spLocks noChangeArrowheads="1"/>
          </p:cNvSpPr>
          <p:nvPr/>
        </p:nvSpPr>
        <p:spPr bwMode="auto">
          <a:xfrm>
            <a:off x="250825" y="188913"/>
            <a:ext cx="3313113" cy="366712"/>
          </a:xfrm>
          <a:prstGeom prst="rect">
            <a:avLst/>
          </a:prstGeom>
          <a:noFill/>
          <a:ln w="9525">
            <a:noFill/>
            <a:miter lim="800000"/>
            <a:headEnd/>
            <a:tailEnd/>
          </a:ln>
        </p:spPr>
        <p:txBody>
          <a:bodyPr>
            <a:spAutoFit/>
          </a:bodyPr>
          <a:lstStyle/>
          <a:p>
            <a:r>
              <a:rPr lang="en-GB">
                <a:latin typeface="Calibri" pitchFamily="34" charset="0"/>
              </a:rPr>
              <a:t>Example 2.6.3a (page 96)</a:t>
            </a:r>
          </a:p>
        </p:txBody>
      </p:sp>
      <p:sp>
        <p:nvSpPr>
          <p:cNvPr id="2" name="Text Box 16"/>
          <p:cNvSpPr txBox="1">
            <a:spLocks noChangeArrowheads="1"/>
          </p:cNvSpPr>
          <p:nvPr/>
        </p:nvSpPr>
        <p:spPr bwMode="auto">
          <a:xfrm>
            <a:off x="250825" y="549275"/>
            <a:ext cx="8713788" cy="1158875"/>
          </a:xfrm>
          <a:prstGeom prst="rect">
            <a:avLst/>
          </a:prstGeom>
          <a:noFill/>
          <a:ln w="9525">
            <a:noFill/>
            <a:miter lim="800000"/>
            <a:headEnd/>
            <a:tailEnd/>
          </a:ln>
        </p:spPr>
        <p:txBody>
          <a:bodyPr>
            <a:spAutoFit/>
          </a:bodyPr>
          <a:lstStyle/>
          <a:p>
            <a:pPr>
              <a:spcBef>
                <a:spcPct val="50000"/>
              </a:spcBef>
            </a:pPr>
            <a:r>
              <a:rPr lang="en-GB" sz="2000">
                <a:solidFill>
                  <a:srgbClr val="161645"/>
                </a:solidFill>
                <a:latin typeface="Calibri" pitchFamily="34" charset="0"/>
              </a:rPr>
              <a:t>The value of a car when is was first bought was $45</a:t>
            </a:r>
            <a:r>
              <a:rPr lang="en-GB" sz="800">
                <a:solidFill>
                  <a:srgbClr val="161645"/>
                </a:solidFill>
                <a:latin typeface="Calibri" pitchFamily="34" charset="0"/>
              </a:rPr>
              <a:t> </a:t>
            </a:r>
            <a:r>
              <a:rPr lang="en-GB" sz="2000">
                <a:solidFill>
                  <a:srgbClr val="161645"/>
                </a:solidFill>
                <a:latin typeface="Calibri" pitchFamily="34" charset="0"/>
              </a:rPr>
              <a:t>000.  The car loses 20% of its value each year.</a:t>
            </a:r>
          </a:p>
          <a:p>
            <a:pPr>
              <a:spcBef>
                <a:spcPct val="50000"/>
              </a:spcBef>
              <a:buFontTx/>
              <a:buAutoNum type="alphaLcParenR"/>
            </a:pPr>
            <a:r>
              <a:rPr lang="en-GB" sz="2000">
                <a:solidFill>
                  <a:srgbClr val="161645"/>
                </a:solidFill>
                <a:latin typeface="Calibri" pitchFamily="34" charset="0"/>
              </a:rPr>
              <a:t>  Calculate the value of the car after one, two and three years.</a:t>
            </a:r>
          </a:p>
        </p:txBody>
      </p:sp>
      <p:sp>
        <p:nvSpPr>
          <p:cNvPr id="51206" name="Rectangle 6"/>
          <p:cNvSpPr>
            <a:spLocks noChangeArrowheads="1"/>
          </p:cNvSpPr>
          <p:nvPr/>
        </p:nvSpPr>
        <p:spPr bwMode="auto">
          <a:xfrm>
            <a:off x="250825" y="1773238"/>
            <a:ext cx="8569325" cy="701675"/>
          </a:xfrm>
          <a:prstGeom prst="rect">
            <a:avLst/>
          </a:prstGeom>
          <a:noFill/>
          <a:ln w="9525">
            <a:noFill/>
            <a:miter lim="800000"/>
            <a:headEnd/>
            <a:tailEnd/>
          </a:ln>
        </p:spPr>
        <p:txBody>
          <a:bodyPr>
            <a:spAutoFit/>
          </a:bodyPr>
          <a:lstStyle/>
          <a:p>
            <a:pPr>
              <a:spcBef>
                <a:spcPct val="50000"/>
              </a:spcBef>
            </a:pPr>
            <a:r>
              <a:rPr lang="en-GB" sz="2000">
                <a:latin typeface="Calibri" pitchFamily="34" charset="0"/>
              </a:rPr>
              <a:t>If the car loses 20% of its value each year, this means that each year it will be worth 80% of its previous years value  (i.e. multiply by 0.80 each time).</a:t>
            </a:r>
          </a:p>
        </p:txBody>
      </p:sp>
      <p:graphicFrame>
        <p:nvGraphicFramePr>
          <p:cNvPr id="51304" name="Group 104"/>
          <p:cNvGraphicFramePr>
            <a:graphicFrameLocks noGrp="1"/>
          </p:cNvGraphicFramePr>
          <p:nvPr/>
        </p:nvGraphicFramePr>
        <p:xfrm>
          <a:off x="250825" y="2565400"/>
          <a:ext cx="8642350" cy="1727518"/>
        </p:xfrm>
        <a:graphic>
          <a:graphicData uri="http://schemas.openxmlformats.org/drawingml/2006/table">
            <a:tbl>
              <a:tblPr/>
              <a:tblGrid>
                <a:gridCol w="3960813"/>
                <a:gridCol w="4681537"/>
              </a:tblGrid>
              <a:tr h="2730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rPr>
                        <a:t>Initial value of the car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smtClean="0">
                          <a:ln>
                            <a:noFill/>
                          </a:ln>
                          <a:solidFill>
                            <a:schemeClr val="tx1"/>
                          </a:solidFill>
                          <a:effectLst/>
                          <a:latin typeface="Calibri" pitchFamily="34" charset="0"/>
                        </a:rPr>
                        <a:t>45 000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3095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rPr>
                        <a:t>Value of the car after one year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rPr>
                        <a:t>45000 x 0.80 = 36000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rPr>
                        <a:t>Value of the car after two years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rPr>
                        <a:t>45000 x 0.80 x 0.80 = 45000</a:t>
                      </a:r>
                      <a:r>
                        <a:rPr kumimoji="0" lang="en-GB" sz="1600" b="0" i="0" u="none" strike="noStrike" cap="none" normalizeH="0" baseline="0" smtClean="0">
                          <a:ln>
                            <a:noFill/>
                          </a:ln>
                          <a:solidFill>
                            <a:schemeClr val="tx1"/>
                          </a:solidFill>
                          <a:effectLst/>
                          <a:latin typeface="Calibri" pitchFamily="34" charset="0"/>
                        </a:rPr>
                        <a:t> </a:t>
                      </a:r>
                      <a:r>
                        <a:rPr kumimoji="0" lang="en-GB" sz="2000" b="0" i="0" u="none" strike="noStrike" cap="none" normalizeH="0" baseline="0" smtClean="0">
                          <a:ln>
                            <a:noFill/>
                          </a:ln>
                          <a:solidFill>
                            <a:schemeClr val="tx1"/>
                          </a:solidFill>
                          <a:effectLst/>
                          <a:latin typeface="Calibri" pitchFamily="34" charset="0"/>
                        </a:rPr>
                        <a:t>x</a:t>
                      </a:r>
                      <a:r>
                        <a:rPr kumimoji="0" lang="en-GB" sz="1600" b="0" i="0" u="none" strike="noStrike" cap="none" normalizeH="0" baseline="0" smtClean="0">
                          <a:ln>
                            <a:noFill/>
                          </a:ln>
                          <a:solidFill>
                            <a:schemeClr val="tx1"/>
                          </a:solidFill>
                          <a:effectLst/>
                          <a:latin typeface="Calibri" pitchFamily="34" charset="0"/>
                        </a:rPr>
                        <a:t> </a:t>
                      </a:r>
                      <a:r>
                        <a:rPr kumimoji="0" lang="en-GB" sz="2000" b="0" i="0" u="none" strike="noStrike" cap="none" normalizeH="0" baseline="0" smtClean="0">
                          <a:ln>
                            <a:noFill/>
                          </a:ln>
                          <a:solidFill>
                            <a:schemeClr val="tx1"/>
                          </a:solidFill>
                          <a:effectLst/>
                          <a:latin typeface="Calibri" pitchFamily="34" charset="0"/>
                        </a:rPr>
                        <a:t>0.80</a:t>
                      </a:r>
                      <a:r>
                        <a:rPr kumimoji="0" lang="en-GB" sz="2000" b="0" i="0" u="none" strike="noStrike" cap="none" normalizeH="0" baseline="30000" smtClean="0">
                          <a:ln>
                            <a:noFill/>
                          </a:ln>
                          <a:solidFill>
                            <a:schemeClr val="tx1"/>
                          </a:solidFill>
                          <a:effectLst/>
                          <a:latin typeface="Calibri" pitchFamily="34" charset="0"/>
                        </a:rPr>
                        <a:t>2 </a:t>
                      </a:r>
                      <a:r>
                        <a:rPr kumimoji="0" lang="en-GB" sz="2000" b="0" i="0" u="none" strike="noStrike" cap="none" normalizeH="0" baseline="0" smtClean="0">
                          <a:ln>
                            <a:noFill/>
                          </a:ln>
                          <a:solidFill>
                            <a:schemeClr val="tx1"/>
                          </a:solidFill>
                          <a:effectLst/>
                          <a:latin typeface="Calibri" pitchFamily="34" charset="0"/>
                        </a:rPr>
                        <a:t>= 28800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83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rPr>
                        <a:t>Value of the car after three years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rPr>
                        <a:t>45000</a:t>
                      </a:r>
                      <a:r>
                        <a:rPr kumimoji="0" lang="en-GB" sz="1600" b="0" i="0" u="none" strike="noStrike" cap="none" normalizeH="0" baseline="0" smtClean="0">
                          <a:ln>
                            <a:noFill/>
                          </a:ln>
                          <a:solidFill>
                            <a:schemeClr val="tx1"/>
                          </a:solidFill>
                          <a:effectLst/>
                          <a:latin typeface="Calibri" pitchFamily="34" charset="0"/>
                        </a:rPr>
                        <a:t> </a:t>
                      </a:r>
                      <a:r>
                        <a:rPr kumimoji="0" lang="en-GB" sz="2000" b="0" i="0" u="none" strike="noStrike" cap="none" normalizeH="0" baseline="0" smtClean="0">
                          <a:ln>
                            <a:noFill/>
                          </a:ln>
                          <a:solidFill>
                            <a:schemeClr val="tx1"/>
                          </a:solidFill>
                          <a:effectLst/>
                          <a:latin typeface="Calibri" pitchFamily="34" charset="0"/>
                        </a:rPr>
                        <a:t>x</a:t>
                      </a:r>
                      <a:r>
                        <a:rPr kumimoji="0" lang="en-GB" sz="1600" b="0" i="0" u="none" strike="noStrike" cap="none" normalizeH="0" baseline="0" smtClean="0">
                          <a:ln>
                            <a:noFill/>
                          </a:ln>
                          <a:solidFill>
                            <a:schemeClr val="tx1"/>
                          </a:solidFill>
                          <a:effectLst/>
                          <a:latin typeface="Calibri" pitchFamily="34" charset="0"/>
                        </a:rPr>
                        <a:t> </a:t>
                      </a:r>
                      <a:r>
                        <a:rPr kumimoji="0" lang="en-GB" sz="2000" b="0" i="0" u="none" strike="noStrike" cap="none" normalizeH="0" baseline="0" smtClean="0">
                          <a:ln>
                            <a:noFill/>
                          </a:ln>
                          <a:solidFill>
                            <a:schemeClr val="tx1"/>
                          </a:solidFill>
                          <a:effectLst/>
                          <a:latin typeface="Calibri" pitchFamily="34" charset="0"/>
                        </a:rPr>
                        <a:t>0.80</a:t>
                      </a:r>
                      <a:r>
                        <a:rPr kumimoji="0" lang="en-GB" sz="2000" b="0" i="0" u="none" strike="noStrike" cap="none" normalizeH="0" baseline="30000" smtClean="0">
                          <a:ln>
                            <a:noFill/>
                          </a:ln>
                          <a:solidFill>
                            <a:schemeClr val="tx1"/>
                          </a:solidFill>
                          <a:effectLst/>
                          <a:latin typeface="Calibri" pitchFamily="34" charset="0"/>
                        </a:rPr>
                        <a:t>2</a:t>
                      </a:r>
                      <a:r>
                        <a:rPr kumimoji="0" lang="en-GB" sz="1600" b="0" i="0" u="none" strike="noStrike" cap="none" normalizeH="0" baseline="0" smtClean="0">
                          <a:ln>
                            <a:noFill/>
                          </a:ln>
                          <a:solidFill>
                            <a:schemeClr val="tx1"/>
                          </a:solidFill>
                          <a:effectLst/>
                          <a:latin typeface="Calibri" pitchFamily="34" charset="0"/>
                        </a:rPr>
                        <a:t> </a:t>
                      </a:r>
                      <a:r>
                        <a:rPr kumimoji="0" lang="en-GB" sz="2000" b="0" i="0" u="none" strike="noStrike" cap="none" normalizeH="0" baseline="0" smtClean="0">
                          <a:ln>
                            <a:noFill/>
                          </a:ln>
                          <a:solidFill>
                            <a:schemeClr val="tx1"/>
                          </a:solidFill>
                          <a:effectLst/>
                          <a:latin typeface="Calibri" pitchFamily="34" charset="0"/>
                        </a:rPr>
                        <a:t>x</a:t>
                      </a:r>
                      <a:r>
                        <a:rPr kumimoji="0" lang="en-GB" sz="1600" b="0" i="0" u="none" strike="noStrike" cap="none" normalizeH="0" baseline="0" smtClean="0">
                          <a:ln>
                            <a:noFill/>
                          </a:ln>
                          <a:solidFill>
                            <a:schemeClr val="tx1"/>
                          </a:solidFill>
                          <a:effectLst/>
                          <a:latin typeface="Calibri" pitchFamily="34" charset="0"/>
                        </a:rPr>
                        <a:t> </a:t>
                      </a:r>
                      <a:r>
                        <a:rPr kumimoji="0" lang="en-GB" sz="2000" b="0" i="0" u="none" strike="noStrike" cap="none" normalizeH="0" baseline="0" smtClean="0">
                          <a:ln>
                            <a:noFill/>
                          </a:ln>
                          <a:solidFill>
                            <a:schemeClr val="tx1"/>
                          </a:solidFill>
                          <a:effectLst/>
                          <a:latin typeface="Calibri" pitchFamily="34" charset="0"/>
                        </a:rPr>
                        <a:t>0.80</a:t>
                      </a:r>
                      <a:r>
                        <a:rPr kumimoji="0" lang="en-GB" sz="1600" b="0" i="0" u="none" strike="noStrike" cap="none" normalizeH="0" baseline="0" smtClean="0">
                          <a:ln>
                            <a:noFill/>
                          </a:ln>
                          <a:solidFill>
                            <a:schemeClr val="tx1"/>
                          </a:solidFill>
                          <a:effectLst/>
                          <a:latin typeface="Calibri" pitchFamily="34" charset="0"/>
                        </a:rPr>
                        <a:t> </a:t>
                      </a:r>
                      <a:r>
                        <a:rPr kumimoji="0" lang="en-GB" sz="2000" b="0" i="0" u="none" strike="noStrike" cap="none" normalizeH="0" baseline="0" smtClean="0">
                          <a:ln>
                            <a:noFill/>
                          </a:ln>
                          <a:solidFill>
                            <a:schemeClr val="tx1"/>
                          </a:solidFill>
                          <a:effectLst/>
                          <a:latin typeface="Calibri" pitchFamily="34" charset="0"/>
                        </a:rPr>
                        <a:t>=</a:t>
                      </a:r>
                      <a:r>
                        <a:rPr kumimoji="0" lang="en-GB" sz="1600" b="0" i="0" u="none" strike="noStrike" cap="none" normalizeH="0" baseline="0" smtClean="0">
                          <a:ln>
                            <a:noFill/>
                          </a:ln>
                          <a:solidFill>
                            <a:schemeClr val="tx1"/>
                          </a:solidFill>
                          <a:effectLst/>
                          <a:latin typeface="Calibri" pitchFamily="34" charset="0"/>
                        </a:rPr>
                        <a:t> </a:t>
                      </a:r>
                      <a:r>
                        <a:rPr kumimoji="0" lang="en-GB" sz="2000" b="0" i="0" u="none" strike="noStrike" cap="none" normalizeH="0" baseline="0" smtClean="0">
                          <a:ln>
                            <a:noFill/>
                          </a:ln>
                          <a:solidFill>
                            <a:schemeClr val="tx1"/>
                          </a:solidFill>
                          <a:effectLst/>
                          <a:latin typeface="Calibri" pitchFamily="34" charset="0"/>
                        </a:rPr>
                        <a:t>45000</a:t>
                      </a:r>
                      <a:r>
                        <a:rPr kumimoji="0" lang="en-GB" sz="1600" b="0" i="0" u="none" strike="noStrike" cap="none" normalizeH="0" baseline="0" smtClean="0">
                          <a:ln>
                            <a:noFill/>
                          </a:ln>
                          <a:solidFill>
                            <a:schemeClr val="tx1"/>
                          </a:solidFill>
                          <a:effectLst/>
                          <a:latin typeface="Calibri" pitchFamily="34" charset="0"/>
                        </a:rPr>
                        <a:t> </a:t>
                      </a:r>
                      <a:r>
                        <a:rPr kumimoji="0" lang="en-GB" sz="2000" b="0" i="0" u="none" strike="noStrike" cap="none" normalizeH="0" baseline="0" smtClean="0">
                          <a:ln>
                            <a:noFill/>
                          </a:ln>
                          <a:solidFill>
                            <a:schemeClr val="tx1"/>
                          </a:solidFill>
                          <a:effectLst/>
                          <a:latin typeface="Calibri" pitchFamily="34" charset="0"/>
                        </a:rPr>
                        <a:t>x</a:t>
                      </a:r>
                      <a:r>
                        <a:rPr kumimoji="0" lang="en-GB" sz="1600" b="0" i="0" u="none" strike="noStrike" cap="none" normalizeH="0" baseline="0" smtClean="0">
                          <a:ln>
                            <a:noFill/>
                          </a:ln>
                          <a:solidFill>
                            <a:schemeClr val="tx1"/>
                          </a:solidFill>
                          <a:effectLst/>
                          <a:latin typeface="Calibri" pitchFamily="34" charset="0"/>
                        </a:rPr>
                        <a:t> </a:t>
                      </a:r>
                      <a:r>
                        <a:rPr kumimoji="0" lang="en-GB" sz="2000" b="0" i="0" u="none" strike="noStrike" cap="none" normalizeH="0" baseline="0" smtClean="0">
                          <a:ln>
                            <a:noFill/>
                          </a:ln>
                          <a:solidFill>
                            <a:schemeClr val="tx1"/>
                          </a:solidFill>
                          <a:effectLst/>
                          <a:latin typeface="Calibri" pitchFamily="34" charset="0"/>
                        </a:rPr>
                        <a:t>0.80</a:t>
                      </a:r>
                      <a:r>
                        <a:rPr kumimoji="0" lang="en-GB" sz="2000" b="0" i="0" u="none" strike="noStrike" cap="none" normalizeH="0" baseline="30000" smtClean="0">
                          <a:ln>
                            <a:noFill/>
                          </a:ln>
                          <a:solidFill>
                            <a:schemeClr val="tx1"/>
                          </a:solidFill>
                          <a:effectLst/>
                          <a:latin typeface="Calibri" pitchFamily="34" charset="0"/>
                        </a:rPr>
                        <a:t>3 </a:t>
                      </a:r>
                      <a:r>
                        <a:rPr kumimoji="0" lang="en-GB" sz="2000" b="0" i="0" u="none" strike="noStrike" cap="none" normalizeH="0" baseline="0" smtClean="0">
                          <a:ln>
                            <a:noFill/>
                          </a:ln>
                          <a:solidFill>
                            <a:schemeClr val="tx1"/>
                          </a:solidFill>
                          <a:effectLst/>
                          <a:latin typeface="Calibri" pitchFamily="34" charset="0"/>
                        </a:rPr>
                        <a:t>=</a:t>
                      </a:r>
                      <a:r>
                        <a:rPr kumimoji="0" lang="en-GB" sz="1600" b="0" i="0" u="none" strike="noStrike" cap="none" normalizeH="0" baseline="0" smtClean="0">
                          <a:ln>
                            <a:noFill/>
                          </a:ln>
                          <a:solidFill>
                            <a:schemeClr val="tx1"/>
                          </a:solidFill>
                          <a:effectLst/>
                          <a:latin typeface="Calibri" pitchFamily="34" charset="0"/>
                        </a:rPr>
                        <a:t> </a:t>
                      </a:r>
                      <a:r>
                        <a:rPr kumimoji="0" lang="en-GB" sz="2000" b="0" i="0" u="none" strike="noStrike" cap="none" normalizeH="0" baseline="0" smtClean="0">
                          <a:ln>
                            <a:noFill/>
                          </a:ln>
                          <a:solidFill>
                            <a:schemeClr val="tx1"/>
                          </a:solidFill>
                          <a:effectLst/>
                          <a:latin typeface="Calibri" pitchFamily="34" charset="0"/>
                        </a:rPr>
                        <a:t>23040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0" name="Text Box 16"/>
          <p:cNvSpPr txBox="1">
            <a:spLocks noChangeArrowheads="1"/>
          </p:cNvSpPr>
          <p:nvPr/>
        </p:nvSpPr>
        <p:spPr bwMode="auto">
          <a:xfrm>
            <a:off x="7019925" y="908050"/>
            <a:ext cx="1081088" cy="1006475"/>
          </a:xfrm>
          <a:prstGeom prst="rect">
            <a:avLst/>
          </a:prstGeom>
          <a:noFill/>
          <a:ln w="9525">
            <a:noFill/>
            <a:miter lim="800000"/>
            <a:headEnd/>
            <a:tailEnd/>
          </a:ln>
        </p:spPr>
        <p:txBody>
          <a:bodyPr>
            <a:spAutoFit/>
          </a:bodyPr>
          <a:lstStyle/>
          <a:p>
            <a:pPr>
              <a:spcBef>
                <a:spcPct val="50000"/>
              </a:spcBef>
            </a:pPr>
            <a:r>
              <a:rPr lang="en-GB" sz="2000">
                <a:solidFill>
                  <a:srgbClr val="0000FF"/>
                </a:solidFill>
                <a:latin typeface="Calibri" pitchFamily="34" charset="0"/>
              </a:rPr>
              <a:t>$36</a:t>
            </a:r>
            <a:r>
              <a:rPr lang="en-GB" sz="1000">
                <a:solidFill>
                  <a:srgbClr val="0000FF"/>
                </a:solidFill>
                <a:latin typeface="Calibri" pitchFamily="34" charset="0"/>
              </a:rPr>
              <a:t> </a:t>
            </a:r>
            <a:r>
              <a:rPr lang="en-GB" sz="2000">
                <a:solidFill>
                  <a:srgbClr val="0000FF"/>
                </a:solidFill>
                <a:latin typeface="Calibri" pitchFamily="34" charset="0"/>
              </a:rPr>
              <a:t>000 $28</a:t>
            </a:r>
            <a:r>
              <a:rPr lang="en-GB" sz="1000">
                <a:solidFill>
                  <a:srgbClr val="0000FF"/>
                </a:solidFill>
                <a:latin typeface="Calibri" pitchFamily="34" charset="0"/>
              </a:rPr>
              <a:t> </a:t>
            </a:r>
            <a:r>
              <a:rPr lang="en-GB" sz="2000">
                <a:solidFill>
                  <a:srgbClr val="0000FF"/>
                </a:solidFill>
                <a:latin typeface="Calibri" pitchFamily="34" charset="0"/>
              </a:rPr>
              <a:t>800 $23</a:t>
            </a:r>
            <a:r>
              <a:rPr lang="en-GB" sz="1000">
                <a:solidFill>
                  <a:srgbClr val="0000FF"/>
                </a:solidFill>
                <a:latin typeface="Calibri" pitchFamily="34" charset="0"/>
              </a:rPr>
              <a:t> </a:t>
            </a:r>
            <a:r>
              <a:rPr lang="en-GB" sz="2000">
                <a:solidFill>
                  <a:srgbClr val="0000FF"/>
                </a:solidFill>
                <a:latin typeface="Calibri" pitchFamily="34" charset="0"/>
              </a:rPr>
              <a:t>040</a:t>
            </a:r>
            <a:endParaRPr lang="en-GB" sz="2000" b="1">
              <a:solidFill>
                <a:srgbClr val="0000FF"/>
              </a:solidFill>
              <a:latin typeface="Calibri" pitchFamily="34" charset="0"/>
            </a:endParaRPr>
          </a:p>
        </p:txBody>
      </p:sp>
      <p:sp>
        <p:nvSpPr>
          <p:cNvPr id="3" name="Text Box 16"/>
          <p:cNvSpPr txBox="1">
            <a:spLocks noChangeArrowheads="1"/>
          </p:cNvSpPr>
          <p:nvPr/>
        </p:nvSpPr>
        <p:spPr bwMode="auto">
          <a:xfrm>
            <a:off x="179388" y="4508500"/>
            <a:ext cx="8713787" cy="396875"/>
          </a:xfrm>
          <a:prstGeom prst="rect">
            <a:avLst/>
          </a:prstGeom>
          <a:noFill/>
          <a:ln w="9525">
            <a:noFill/>
            <a:miter lim="800000"/>
            <a:headEnd/>
            <a:tailEnd/>
          </a:ln>
        </p:spPr>
        <p:txBody>
          <a:bodyPr>
            <a:spAutoFit/>
          </a:bodyPr>
          <a:lstStyle/>
          <a:p>
            <a:pPr>
              <a:spcBef>
                <a:spcPct val="50000"/>
              </a:spcBef>
            </a:pPr>
            <a:r>
              <a:rPr lang="en-GB" sz="2000">
                <a:solidFill>
                  <a:srgbClr val="161645"/>
                </a:solidFill>
                <a:latin typeface="Calibri" pitchFamily="34" charset="0"/>
              </a:rPr>
              <a:t>This is a geometric sequence with common ratio 0.80 and first term 45</a:t>
            </a:r>
            <a:r>
              <a:rPr lang="en-GB" sz="1000">
                <a:solidFill>
                  <a:srgbClr val="161645"/>
                </a:solidFill>
                <a:latin typeface="Calibri" pitchFamily="34" charset="0"/>
              </a:rPr>
              <a:t> </a:t>
            </a:r>
            <a:r>
              <a:rPr lang="en-GB" sz="2000">
                <a:solidFill>
                  <a:srgbClr val="161645"/>
                </a:solidFill>
                <a:latin typeface="Calibri" pitchFamily="34" charset="0"/>
              </a:rPr>
              <a:t>000.</a:t>
            </a:r>
          </a:p>
        </p:txBody>
      </p:sp>
      <p:graphicFrame>
        <p:nvGraphicFramePr>
          <p:cNvPr id="51300" name="Group 100"/>
          <p:cNvGraphicFramePr>
            <a:graphicFrameLocks noGrp="1"/>
          </p:cNvGraphicFramePr>
          <p:nvPr/>
        </p:nvGraphicFramePr>
        <p:xfrm>
          <a:off x="899592" y="5157192"/>
          <a:ext cx="7410450" cy="1280160"/>
        </p:xfrm>
        <a:graphic>
          <a:graphicData uri="http://schemas.openxmlformats.org/drawingml/2006/table">
            <a:tbl>
              <a:tblPr/>
              <a:tblGrid>
                <a:gridCol w="1763712"/>
                <a:gridCol w="1901825"/>
                <a:gridCol w="1871663"/>
                <a:gridCol w="1873250"/>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rPr>
                        <a:t>0 years  </a:t>
                      </a:r>
                      <a:r>
                        <a:rPr kumimoji="0" lang="en-GB" sz="2800" b="1" i="1" u="none" strike="noStrike" cap="none" normalizeH="0" baseline="0" dirty="0" smtClean="0">
                          <a:ln>
                            <a:noFill/>
                          </a:ln>
                          <a:solidFill>
                            <a:srgbClr val="006600"/>
                          </a:solidFill>
                          <a:effectLst/>
                          <a:latin typeface="Times New Roman" pitchFamily="18" charset="0"/>
                          <a:cs typeface="Times New Roman" pitchFamily="18" charset="0"/>
                        </a:rPr>
                        <a:t>u</a:t>
                      </a:r>
                      <a:r>
                        <a:rPr kumimoji="0" lang="en-GB" sz="2800" b="1" i="0" u="none" strike="noStrike" cap="none" normalizeH="0" baseline="-25000" dirty="0" smtClean="0">
                          <a:ln>
                            <a:noFill/>
                          </a:ln>
                          <a:solidFill>
                            <a:srgbClr val="006600"/>
                          </a:solidFill>
                          <a:effectLst/>
                          <a:latin typeface="Times New Roman" pitchFamily="18" charset="0"/>
                          <a:cs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rPr>
                        <a:t>After 1 year </a:t>
                      </a:r>
                      <a:r>
                        <a:rPr kumimoji="0" lang="en-GB" sz="2800" b="1" i="1" u="none" strike="noStrike" cap="none" normalizeH="0" baseline="0" dirty="0" smtClean="0">
                          <a:ln>
                            <a:noFill/>
                          </a:ln>
                          <a:solidFill>
                            <a:srgbClr val="006600"/>
                          </a:solidFill>
                          <a:effectLst/>
                          <a:latin typeface="Times New Roman" pitchFamily="18" charset="0"/>
                          <a:cs typeface="Times New Roman" pitchFamily="18" charset="0"/>
                        </a:rPr>
                        <a:t>u</a:t>
                      </a:r>
                      <a:r>
                        <a:rPr kumimoji="0" lang="en-GB" sz="2800" b="1" i="0" u="none" strike="noStrike" cap="none" normalizeH="0" baseline="-25000" dirty="0" smtClean="0">
                          <a:ln>
                            <a:noFill/>
                          </a:ln>
                          <a:solidFill>
                            <a:srgbClr val="006600"/>
                          </a:solidFill>
                          <a:effectLst/>
                          <a:latin typeface="Times New Roman" pitchFamily="18" charset="0"/>
                          <a:cs typeface="Times New Roman" pitchFamily="18" charset="0"/>
                        </a:rPr>
                        <a:t>2</a:t>
                      </a:r>
                      <a:endParaRPr kumimoji="0" lang="en-GB" sz="2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rPr>
                        <a:t>After 2 years </a:t>
                      </a:r>
                      <a:r>
                        <a:rPr kumimoji="0" lang="en-GB" sz="2800" b="1" i="1" u="none" strike="noStrike" cap="none" normalizeH="0" baseline="0" dirty="0" smtClean="0">
                          <a:ln>
                            <a:noFill/>
                          </a:ln>
                          <a:solidFill>
                            <a:srgbClr val="006600"/>
                          </a:solidFill>
                          <a:effectLst/>
                          <a:latin typeface="Times New Roman" pitchFamily="18" charset="0"/>
                          <a:cs typeface="Times New Roman" pitchFamily="18" charset="0"/>
                        </a:rPr>
                        <a:t>u</a:t>
                      </a:r>
                      <a:r>
                        <a:rPr kumimoji="0" lang="en-GB" sz="2800" b="1" i="0" u="none" strike="noStrike" cap="none" normalizeH="0" baseline="-25000" dirty="0" smtClean="0">
                          <a:ln>
                            <a:noFill/>
                          </a:ln>
                          <a:solidFill>
                            <a:srgbClr val="006600"/>
                          </a:solidFill>
                          <a:effectLst/>
                          <a:latin typeface="Times New Roman" pitchFamily="18" charset="0"/>
                          <a:cs typeface="Times New Roman" pitchFamily="18" charset="0"/>
                        </a:rPr>
                        <a:t>3</a:t>
                      </a:r>
                      <a:endParaRPr kumimoji="0" lang="en-GB" sz="2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rPr>
                        <a:t>After 3 years </a:t>
                      </a:r>
                      <a:r>
                        <a:rPr kumimoji="0" lang="en-GB" sz="2800" b="1" i="1" u="none" strike="noStrike" cap="none" normalizeH="0" baseline="0" dirty="0" smtClean="0">
                          <a:ln>
                            <a:noFill/>
                          </a:ln>
                          <a:solidFill>
                            <a:srgbClr val="006600"/>
                          </a:solidFill>
                          <a:effectLst/>
                          <a:latin typeface="Times New Roman" pitchFamily="18" charset="0"/>
                          <a:cs typeface="Times New Roman" pitchFamily="18" charset="0"/>
                        </a:rPr>
                        <a:t>u</a:t>
                      </a:r>
                      <a:r>
                        <a:rPr kumimoji="0" lang="en-GB" sz="2800" b="1" i="0" u="none" strike="noStrike" cap="none" normalizeH="0" baseline="-25000" dirty="0" smtClean="0">
                          <a:ln>
                            <a:noFill/>
                          </a:ln>
                          <a:solidFill>
                            <a:srgbClr val="006600"/>
                          </a:solidFill>
                          <a:effectLst/>
                          <a:latin typeface="Times New Roman" pitchFamily="18" charset="0"/>
                          <a:cs typeface="Times New Roman" pitchFamily="18" charset="0"/>
                        </a:rPr>
                        <a:t>4</a:t>
                      </a:r>
                      <a:endParaRPr kumimoji="0" lang="en-GB" sz="2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rPr>
                        <a:t>45</a:t>
                      </a:r>
                      <a:r>
                        <a:rPr kumimoji="0" lang="en-GB" sz="1600" b="0" i="0" u="none" strike="noStrike" cap="none" normalizeH="0" baseline="0" dirty="0" smtClean="0">
                          <a:ln>
                            <a:noFill/>
                          </a:ln>
                          <a:solidFill>
                            <a:schemeClr val="tx1"/>
                          </a:solidFill>
                          <a:effectLst/>
                          <a:latin typeface="Calibri" pitchFamily="34" charset="0"/>
                        </a:rPr>
                        <a:t> </a:t>
                      </a:r>
                      <a:r>
                        <a:rPr kumimoji="0" lang="en-GB" sz="2000" b="0" i="0" u="none" strike="noStrike" cap="none" normalizeH="0" baseline="0" dirty="0" smtClean="0">
                          <a:ln>
                            <a:noFill/>
                          </a:ln>
                          <a:solidFill>
                            <a:schemeClr val="tx1"/>
                          </a:solidFill>
                          <a:effectLst/>
                          <a:latin typeface="Calibri" pitchFamily="34" charset="0"/>
                        </a:rPr>
                        <a:t>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rPr>
                        <a:t>45</a:t>
                      </a:r>
                      <a:r>
                        <a:rPr kumimoji="0" lang="en-GB" sz="1000" b="0" i="0" u="none" strike="noStrike" cap="none" normalizeH="0" baseline="0" dirty="0" smtClean="0">
                          <a:ln>
                            <a:noFill/>
                          </a:ln>
                          <a:solidFill>
                            <a:schemeClr val="tx1"/>
                          </a:solidFill>
                          <a:effectLst/>
                          <a:latin typeface="Calibri" pitchFamily="34" charset="0"/>
                        </a:rPr>
                        <a:t> </a:t>
                      </a:r>
                      <a:r>
                        <a:rPr kumimoji="0" lang="en-GB" sz="2000" b="0" i="0" u="none" strike="noStrike" cap="none" normalizeH="0" baseline="0" dirty="0" smtClean="0">
                          <a:ln>
                            <a:noFill/>
                          </a:ln>
                          <a:solidFill>
                            <a:schemeClr val="tx1"/>
                          </a:solidFill>
                          <a:effectLst/>
                          <a:latin typeface="Calibri" pitchFamily="34" charset="0"/>
                        </a:rPr>
                        <a:t>000 x 0.8</a:t>
                      </a:r>
                      <a:r>
                        <a:rPr kumimoji="0" lang="en-GB" sz="2000" b="0" i="0" u="none" strike="noStrike" cap="none" normalizeH="0" baseline="30000" dirty="0" smtClean="0">
                          <a:ln>
                            <a:noFill/>
                          </a:ln>
                          <a:solidFill>
                            <a:schemeClr val="tx1"/>
                          </a:solidFill>
                          <a:effectLst/>
                          <a:latin typeface="Calibri" pitchFamily="34" charset="0"/>
                        </a:rPr>
                        <a:t>1</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30000" dirty="0" smtClean="0">
                          <a:ln>
                            <a:noFill/>
                          </a:ln>
                          <a:solidFill>
                            <a:schemeClr val="tx1"/>
                          </a:solidFill>
                          <a:effectLst/>
                          <a:latin typeface="Calibri" pitchFamily="34" charset="0"/>
                        </a:rPr>
                        <a:t>=</a:t>
                      </a:r>
                      <a:r>
                        <a:rPr kumimoji="0" lang="en-GB" sz="2000" b="0" i="0" u="none" strike="noStrike" cap="none" normalizeH="0" baseline="0" dirty="0" smtClean="0">
                          <a:ln>
                            <a:noFill/>
                          </a:ln>
                          <a:solidFill>
                            <a:schemeClr val="tx1"/>
                          </a:solidFill>
                          <a:effectLst/>
                          <a:latin typeface="Calibri" pitchFamily="34" charset="0"/>
                        </a:rPr>
                        <a:t> $36</a:t>
                      </a:r>
                      <a:r>
                        <a:rPr kumimoji="0" lang="en-GB" sz="1000" b="0" i="0" u="none" strike="noStrike" cap="none" normalizeH="0" baseline="0" dirty="0" smtClean="0">
                          <a:ln>
                            <a:noFill/>
                          </a:ln>
                          <a:solidFill>
                            <a:schemeClr val="tx1"/>
                          </a:solidFill>
                          <a:effectLst/>
                          <a:latin typeface="Calibri" pitchFamily="34" charset="0"/>
                        </a:rPr>
                        <a:t> </a:t>
                      </a:r>
                      <a:r>
                        <a:rPr kumimoji="0" lang="en-GB" sz="2000" b="0" i="0" u="none" strike="noStrike" cap="none" normalizeH="0" baseline="0" dirty="0" smtClean="0">
                          <a:ln>
                            <a:noFill/>
                          </a:ln>
                          <a:solidFill>
                            <a:schemeClr val="tx1"/>
                          </a:solidFill>
                          <a:effectLst/>
                          <a:latin typeface="Calibri" pitchFamily="34" charset="0"/>
                        </a:rPr>
                        <a:t>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rPr>
                        <a:t>45</a:t>
                      </a:r>
                      <a:r>
                        <a:rPr kumimoji="0" lang="en-GB" sz="1000" b="0" i="0" u="none" strike="noStrike" cap="none" normalizeH="0" baseline="0" smtClean="0">
                          <a:ln>
                            <a:noFill/>
                          </a:ln>
                          <a:solidFill>
                            <a:schemeClr val="tx1"/>
                          </a:solidFill>
                          <a:effectLst/>
                          <a:latin typeface="Calibri" pitchFamily="34" charset="0"/>
                        </a:rPr>
                        <a:t> </a:t>
                      </a:r>
                      <a:r>
                        <a:rPr kumimoji="0" lang="en-GB" sz="2000" b="0" i="0" u="none" strike="noStrike" cap="none" normalizeH="0" baseline="0" smtClean="0">
                          <a:ln>
                            <a:noFill/>
                          </a:ln>
                          <a:solidFill>
                            <a:schemeClr val="tx1"/>
                          </a:solidFill>
                          <a:effectLst/>
                          <a:latin typeface="Calibri" pitchFamily="34" charset="0"/>
                        </a:rPr>
                        <a:t>000 x 0.8</a:t>
                      </a:r>
                      <a:r>
                        <a:rPr kumimoji="0" lang="en-GB" sz="2000" b="0" i="0" u="none" strike="noStrike" cap="none" normalizeH="0" baseline="30000" smtClean="0">
                          <a:ln>
                            <a:noFill/>
                          </a:ln>
                          <a:solidFill>
                            <a:schemeClr val="tx1"/>
                          </a:solidFill>
                          <a:effectLst/>
                          <a:latin typeface="Calibri" pitchFamily="34" charset="0"/>
                        </a:rPr>
                        <a:t>2</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30000" smtClean="0">
                          <a:ln>
                            <a:noFill/>
                          </a:ln>
                          <a:solidFill>
                            <a:schemeClr val="tx1"/>
                          </a:solidFill>
                          <a:effectLst/>
                          <a:latin typeface="Calibri" pitchFamily="34" charset="0"/>
                        </a:rPr>
                        <a:t>=</a:t>
                      </a:r>
                      <a:r>
                        <a:rPr kumimoji="0" lang="en-GB" sz="2000" b="0" i="0" u="none" strike="noStrike" cap="none" normalizeH="0" baseline="0" smtClean="0">
                          <a:ln>
                            <a:noFill/>
                          </a:ln>
                          <a:solidFill>
                            <a:schemeClr val="tx1"/>
                          </a:solidFill>
                          <a:effectLst/>
                          <a:latin typeface="Calibri" pitchFamily="34" charset="0"/>
                        </a:rPr>
                        <a:t> $28</a:t>
                      </a:r>
                      <a:r>
                        <a:rPr kumimoji="0" lang="en-GB" sz="1000" b="0" i="0" u="none" strike="noStrike" cap="none" normalizeH="0" baseline="0" smtClean="0">
                          <a:ln>
                            <a:noFill/>
                          </a:ln>
                          <a:solidFill>
                            <a:schemeClr val="tx1"/>
                          </a:solidFill>
                          <a:effectLst/>
                          <a:latin typeface="Calibri" pitchFamily="34" charset="0"/>
                        </a:rPr>
                        <a:t> </a:t>
                      </a:r>
                      <a:r>
                        <a:rPr kumimoji="0" lang="en-GB" sz="2000" b="0" i="0" u="none" strike="noStrike" cap="none" normalizeH="0" baseline="0" smtClean="0">
                          <a:ln>
                            <a:noFill/>
                          </a:ln>
                          <a:solidFill>
                            <a:schemeClr val="tx1"/>
                          </a:solidFill>
                          <a:effectLst/>
                          <a:latin typeface="Calibri" pitchFamily="34" charset="0"/>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chemeClr val="tx1"/>
                          </a:solidFill>
                          <a:effectLst/>
                          <a:latin typeface="Calibri" pitchFamily="34" charset="0"/>
                        </a:rPr>
                        <a:t>45</a:t>
                      </a:r>
                      <a:r>
                        <a:rPr kumimoji="0" lang="en-GB" sz="1000" b="0" i="0" u="none" strike="noStrike" cap="none" normalizeH="0" baseline="0" dirty="0" smtClean="0">
                          <a:ln>
                            <a:noFill/>
                          </a:ln>
                          <a:solidFill>
                            <a:schemeClr val="tx1"/>
                          </a:solidFill>
                          <a:effectLst/>
                          <a:latin typeface="Calibri" pitchFamily="34" charset="0"/>
                        </a:rPr>
                        <a:t> </a:t>
                      </a:r>
                      <a:r>
                        <a:rPr kumimoji="0" lang="en-GB" sz="2000" b="0" i="0" u="none" strike="noStrike" cap="none" normalizeH="0" baseline="0" dirty="0" smtClean="0">
                          <a:ln>
                            <a:noFill/>
                          </a:ln>
                          <a:solidFill>
                            <a:schemeClr val="tx1"/>
                          </a:solidFill>
                          <a:effectLst/>
                          <a:latin typeface="Calibri" pitchFamily="34" charset="0"/>
                        </a:rPr>
                        <a:t>000 x 0.8</a:t>
                      </a:r>
                      <a:r>
                        <a:rPr kumimoji="0" lang="en-GB" sz="2000" b="0" i="0" u="none" strike="noStrike" cap="none" normalizeH="0" baseline="30000" dirty="0" smtClean="0">
                          <a:ln>
                            <a:noFill/>
                          </a:ln>
                          <a:solidFill>
                            <a:schemeClr val="tx1"/>
                          </a:solidFill>
                          <a:effectLst/>
                          <a:latin typeface="Calibri" pitchFamily="34" charset="0"/>
                        </a:rPr>
                        <a:t>3</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30000" dirty="0" smtClean="0">
                          <a:ln>
                            <a:noFill/>
                          </a:ln>
                          <a:solidFill>
                            <a:schemeClr val="tx1"/>
                          </a:solidFill>
                          <a:effectLst/>
                          <a:latin typeface="Calibri" pitchFamily="34" charset="0"/>
                        </a:rPr>
                        <a:t>=</a:t>
                      </a:r>
                      <a:r>
                        <a:rPr kumimoji="0" lang="en-GB" sz="2000" b="0" i="0" u="none" strike="noStrike" cap="none" normalizeH="0" baseline="0" dirty="0" smtClean="0">
                          <a:ln>
                            <a:noFill/>
                          </a:ln>
                          <a:solidFill>
                            <a:schemeClr val="tx1"/>
                          </a:solidFill>
                          <a:effectLst/>
                          <a:latin typeface="Calibri" pitchFamily="34" charset="0"/>
                        </a:rPr>
                        <a:t> $23</a:t>
                      </a:r>
                      <a:r>
                        <a:rPr kumimoji="0" lang="en-GB" sz="1000" b="0" i="0" u="none" strike="noStrike" cap="none" normalizeH="0" baseline="0" dirty="0" smtClean="0">
                          <a:ln>
                            <a:noFill/>
                          </a:ln>
                          <a:solidFill>
                            <a:schemeClr val="tx1"/>
                          </a:solidFill>
                          <a:effectLst/>
                          <a:latin typeface="Calibri" pitchFamily="34" charset="0"/>
                        </a:rPr>
                        <a:t> </a:t>
                      </a:r>
                      <a:r>
                        <a:rPr kumimoji="0" lang="en-GB" sz="2000" b="0" i="0" u="none" strike="noStrike" cap="none" normalizeH="0" baseline="0" dirty="0" smtClean="0">
                          <a:ln>
                            <a:noFill/>
                          </a:ln>
                          <a:solidFill>
                            <a:schemeClr val="tx1"/>
                          </a:solidFill>
                          <a:effectLst/>
                          <a:latin typeface="Calibri" pitchFamily="34" charset="0"/>
                        </a:rPr>
                        <a:t>040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206"/>
                                        </p:tgtEl>
                                        <p:attrNameLst>
                                          <p:attrName>style.visibility</p:attrName>
                                        </p:attrNameLst>
                                      </p:cBhvr>
                                      <p:to>
                                        <p:strVal val="visible"/>
                                      </p:to>
                                    </p:set>
                                    <p:animEffect transition="in" filter="wipe(up)">
                                      <p:cBhvr>
                                        <p:cTn id="7" dur="500"/>
                                        <p:tgtEl>
                                          <p:spTgt spid="512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1304"/>
                                        </p:tgtEl>
                                        <p:attrNameLst>
                                          <p:attrName>style.visibility</p:attrName>
                                        </p:attrNameLst>
                                      </p:cBhvr>
                                      <p:to>
                                        <p:strVal val="visible"/>
                                      </p:to>
                                    </p:set>
                                    <p:animEffect transition="in" filter="wipe(up)">
                                      <p:cBhvr>
                                        <p:cTn id="12" dur="500"/>
                                        <p:tgtEl>
                                          <p:spTgt spid="5130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left)">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51300"/>
                                        </p:tgtEl>
                                        <p:attrNameLst>
                                          <p:attrName>style.visibility</p:attrName>
                                        </p:attrNameLst>
                                      </p:cBhvr>
                                      <p:to>
                                        <p:strVal val="visible"/>
                                      </p:to>
                                    </p:set>
                                    <p:animEffect transition="in" filter="wipe(up)">
                                      <p:cBhvr>
                                        <p:cTn id="26" dur="500"/>
                                        <p:tgtEl>
                                          <p:spTgt spid="51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p:bldP spid="50"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Box 2"/>
          <p:cNvSpPr txBox="1">
            <a:spLocks noChangeArrowheads="1"/>
          </p:cNvSpPr>
          <p:nvPr/>
        </p:nvSpPr>
        <p:spPr bwMode="auto">
          <a:xfrm>
            <a:off x="250825" y="188913"/>
            <a:ext cx="3313113" cy="366712"/>
          </a:xfrm>
          <a:prstGeom prst="rect">
            <a:avLst/>
          </a:prstGeom>
          <a:noFill/>
          <a:ln w="9525">
            <a:noFill/>
            <a:miter lim="800000"/>
            <a:headEnd/>
            <a:tailEnd/>
          </a:ln>
        </p:spPr>
        <p:txBody>
          <a:bodyPr>
            <a:spAutoFit/>
          </a:bodyPr>
          <a:lstStyle/>
          <a:p>
            <a:r>
              <a:rPr lang="en-GB">
                <a:latin typeface="Calibri" pitchFamily="34" charset="0"/>
              </a:rPr>
              <a:t>Example 2.6.3a (page 96)</a:t>
            </a:r>
          </a:p>
        </p:txBody>
      </p:sp>
      <p:sp>
        <p:nvSpPr>
          <p:cNvPr id="2" name="Text Box 16"/>
          <p:cNvSpPr txBox="1">
            <a:spLocks noChangeArrowheads="1"/>
          </p:cNvSpPr>
          <p:nvPr/>
        </p:nvSpPr>
        <p:spPr bwMode="auto">
          <a:xfrm>
            <a:off x="250825" y="549275"/>
            <a:ext cx="8713788" cy="1616075"/>
          </a:xfrm>
          <a:prstGeom prst="rect">
            <a:avLst/>
          </a:prstGeom>
          <a:noFill/>
          <a:ln w="9525">
            <a:noFill/>
            <a:miter lim="800000"/>
            <a:headEnd/>
            <a:tailEnd/>
          </a:ln>
        </p:spPr>
        <p:txBody>
          <a:bodyPr>
            <a:spAutoFit/>
          </a:bodyPr>
          <a:lstStyle/>
          <a:p>
            <a:pPr>
              <a:spcBef>
                <a:spcPct val="50000"/>
              </a:spcBef>
            </a:pPr>
            <a:r>
              <a:rPr lang="en-GB" sz="2000" dirty="0">
                <a:solidFill>
                  <a:srgbClr val="161645"/>
                </a:solidFill>
                <a:latin typeface="Calibri" pitchFamily="34" charset="0"/>
              </a:rPr>
              <a:t>The value of a car when is was first bought was $45</a:t>
            </a:r>
            <a:r>
              <a:rPr lang="en-GB" sz="800" dirty="0">
                <a:solidFill>
                  <a:srgbClr val="161645"/>
                </a:solidFill>
                <a:latin typeface="Calibri" pitchFamily="34" charset="0"/>
              </a:rPr>
              <a:t> </a:t>
            </a:r>
            <a:r>
              <a:rPr lang="en-GB" sz="2000" dirty="0">
                <a:solidFill>
                  <a:srgbClr val="161645"/>
                </a:solidFill>
                <a:latin typeface="Calibri" pitchFamily="34" charset="0"/>
              </a:rPr>
              <a:t>000.  The car loses 20% of its value each year.</a:t>
            </a:r>
          </a:p>
          <a:p>
            <a:pPr>
              <a:spcBef>
                <a:spcPct val="50000"/>
              </a:spcBef>
              <a:buFontTx/>
              <a:buAutoNum type="alphaLcParenR"/>
            </a:pPr>
            <a:r>
              <a:rPr lang="en-GB" sz="2000" dirty="0">
                <a:solidFill>
                  <a:srgbClr val="161645"/>
                </a:solidFill>
                <a:latin typeface="Calibri" pitchFamily="34" charset="0"/>
              </a:rPr>
              <a:t>  Calculate the value of the car after one, two and three years.</a:t>
            </a:r>
            <a:endParaRPr lang="en-GB" sz="2000" i="1" dirty="0">
              <a:solidFill>
                <a:srgbClr val="161645"/>
              </a:solidFill>
              <a:latin typeface="Calibri" pitchFamily="34" charset="0"/>
            </a:endParaRPr>
          </a:p>
          <a:p>
            <a:pPr>
              <a:spcBef>
                <a:spcPct val="50000"/>
              </a:spcBef>
              <a:buFontTx/>
              <a:buAutoNum type="alphaLcParenR"/>
            </a:pPr>
            <a:r>
              <a:rPr lang="en-GB" sz="2000" dirty="0">
                <a:solidFill>
                  <a:srgbClr val="161645"/>
                </a:solidFill>
                <a:latin typeface="Calibri" pitchFamily="34" charset="0"/>
              </a:rPr>
              <a:t> Calculate the value of the car six years after it was first bought.</a:t>
            </a:r>
          </a:p>
        </p:txBody>
      </p:sp>
      <p:sp>
        <p:nvSpPr>
          <p:cNvPr id="52227" name="Text Box 16"/>
          <p:cNvSpPr txBox="1">
            <a:spLocks noChangeArrowheads="1"/>
          </p:cNvSpPr>
          <p:nvPr/>
        </p:nvSpPr>
        <p:spPr bwMode="auto">
          <a:xfrm>
            <a:off x="7019925" y="908050"/>
            <a:ext cx="1081088" cy="1006475"/>
          </a:xfrm>
          <a:prstGeom prst="rect">
            <a:avLst/>
          </a:prstGeom>
          <a:noFill/>
          <a:ln w="9525">
            <a:noFill/>
            <a:miter lim="800000"/>
            <a:headEnd/>
            <a:tailEnd/>
          </a:ln>
        </p:spPr>
        <p:txBody>
          <a:bodyPr>
            <a:spAutoFit/>
          </a:bodyPr>
          <a:lstStyle/>
          <a:p>
            <a:pPr>
              <a:spcBef>
                <a:spcPct val="50000"/>
              </a:spcBef>
            </a:pPr>
            <a:r>
              <a:rPr lang="en-GB" sz="2000">
                <a:solidFill>
                  <a:srgbClr val="0000FF"/>
                </a:solidFill>
                <a:latin typeface="Calibri" pitchFamily="34" charset="0"/>
              </a:rPr>
              <a:t>$36</a:t>
            </a:r>
            <a:r>
              <a:rPr lang="en-GB" sz="1000">
                <a:solidFill>
                  <a:srgbClr val="0000FF"/>
                </a:solidFill>
                <a:latin typeface="Calibri" pitchFamily="34" charset="0"/>
              </a:rPr>
              <a:t> </a:t>
            </a:r>
            <a:r>
              <a:rPr lang="en-GB" sz="2000">
                <a:solidFill>
                  <a:srgbClr val="0000FF"/>
                </a:solidFill>
                <a:latin typeface="Calibri" pitchFamily="34" charset="0"/>
              </a:rPr>
              <a:t>000 $28</a:t>
            </a:r>
            <a:r>
              <a:rPr lang="en-GB" sz="1000">
                <a:solidFill>
                  <a:srgbClr val="0000FF"/>
                </a:solidFill>
                <a:latin typeface="Calibri" pitchFamily="34" charset="0"/>
              </a:rPr>
              <a:t> </a:t>
            </a:r>
            <a:r>
              <a:rPr lang="en-GB" sz="2000">
                <a:solidFill>
                  <a:srgbClr val="0000FF"/>
                </a:solidFill>
                <a:latin typeface="Calibri" pitchFamily="34" charset="0"/>
              </a:rPr>
              <a:t>800 $23</a:t>
            </a:r>
            <a:r>
              <a:rPr lang="en-GB" sz="1000">
                <a:solidFill>
                  <a:srgbClr val="0000FF"/>
                </a:solidFill>
                <a:latin typeface="Calibri" pitchFamily="34" charset="0"/>
              </a:rPr>
              <a:t> </a:t>
            </a:r>
            <a:r>
              <a:rPr lang="en-GB" sz="2000">
                <a:solidFill>
                  <a:srgbClr val="0000FF"/>
                </a:solidFill>
                <a:latin typeface="Calibri" pitchFamily="34" charset="0"/>
              </a:rPr>
              <a:t>040</a:t>
            </a:r>
            <a:endParaRPr lang="en-GB" sz="2000" b="1">
              <a:solidFill>
                <a:srgbClr val="0000FF"/>
              </a:solidFill>
              <a:latin typeface="Calibri" pitchFamily="34" charset="0"/>
            </a:endParaRPr>
          </a:p>
        </p:txBody>
      </p:sp>
      <p:sp>
        <p:nvSpPr>
          <p:cNvPr id="3" name="Text Box 16"/>
          <p:cNvSpPr txBox="1">
            <a:spLocks noChangeArrowheads="1"/>
          </p:cNvSpPr>
          <p:nvPr/>
        </p:nvSpPr>
        <p:spPr bwMode="auto">
          <a:xfrm>
            <a:off x="250824" y="2420938"/>
            <a:ext cx="4033143" cy="461665"/>
          </a:xfrm>
          <a:prstGeom prst="rect">
            <a:avLst/>
          </a:prstGeom>
          <a:noFill/>
          <a:ln w="9525">
            <a:noFill/>
            <a:miter lim="800000"/>
            <a:headEnd/>
            <a:tailEnd/>
          </a:ln>
        </p:spPr>
        <p:txBody>
          <a:bodyPr wrap="square">
            <a:spAutoFit/>
          </a:bodyPr>
          <a:lstStyle/>
          <a:p>
            <a:pPr>
              <a:spcBef>
                <a:spcPct val="50000"/>
              </a:spcBef>
            </a:pPr>
            <a:r>
              <a:rPr lang="en-GB" sz="2000" dirty="0">
                <a:solidFill>
                  <a:srgbClr val="161645"/>
                </a:solidFill>
                <a:latin typeface="Calibri" pitchFamily="34" charset="0"/>
              </a:rPr>
              <a:t>Using formula   </a:t>
            </a:r>
            <a:r>
              <a:rPr lang="en-GB" sz="2400" i="1" dirty="0" smtClean="0">
                <a:solidFill>
                  <a:srgbClr val="161645"/>
                </a:solidFill>
                <a:latin typeface="Times New Roman" pitchFamily="18" charset="0"/>
              </a:rPr>
              <a:t>u</a:t>
            </a:r>
            <a:r>
              <a:rPr lang="en-GB" sz="2400" i="1" baseline="-25000" dirty="0" smtClean="0">
                <a:solidFill>
                  <a:srgbClr val="161645"/>
                </a:solidFill>
                <a:latin typeface="Times New Roman" pitchFamily="18" charset="0"/>
              </a:rPr>
              <a:t>n</a:t>
            </a:r>
            <a:r>
              <a:rPr lang="en-GB" sz="2000" dirty="0" smtClean="0">
                <a:solidFill>
                  <a:srgbClr val="161645"/>
                </a:solidFill>
                <a:latin typeface="Calibri" pitchFamily="34" charset="0"/>
              </a:rPr>
              <a:t>  =  45000 </a:t>
            </a:r>
            <a:r>
              <a:rPr lang="en-GB" sz="2000" dirty="0">
                <a:solidFill>
                  <a:srgbClr val="161645"/>
                </a:solidFill>
                <a:latin typeface="Calibri" pitchFamily="34" charset="0"/>
              </a:rPr>
              <a:t>x </a:t>
            </a:r>
            <a:r>
              <a:rPr lang="en-GB" sz="2000" dirty="0" smtClean="0">
                <a:solidFill>
                  <a:srgbClr val="161645"/>
                </a:solidFill>
                <a:latin typeface="Calibri" pitchFamily="34" charset="0"/>
              </a:rPr>
              <a:t>0.8</a:t>
            </a:r>
            <a:r>
              <a:rPr lang="en-GB" sz="2400" i="1" baseline="30000" dirty="0" smtClean="0">
                <a:solidFill>
                  <a:srgbClr val="161645"/>
                </a:solidFill>
                <a:latin typeface="Times New Roman" pitchFamily="18" charset="0"/>
              </a:rPr>
              <a:t>n</a:t>
            </a:r>
            <a:r>
              <a:rPr lang="en-GB" sz="2400" baseline="30000" dirty="0" smtClean="0">
                <a:solidFill>
                  <a:srgbClr val="161645"/>
                </a:solidFill>
                <a:latin typeface="Times New Roman" pitchFamily="18" charset="0"/>
              </a:rPr>
              <a:t>-1</a:t>
            </a:r>
            <a:endParaRPr lang="en-GB" sz="2000" dirty="0">
              <a:solidFill>
                <a:srgbClr val="161645"/>
              </a:solidFill>
              <a:latin typeface="Calibri" pitchFamily="34" charset="0"/>
            </a:endParaRPr>
          </a:p>
        </p:txBody>
      </p:sp>
      <p:sp>
        <p:nvSpPr>
          <p:cNvPr id="4" name="Text Box 16"/>
          <p:cNvSpPr txBox="1">
            <a:spLocks noChangeArrowheads="1"/>
          </p:cNvSpPr>
          <p:nvPr/>
        </p:nvSpPr>
        <p:spPr bwMode="auto">
          <a:xfrm>
            <a:off x="251520" y="2924944"/>
            <a:ext cx="4968552" cy="584775"/>
          </a:xfrm>
          <a:prstGeom prst="rect">
            <a:avLst/>
          </a:prstGeom>
          <a:noFill/>
          <a:ln w="9525">
            <a:noFill/>
            <a:miter lim="800000"/>
            <a:headEnd/>
            <a:tailEnd/>
          </a:ln>
        </p:spPr>
        <p:txBody>
          <a:bodyPr wrap="square">
            <a:spAutoFit/>
          </a:bodyPr>
          <a:lstStyle/>
          <a:p>
            <a:pPr lvl="0">
              <a:spcBef>
                <a:spcPct val="50000"/>
              </a:spcBef>
            </a:pPr>
            <a:r>
              <a:rPr lang="en-GB" sz="2000" dirty="0" smtClean="0">
                <a:solidFill>
                  <a:srgbClr val="161645"/>
                </a:solidFill>
                <a:latin typeface="Calibri" pitchFamily="34" charset="0"/>
              </a:rPr>
              <a:t>After 6 years    </a:t>
            </a:r>
            <a:r>
              <a:rPr lang="en-GB" sz="3200" b="1" i="1" dirty="0" smtClean="0">
                <a:solidFill>
                  <a:srgbClr val="006600"/>
                </a:solidFill>
                <a:latin typeface="Times New Roman" pitchFamily="18" charset="0"/>
                <a:cs typeface="Times New Roman" pitchFamily="18" charset="0"/>
              </a:rPr>
              <a:t>u</a:t>
            </a:r>
            <a:r>
              <a:rPr lang="en-GB" sz="3200" b="1" baseline="-25000" dirty="0" smtClean="0">
                <a:solidFill>
                  <a:srgbClr val="006600"/>
                </a:solidFill>
                <a:latin typeface="Times New Roman" pitchFamily="18" charset="0"/>
                <a:cs typeface="Times New Roman" pitchFamily="18" charset="0"/>
              </a:rPr>
              <a:t>7</a:t>
            </a:r>
            <a:r>
              <a:rPr lang="en-GB" sz="3200" dirty="0" smtClean="0">
                <a:latin typeface="Calibri" pitchFamily="34" charset="0"/>
              </a:rPr>
              <a:t> </a:t>
            </a:r>
            <a:r>
              <a:rPr lang="en-GB" sz="2400" dirty="0" smtClean="0">
                <a:latin typeface="Calibri" pitchFamily="34" charset="0"/>
              </a:rPr>
              <a:t>=  </a:t>
            </a:r>
            <a:r>
              <a:rPr lang="en-GB" sz="2400" dirty="0">
                <a:latin typeface="Calibri" pitchFamily="34" charset="0"/>
              </a:rPr>
              <a:t>45</a:t>
            </a:r>
            <a:r>
              <a:rPr lang="en-GB" sz="1000" dirty="0">
                <a:latin typeface="Calibri" pitchFamily="34" charset="0"/>
              </a:rPr>
              <a:t> </a:t>
            </a:r>
            <a:r>
              <a:rPr lang="en-GB" sz="2400" dirty="0">
                <a:latin typeface="Calibri" pitchFamily="34" charset="0"/>
              </a:rPr>
              <a:t>000 x 0.8</a:t>
            </a:r>
            <a:r>
              <a:rPr lang="en-GB" sz="2400" baseline="30000" dirty="0">
                <a:latin typeface="Calibri" pitchFamily="34" charset="0"/>
              </a:rPr>
              <a:t>6</a:t>
            </a:r>
            <a:endParaRPr lang="en-GB" sz="2400" dirty="0">
              <a:latin typeface="Calibri" pitchFamily="34" charset="0"/>
            </a:endParaRPr>
          </a:p>
        </p:txBody>
      </p:sp>
      <p:sp>
        <p:nvSpPr>
          <p:cNvPr id="5" name="Text Box 16"/>
          <p:cNvSpPr txBox="1">
            <a:spLocks noChangeArrowheads="1"/>
          </p:cNvSpPr>
          <p:nvPr/>
        </p:nvSpPr>
        <p:spPr bwMode="auto">
          <a:xfrm>
            <a:off x="4283968" y="2996952"/>
            <a:ext cx="2160588" cy="457200"/>
          </a:xfrm>
          <a:prstGeom prst="rect">
            <a:avLst/>
          </a:prstGeom>
          <a:noFill/>
          <a:ln w="9525">
            <a:noFill/>
            <a:miter lim="800000"/>
            <a:headEnd/>
            <a:tailEnd/>
          </a:ln>
        </p:spPr>
        <p:txBody>
          <a:bodyPr>
            <a:spAutoFit/>
          </a:bodyPr>
          <a:lstStyle/>
          <a:p>
            <a:pPr>
              <a:spcBef>
                <a:spcPct val="50000"/>
              </a:spcBef>
            </a:pPr>
            <a:r>
              <a:rPr lang="en-GB" sz="2400" dirty="0">
                <a:latin typeface="Calibri" pitchFamily="34" charset="0"/>
              </a:rPr>
              <a:t> =  $11</a:t>
            </a:r>
            <a:r>
              <a:rPr lang="en-GB" sz="1000" dirty="0">
                <a:latin typeface="Calibri" pitchFamily="34" charset="0"/>
              </a:rPr>
              <a:t> </a:t>
            </a:r>
            <a:r>
              <a:rPr lang="en-GB" sz="2400" dirty="0">
                <a:latin typeface="Calibri" pitchFamily="34" charset="0"/>
              </a:rPr>
              <a:t>796.48</a:t>
            </a:r>
          </a:p>
        </p:txBody>
      </p:sp>
      <p:sp>
        <p:nvSpPr>
          <p:cNvPr id="6" name="Text Box 16"/>
          <p:cNvSpPr txBox="1">
            <a:spLocks noChangeArrowheads="1"/>
          </p:cNvSpPr>
          <p:nvPr/>
        </p:nvSpPr>
        <p:spPr bwMode="auto">
          <a:xfrm>
            <a:off x="7235825" y="1844675"/>
            <a:ext cx="1512888" cy="427038"/>
          </a:xfrm>
          <a:prstGeom prst="rect">
            <a:avLst/>
          </a:prstGeom>
          <a:noFill/>
          <a:ln w="9525">
            <a:noFill/>
            <a:miter lim="800000"/>
            <a:headEnd/>
            <a:tailEnd/>
          </a:ln>
        </p:spPr>
        <p:txBody>
          <a:bodyPr>
            <a:spAutoFit/>
          </a:bodyPr>
          <a:lstStyle/>
          <a:p>
            <a:pPr>
              <a:spcBef>
                <a:spcPct val="50000"/>
              </a:spcBef>
            </a:pPr>
            <a:r>
              <a:rPr lang="en-GB" sz="2200">
                <a:solidFill>
                  <a:srgbClr val="3333FF"/>
                </a:solidFill>
                <a:latin typeface="Calibri" pitchFamily="34" charset="0"/>
              </a:rPr>
              <a:t>$11</a:t>
            </a:r>
            <a:r>
              <a:rPr lang="en-GB" sz="1000">
                <a:solidFill>
                  <a:srgbClr val="3333FF"/>
                </a:solidFill>
                <a:latin typeface="Calibri" pitchFamily="34" charset="0"/>
              </a:rPr>
              <a:t> </a:t>
            </a:r>
            <a:r>
              <a:rPr lang="en-GB" sz="2200">
                <a:solidFill>
                  <a:srgbClr val="3333FF"/>
                </a:solidFill>
                <a:latin typeface="Calibri" pitchFamily="34" charset="0"/>
              </a:rPr>
              <a:t>796.48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16"/>
          <p:cNvSpPr txBox="1">
            <a:spLocks noChangeArrowheads="1"/>
          </p:cNvSpPr>
          <p:nvPr/>
        </p:nvSpPr>
        <p:spPr bwMode="auto">
          <a:xfrm>
            <a:off x="250825" y="549275"/>
            <a:ext cx="8713788" cy="2073275"/>
          </a:xfrm>
          <a:prstGeom prst="rect">
            <a:avLst/>
          </a:prstGeom>
          <a:noFill/>
          <a:ln w="9525">
            <a:noFill/>
            <a:miter lim="800000"/>
            <a:headEnd/>
            <a:tailEnd/>
          </a:ln>
        </p:spPr>
        <p:txBody>
          <a:bodyPr>
            <a:spAutoFit/>
          </a:bodyPr>
          <a:lstStyle/>
          <a:p>
            <a:pPr>
              <a:spcBef>
                <a:spcPct val="50000"/>
              </a:spcBef>
            </a:pPr>
            <a:r>
              <a:rPr lang="en-GB" sz="2000">
                <a:solidFill>
                  <a:srgbClr val="161645"/>
                </a:solidFill>
                <a:latin typeface="Calibri" pitchFamily="34" charset="0"/>
              </a:rPr>
              <a:t>The value of a car when is was first bought was $45</a:t>
            </a:r>
            <a:r>
              <a:rPr lang="en-GB" sz="800">
                <a:solidFill>
                  <a:srgbClr val="161645"/>
                </a:solidFill>
                <a:latin typeface="Calibri" pitchFamily="34" charset="0"/>
              </a:rPr>
              <a:t> </a:t>
            </a:r>
            <a:r>
              <a:rPr lang="en-GB" sz="2000">
                <a:solidFill>
                  <a:srgbClr val="161645"/>
                </a:solidFill>
                <a:latin typeface="Calibri" pitchFamily="34" charset="0"/>
              </a:rPr>
              <a:t>000.  The car loses 20% of its value each year.</a:t>
            </a:r>
          </a:p>
          <a:p>
            <a:pPr>
              <a:spcBef>
                <a:spcPct val="50000"/>
              </a:spcBef>
              <a:buFontTx/>
              <a:buAutoNum type="alphaLcParenR"/>
            </a:pPr>
            <a:r>
              <a:rPr lang="en-GB" sz="2000">
                <a:solidFill>
                  <a:srgbClr val="161645"/>
                </a:solidFill>
                <a:latin typeface="Calibri" pitchFamily="34" charset="0"/>
              </a:rPr>
              <a:t>  Calculate the value of the car after one, two and three years.</a:t>
            </a:r>
            <a:endParaRPr lang="en-GB" sz="2000" i="1">
              <a:solidFill>
                <a:srgbClr val="161645"/>
              </a:solidFill>
              <a:latin typeface="Calibri" pitchFamily="34" charset="0"/>
            </a:endParaRPr>
          </a:p>
          <a:p>
            <a:pPr>
              <a:spcBef>
                <a:spcPct val="50000"/>
              </a:spcBef>
              <a:buFontTx/>
              <a:buAutoNum type="alphaLcParenR"/>
            </a:pPr>
            <a:r>
              <a:rPr lang="en-GB" sz="2000">
                <a:solidFill>
                  <a:srgbClr val="161645"/>
                </a:solidFill>
                <a:latin typeface="Calibri" pitchFamily="34" charset="0"/>
              </a:rPr>
              <a:t> Calculate the value of the car six years after it was first bought.</a:t>
            </a:r>
          </a:p>
          <a:p>
            <a:pPr>
              <a:spcBef>
                <a:spcPct val="50000"/>
              </a:spcBef>
              <a:buFontTx/>
              <a:buAutoNum type="alphaLcParenR"/>
            </a:pPr>
            <a:r>
              <a:rPr lang="en-GB" sz="2000">
                <a:solidFill>
                  <a:srgbClr val="161645"/>
                </a:solidFill>
                <a:latin typeface="Calibri" pitchFamily="34" charset="0"/>
              </a:rPr>
              <a:t>  Find out how long it will take for the value of the car to fall below $9</a:t>
            </a:r>
            <a:r>
              <a:rPr lang="en-GB" sz="800">
                <a:solidFill>
                  <a:srgbClr val="161645"/>
                </a:solidFill>
                <a:latin typeface="Calibri" pitchFamily="34" charset="0"/>
              </a:rPr>
              <a:t> </a:t>
            </a:r>
            <a:r>
              <a:rPr lang="en-GB" sz="2000">
                <a:solidFill>
                  <a:srgbClr val="161645"/>
                </a:solidFill>
                <a:latin typeface="Calibri" pitchFamily="34" charset="0"/>
              </a:rPr>
              <a:t>000</a:t>
            </a:r>
          </a:p>
        </p:txBody>
      </p:sp>
      <p:sp>
        <p:nvSpPr>
          <p:cNvPr id="53250" name="TextBox 2"/>
          <p:cNvSpPr txBox="1">
            <a:spLocks noChangeArrowheads="1"/>
          </p:cNvSpPr>
          <p:nvPr/>
        </p:nvSpPr>
        <p:spPr bwMode="auto">
          <a:xfrm>
            <a:off x="250825" y="188913"/>
            <a:ext cx="3313113" cy="366712"/>
          </a:xfrm>
          <a:prstGeom prst="rect">
            <a:avLst/>
          </a:prstGeom>
          <a:noFill/>
          <a:ln w="9525">
            <a:noFill/>
            <a:miter lim="800000"/>
            <a:headEnd/>
            <a:tailEnd/>
          </a:ln>
        </p:spPr>
        <p:txBody>
          <a:bodyPr>
            <a:spAutoFit/>
          </a:bodyPr>
          <a:lstStyle/>
          <a:p>
            <a:r>
              <a:rPr lang="en-GB">
                <a:latin typeface="Calibri" pitchFamily="34" charset="0"/>
              </a:rPr>
              <a:t>Example 2.6.3a (page 96)</a:t>
            </a:r>
          </a:p>
        </p:txBody>
      </p:sp>
      <p:sp>
        <p:nvSpPr>
          <p:cNvPr id="53251" name="Text Box 16"/>
          <p:cNvSpPr txBox="1">
            <a:spLocks noChangeArrowheads="1"/>
          </p:cNvSpPr>
          <p:nvPr/>
        </p:nvSpPr>
        <p:spPr bwMode="auto">
          <a:xfrm>
            <a:off x="7019925" y="908050"/>
            <a:ext cx="1081088" cy="1006475"/>
          </a:xfrm>
          <a:prstGeom prst="rect">
            <a:avLst/>
          </a:prstGeom>
          <a:noFill/>
          <a:ln w="9525">
            <a:noFill/>
            <a:miter lim="800000"/>
            <a:headEnd/>
            <a:tailEnd/>
          </a:ln>
        </p:spPr>
        <p:txBody>
          <a:bodyPr>
            <a:spAutoFit/>
          </a:bodyPr>
          <a:lstStyle/>
          <a:p>
            <a:pPr>
              <a:spcBef>
                <a:spcPct val="50000"/>
              </a:spcBef>
            </a:pPr>
            <a:r>
              <a:rPr lang="en-GB" sz="2000">
                <a:solidFill>
                  <a:srgbClr val="0000FF"/>
                </a:solidFill>
                <a:latin typeface="Calibri" pitchFamily="34" charset="0"/>
              </a:rPr>
              <a:t>$36</a:t>
            </a:r>
            <a:r>
              <a:rPr lang="en-GB" sz="1000">
                <a:solidFill>
                  <a:srgbClr val="0000FF"/>
                </a:solidFill>
                <a:latin typeface="Calibri" pitchFamily="34" charset="0"/>
              </a:rPr>
              <a:t> </a:t>
            </a:r>
            <a:r>
              <a:rPr lang="en-GB" sz="2000">
                <a:solidFill>
                  <a:srgbClr val="0000FF"/>
                </a:solidFill>
                <a:latin typeface="Calibri" pitchFamily="34" charset="0"/>
              </a:rPr>
              <a:t>000 $28</a:t>
            </a:r>
            <a:r>
              <a:rPr lang="en-GB" sz="1000">
                <a:solidFill>
                  <a:srgbClr val="0000FF"/>
                </a:solidFill>
                <a:latin typeface="Calibri" pitchFamily="34" charset="0"/>
              </a:rPr>
              <a:t> </a:t>
            </a:r>
            <a:r>
              <a:rPr lang="en-GB" sz="2000">
                <a:solidFill>
                  <a:srgbClr val="0000FF"/>
                </a:solidFill>
                <a:latin typeface="Calibri" pitchFamily="34" charset="0"/>
              </a:rPr>
              <a:t>800 $23</a:t>
            </a:r>
            <a:r>
              <a:rPr lang="en-GB" sz="1000">
                <a:solidFill>
                  <a:srgbClr val="0000FF"/>
                </a:solidFill>
                <a:latin typeface="Calibri" pitchFamily="34" charset="0"/>
              </a:rPr>
              <a:t> </a:t>
            </a:r>
            <a:r>
              <a:rPr lang="en-GB" sz="2000">
                <a:solidFill>
                  <a:srgbClr val="0000FF"/>
                </a:solidFill>
                <a:latin typeface="Calibri" pitchFamily="34" charset="0"/>
              </a:rPr>
              <a:t>040</a:t>
            </a:r>
            <a:endParaRPr lang="en-GB" sz="2000" b="1">
              <a:solidFill>
                <a:srgbClr val="0000FF"/>
              </a:solidFill>
              <a:latin typeface="Calibri" pitchFamily="34" charset="0"/>
            </a:endParaRPr>
          </a:p>
        </p:txBody>
      </p:sp>
      <p:sp>
        <p:nvSpPr>
          <p:cNvPr id="53252" name="Text Box 16"/>
          <p:cNvSpPr txBox="1">
            <a:spLocks noChangeArrowheads="1"/>
          </p:cNvSpPr>
          <p:nvPr/>
        </p:nvSpPr>
        <p:spPr bwMode="auto">
          <a:xfrm>
            <a:off x="7235825" y="1844675"/>
            <a:ext cx="1512888" cy="427038"/>
          </a:xfrm>
          <a:prstGeom prst="rect">
            <a:avLst/>
          </a:prstGeom>
          <a:noFill/>
          <a:ln w="9525">
            <a:noFill/>
            <a:miter lim="800000"/>
            <a:headEnd/>
            <a:tailEnd/>
          </a:ln>
        </p:spPr>
        <p:txBody>
          <a:bodyPr>
            <a:spAutoFit/>
          </a:bodyPr>
          <a:lstStyle/>
          <a:p>
            <a:pPr>
              <a:spcBef>
                <a:spcPct val="50000"/>
              </a:spcBef>
            </a:pPr>
            <a:r>
              <a:rPr lang="en-GB" sz="2200">
                <a:solidFill>
                  <a:srgbClr val="3333FF"/>
                </a:solidFill>
                <a:latin typeface="Calibri" pitchFamily="34" charset="0"/>
              </a:rPr>
              <a:t>$11</a:t>
            </a:r>
            <a:r>
              <a:rPr lang="en-GB" sz="1000">
                <a:solidFill>
                  <a:srgbClr val="3333FF"/>
                </a:solidFill>
                <a:latin typeface="Calibri" pitchFamily="34" charset="0"/>
              </a:rPr>
              <a:t> </a:t>
            </a:r>
            <a:r>
              <a:rPr lang="en-GB" sz="2200">
                <a:solidFill>
                  <a:srgbClr val="3333FF"/>
                </a:solidFill>
                <a:latin typeface="Calibri" pitchFamily="34" charset="0"/>
              </a:rPr>
              <a:t>796.48</a:t>
            </a:r>
          </a:p>
        </p:txBody>
      </p:sp>
      <p:sp>
        <p:nvSpPr>
          <p:cNvPr id="4" name="Text Box 16"/>
          <p:cNvSpPr txBox="1">
            <a:spLocks noChangeArrowheads="1"/>
          </p:cNvSpPr>
          <p:nvPr/>
        </p:nvSpPr>
        <p:spPr bwMode="auto">
          <a:xfrm>
            <a:off x="179512" y="2708920"/>
            <a:ext cx="7775575" cy="427037"/>
          </a:xfrm>
          <a:prstGeom prst="rect">
            <a:avLst/>
          </a:prstGeom>
          <a:noFill/>
          <a:ln w="9525">
            <a:noFill/>
            <a:miter lim="800000"/>
            <a:headEnd/>
            <a:tailEnd/>
          </a:ln>
        </p:spPr>
        <p:txBody>
          <a:bodyPr>
            <a:spAutoFit/>
          </a:bodyPr>
          <a:lstStyle/>
          <a:p>
            <a:pPr>
              <a:spcBef>
                <a:spcPct val="50000"/>
              </a:spcBef>
            </a:pPr>
            <a:r>
              <a:rPr lang="en-GB" sz="2000" dirty="0">
                <a:solidFill>
                  <a:srgbClr val="161645"/>
                </a:solidFill>
                <a:latin typeface="Calibri" pitchFamily="34" charset="0"/>
              </a:rPr>
              <a:t>We need to find the value of </a:t>
            </a:r>
            <a:r>
              <a:rPr lang="en-GB" sz="2200" i="1" dirty="0">
                <a:solidFill>
                  <a:srgbClr val="161645"/>
                </a:solidFill>
                <a:latin typeface="Times New Roman" pitchFamily="18" charset="0"/>
              </a:rPr>
              <a:t>n</a:t>
            </a:r>
            <a:r>
              <a:rPr lang="en-GB" sz="2000" dirty="0">
                <a:solidFill>
                  <a:srgbClr val="161645"/>
                </a:solidFill>
                <a:latin typeface="Calibri" pitchFamily="34" charset="0"/>
              </a:rPr>
              <a:t> such that 45000 x </a:t>
            </a:r>
            <a:r>
              <a:rPr lang="en-GB" sz="2000" dirty="0" smtClean="0">
                <a:solidFill>
                  <a:srgbClr val="161645"/>
                </a:solidFill>
                <a:latin typeface="Calibri" pitchFamily="34" charset="0"/>
              </a:rPr>
              <a:t>0.8</a:t>
            </a:r>
            <a:r>
              <a:rPr lang="en-GB" sz="2400" i="1" baseline="30000" dirty="0" smtClean="0">
                <a:solidFill>
                  <a:srgbClr val="161645"/>
                </a:solidFill>
                <a:latin typeface="Times New Roman" pitchFamily="18" charset="0"/>
              </a:rPr>
              <a:t>n</a:t>
            </a:r>
            <a:r>
              <a:rPr lang="en-GB" sz="2400" baseline="30000" dirty="0" smtClean="0">
                <a:solidFill>
                  <a:srgbClr val="161645"/>
                </a:solidFill>
                <a:latin typeface="Times New Roman" pitchFamily="18" charset="0"/>
              </a:rPr>
              <a:t>-1</a:t>
            </a:r>
            <a:r>
              <a:rPr lang="en-GB" sz="2400" i="1" baseline="30000" dirty="0" smtClean="0">
                <a:solidFill>
                  <a:srgbClr val="161645"/>
                </a:solidFill>
                <a:latin typeface="Times New Roman" pitchFamily="18" charset="0"/>
              </a:rPr>
              <a:t> </a:t>
            </a:r>
            <a:r>
              <a:rPr lang="en-GB" sz="2000" dirty="0">
                <a:solidFill>
                  <a:srgbClr val="161645"/>
                </a:solidFill>
                <a:latin typeface="Calibri" pitchFamily="34" charset="0"/>
              </a:rPr>
              <a:t>&lt; 9000</a:t>
            </a:r>
          </a:p>
        </p:txBody>
      </p:sp>
      <p:sp>
        <p:nvSpPr>
          <p:cNvPr id="5" name="Text Box 16"/>
          <p:cNvSpPr txBox="1">
            <a:spLocks noChangeArrowheads="1"/>
          </p:cNvSpPr>
          <p:nvPr/>
        </p:nvSpPr>
        <p:spPr bwMode="auto">
          <a:xfrm>
            <a:off x="179388" y="3356992"/>
            <a:ext cx="8964612" cy="396875"/>
          </a:xfrm>
          <a:prstGeom prst="rect">
            <a:avLst/>
          </a:prstGeom>
          <a:noFill/>
          <a:ln w="9525">
            <a:noFill/>
            <a:miter lim="800000"/>
            <a:headEnd/>
            <a:tailEnd/>
          </a:ln>
        </p:spPr>
        <p:txBody>
          <a:bodyPr>
            <a:spAutoFit/>
          </a:bodyPr>
          <a:lstStyle/>
          <a:p>
            <a:pPr>
              <a:spcBef>
                <a:spcPct val="50000"/>
              </a:spcBef>
            </a:pPr>
            <a:r>
              <a:rPr lang="en-GB" sz="2000" dirty="0">
                <a:solidFill>
                  <a:srgbClr val="161645"/>
                </a:solidFill>
                <a:latin typeface="Calibri" pitchFamily="34" charset="0"/>
              </a:rPr>
              <a:t>You could find this by trial and error, or you can use the </a:t>
            </a:r>
            <a:r>
              <a:rPr lang="en-GB" sz="2000" dirty="0" smtClean="0">
                <a:solidFill>
                  <a:srgbClr val="161645"/>
                </a:solidFill>
                <a:latin typeface="Calibri" pitchFamily="34" charset="0"/>
              </a:rPr>
              <a:t>GDC</a:t>
            </a:r>
            <a:endParaRPr lang="en-GB" sz="2000" dirty="0">
              <a:solidFill>
                <a:srgbClr val="161645"/>
              </a:solidFill>
              <a:latin typeface="Calibri" pitchFamily="34" charset="0"/>
            </a:endParaRPr>
          </a:p>
        </p:txBody>
      </p:sp>
      <p:sp>
        <p:nvSpPr>
          <p:cNvPr id="6" name="Text Box 16"/>
          <p:cNvSpPr txBox="1">
            <a:spLocks noChangeArrowheads="1"/>
          </p:cNvSpPr>
          <p:nvPr/>
        </p:nvSpPr>
        <p:spPr bwMode="auto">
          <a:xfrm>
            <a:off x="251520" y="4509120"/>
            <a:ext cx="4968552" cy="461665"/>
          </a:xfrm>
          <a:prstGeom prst="rect">
            <a:avLst/>
          </a:prstGeom>
          <a:noFill/>
          <a:ln w="9525">
            <a:noFill/>
            <a:miter lim="800000"/>
            <a:headEnd/>
            <a:tailEnd/>
          </a:ln>
        </p:spPr>
        <p:txBody>
          <a:bodyPr wrap="square">
            <a:spAutoFit/>
          </a:bodyPr>
          <a:lstStyle/>
          <a:p>
            <a:pPr>
              <a:spcBef>
                <a:spcPct val="50000"/>
              </a:spcBef>
            </a:pPr>
            <a:r>
              <a:rPr lang="en-GB" sz="2000" dirty="0" smtClean="0">
                <a:solidFill>
                  <a:srgbClr val="161645"/>
                </a:solidFill>
                <a:latin typeface="Calibri" pitchFamily="34" charset="0"/>
              </a:rPr>
              <a:t>After 7 years, when </a:t>
            </a:r>
            <a:r>
              <a:rPr lang="en-GB" sz="2200" i="1" dirty="0">
                <a:solidFill>
                  <a:srgbClr val="161645"/>
                </a:solidFill>
                <a:latin typeface="Times New Roman" pitchFamily="18" charset="0"/>
              </a:rPr>
              <a:t>n</a:t>
            </a:r>
            <a:r>
              <a:rPr lang="en-GB" sz="2000" dirty="0">
                <a:solidFill>
                  <a:srgbClr val="161645"/>
                </a:solidFill>
                <a:latin typeface="Calibri" pitchFamily="34" charset="0"/>
              </a:rPr>
              <a:t> is </a:t>
            </a:r>
            <a:r>
              <a:rPr lang="en-GB" sz="2000" dirty="0" smtClean="0">
                <a:solidFill>
                  <a:srgbClr val="161645"/>
                </a:solidFill>
                <a:latin typeface="Calibri" pitchFamily="34" charset="0"/>
              </a:rPr>
              <a:t>8,  </a:t>
            </a:r>
            <a:r>
              <a:rPr lang="en-GB" sz="2400" i="1" dirty="0" smtClean="0">
                <a:solidFill>
                  <a:srgbClr val="161645"/>
                </a:solidFill>
                <a:latin typeface="Times New Roman" pitchFamily="18" charset="0"/>
              </a:rPr>
              <a:t>u</a:t>
            </a:r>
            <a:r>
              <a:rPr lang="en-GB" sz="2400" i="1" baseline="-25000" dirty="0" smtClean="0">
                <a:solidFill>
                  <a:srgbClr val="161645"/>
                </a:solidFill>
                <a:latin typeface="Times New Roman" pitchFamily="18" charset="0"/>
              </a:rPr>
              <a:t>n</a:t>
            </a:r>
            <a:r>
              <a:rPr lang="en-GB" sz="2400" baseline="-25000" dirty="0" smtClean="0">
                <a:solidFill>
                  <a:srgbClr val="161645"/>
                </a:solidFill>
                <a:latin typeface="Times New Roman" pitchFamily="18" charset="0"/>
              </a:rPr>
              <a:t>-1</a:t>
            </a:r>
            <a:r>
              <a:rPr lang="en-GB" sz="2000" dirty="0" smtClean="0">
                <a:solidFill>
                  <a:srgbClr val="161645"/>
                </a:solidFill>
                <a:latin typeface="Calibri" pitchFamily="34" charset="0"/>
              </a:rPr>
              <a:t> </a:t>
            </a:r>
            <a:r>
              <a:rPr lang="en-GB" sz="2000" dirty="0">
                <a:solidFill>
                  <a:srgbClr val="161645"/>
                </a:solidFill>
                <a:latin typeface="Calibri" pitchFamily="34" charset="0"/>
              </a:rPr>
              <a:t>= 45000 x 0.8</a:t>
            </a:r>
            <a:r>
              <a:rPr lang="en-GB" sz="2400" i="1" baseline="30000" dirty="0">
                <a:solidFill>
                  <a:srgbClr val="161645"/>
                </a:solidFill>
                <a:latin typeface="Calibri" pitchFamily="34" charset="0"/>
              </a:rPr>
              <a:t>7</a:t>
            </a:r>
            <a:endParaRPr lang="en-GB" sz="2000" dirty="0">
              <a:solidFill>
                <a:srgbClr val="161645"/>
              </a:solidFill>
              <a:latin typeface="Calibri" pitchFamily="34" charset="0"/>
            </a:endParaRPr>
          </a:p>
        </p:txBody>
      </p:sp>
      <p:sp>
        <p:nvSpPr>
          <p:cNvPr id="7" name="Text Box 16"/>
          <p:cNvSpPr txBox="1">
            <a:spLocks noChangeArrowheads="1"/>
          </p:cNvSpPr>
          <p:nvPr/>
        </p:nvSpPr>
        <p:spPr bwMode="auto">
          <a:xfrm>
            <a:off x="5148064" y="4581128"/>
            <a:ext cx="3024188" cy="396875"/>
          </a:xfrm>
          <a:prstGeom prst="rect">
            <a:avLst/>
          </a:prstGeom>
          <a:noFill/>
          <a:ln w="9525">
            <a:noFill/>
            <a:miter lim="800000"/>
            <a:headEnd/>
            <a:tailEnd/>
          </a:ln>
        </p:spPr>
        <p:txBody>
          <a:bodyPr>
            <a:spAutoFit/>
          </a:bodyPr>
          <a:lstStyle/>
          <a:p>
            <a:pPr>
              <a:spcBef>
                <a:spcPct val="50000"/>
              </a:spcBef>
            </a:pPr>
            <a:r>
              <a:rPr lang="en-GB" sz="2000" dirty="0">
                <a:solidFill>
                  <a:srgbClr val="161645"/>
                </a:solidFill>
                <a:latin typeface="Calibri" pitchFamily="34" charset="0"/>
              </a:rPr>
              <a:t>= </a:t>
            </a:r>
            <a:r>
              <a:rPr lang="en-GB" sz="2000" dirty="0" smtClean="0">
                <a:solidFill>
                  <a:srgbClr val="161645"/>
                </a:solidFill>
                <a:latin typeface="Calibri" pitchFamily="34" charset="0"/>
              </a:rPr>
              <a:t> 9437.184</a:t>
            </a:r>
            <a:endParaRPr lang="en-GB" sz="2000" dirty="0">
              <a:solidFill>
                <a:srgbClr val="161645"/>
              </a:solidFill>
              <a:latin typeface="Calibri" pitchFamily="34" charset="0"/>
            </a:endParaRPr>
          </a:p>
        </p:txBody>
      </p:sp>
      <p:sp>
        <p:nvSpPr>
          <p:cNvPr id="8" name="Text Box 16"/>
          <p:cNvSpPr txBox="1">
            <a:spLocks noChangeArrowheads="1"/>
          </p:cNvSpPr>
          <p:nvPr/>
        </p:nvSpPr>
        <p:spPr bwMode="auto">
          <a:xfrm>
            <a:off x="251520" y="5156944"/>
            <a:ext cx="5040560" cy="461665"/>
          </a:xfrm>
          <a:prstGeom prst="rect">
            <a:avLst/>
          </a:prstGeom>
          <a:noFill/>
          <a:ln w="9525">
            <a:noFill/>
            <a:miter lim="800000"/>
            <a:headEnd/>
            <a:tailEnd/>
          </a:ln>
        </p:spPr>
        <p:txBody>
          <a:bodyPr wrap="square">
            <a:spAutoFit/>
          </a:bodyPr>
          <a:lstStyle/>
          <a:p>
            <a:pPr>
              <a:spcBef>
                <a:spcPct val="50000"/>
              </a:spcBef>
            </a:pPr>
            <a:r>
              <a:rPr lang="en-GB" sz="2000" dirty="0" smtClean="0">
                <a:solidFill>
                  <a:srgbClr val="161645"/>
                </a:solidFill>
                <a:latin typeface="Calibri" pitchFamily="34" charset="0"/>
              </a:rPr>
              <a:t>After 8 years, when </a:t>
            </a:r>
            <a:r>
              <a:rPr lang="en-GB" sz="2200" i="1" dirty="0" smtClean="0">
                <a:solidFill>
                  <a:srgbClr val="161645"/>
                </a:solidFill>
                <a:latin typeface="Times New Roman" pitchFamily="18" charset="0"/>
              </a:rPr>
              <a:t>n</a:t>
            </a:r>
            <a:r>
              <a:rPr lang="en-GB" sz="2000" dirty="0" smtClean="0">
                <a:solidFill>
                  <a:srgbClr val="161645"/>
                </a:solidFill>
                <a:latin typeface="Calibri" pitchFamily="34" charset="0"/>
              </a:rPr>
              <a:t> </a:t>
            </a:r>
            <a:r>
              <a:rPr lang="en-GB" sz="2000" dirty="0">
                <a:solidFill>
                  <a:srgbClr val="161645"/>
                </a:solidFill>
                <a:latin typeface="Calibri" pitchFamily="34" charset="0"/>
              </a:rPr>
              <a:t>is </a:t>
            </a:r>
            <a:r>
              <a:rPr lang="en-GB" sz="2000" dirty="0" smtClean="0">
                <a:solidFill>
                  <a:srgbClr val="161645"/>
                </a:solidFill>
                <a:latin typeface="Calibri" pitchFamily="34" charset="0"/>
              </a:rPr>
              <a:t>9,  </a:t>
            </a:r>
            <a:r>
              <a:rPr lang="en-GB" sz="2400" i="1" dirty="0" smtClean="0">
                <a:solidFill>
                  <a:srgbClr val="161645"/>
                </a:solidFill>
                <a:latin typeface="Times New Roman" pitchFamily="18" charset="0"/>
              </a:rPr>
              <a:t>u</a:t>
            </a:r>
            <a:r>
              <a:rPr lang="en-GB" sz="2400" i="1" baseline="-25000" dirty="0" smtClean="0">
                <a:solidFill>
                  <a:srgbClr val="161645"/>
                </a:solidFill>
                <a:latin typeface="Times New Roman" pitchFamily="18" charset="0"/>
              </a:rPr>
              <a:t>n</a:t>
            </a:r>
            <a:r>
              <a:rPr lang="en-GB" sz="2400" baseline="-25000" dirty="0" smtClean="0">
                <a:solidFill>
                  <a:srgbClr val="161645"/>
                </a:solidFill>
                <a:latin typeface="Times New Roman" pitchFamily="18" charset="0"/>
              </a:rPr>
              <a:t>-1</a:t>
            </a:r>
            <a:r>
              <a:rPr lang="en-GB" sz="2000" dirty="0" smtClean="0">
                <a:solidFill>
                  <a:srgbClr val="161645"/>
                </a:solidFill>
                <a:latin typeface="Calibri" pitchFamily="34" charset="0"/>
              </a:rPr>
              <a:t> </a:t>
            </a:r>
            <a:r>
              <a:rPr lang="en-GB" sz="2000" dirty="0">
                <a:solidFill>
                  <a:srgbClr val="161645"/>
                </a:solidFill>
                <a:latin typeface="Calibri" pitchFamily="34" charset="0"/>
              </a:rPr>
              <a:t>= 45000 x 0.8</a:t>
            </a:r>
            <a:r>
              <a:rPr lang="en-GB" sz="2400" i="1" baseline="30000" dirty="0">
                <a:solidFill>
                  <a:srgbClr val="161645"/>
                </a:solidFill>
                <a:latin typeface="Calibri" pitchFamily="34" charset="0"/>
              </a:rPr>
              <a:t>8</a:t>
            </a:r>
            <a:endParaRPr lang="en-GB" sz="2000" dirty="0">
              <a:solidFill>
                <a:srgbClr val="161645"/>
              </a:solidFill>
              <a:latin typeface="Calibri" pitchFamily="34" charset="0"/>
            </a:endParaRPr>
          </a:p>
        </p:txBody>
      </p:sp>
      <p:sp>
        <p:nvSpPr>
          <p:cNvPr id="9" name="Text Box 16"/>
          <p:cNvSpPr txBox="1">
            <a:spLocks noChangeArrowheads="1"/>
          </p:cNvSpPr>
          <p:nvPr/>
        </p:nvSpPr>
        <p:spPr bwMode="auto">
          <a:xfrm>
            <a:off x="5148064" y="5229200"/>
            <a:ext cx="2339306" cy="396875"/>
          </a:xfrm>
          <a:prstGeom prst="rect">
            <a:avLst/>
          </a:prstGeom>
          <a:noFill/>
          <a:ln w="9525">
            <a:noFill/>
            <a:miter lim="800000"/>
            <a:headEnd/>
            <a:tailEnd/>
          </a:ln>
        </p:spPr>
        <p:txBody>
          <a:bodyPr wrap="square">
            <a:spAutoFit/>
          </a:bodyPr>
          <a:lstStyle/>
          <a:p>
            <a:pPr>
              <a:spcBef>
                <a:spcPct val="50000"/>
              </a:spcBef>
            </a:pPr>
            <a:r>
              <a:rPr lang="en-GB" sz="2000" dirty="0">
                <a:solidFill>
                  <a:srgbClr val="161645"/>
                </a:solidFill>
                <a:latin typeface="Calibri" pitchFamily="34" charset="0"/>
              </a:rPr>
              <a:t>= 7549.7472</a:t>
            </a:r>
          </a:p>
        </p:txBody>
      </p:sp>
      <p:sp>
        <p:nvSpPr>
          <p:cNvPr id="53259" name="Text Box 17"/>
          <p:cNvSpPr txBox="1">
            <a:spLocks noChangeArrowheads="1"/>
          </p:cNvSpPr>
          <p:nvPr/>
        </p:nvSpPr>
        <p:spPr bwMode="auto">
          <a:xfrm>
            <a:off x="6658918" y="5229200"/>
            <a:ext cx="2485082" cy="396875"/>
          </a:xfrm>
          <a:prstGeom prst="rect">
            <a:avLst/>
          </a:prstGeom>
          <a:noFill/>
          <a:ln w="9525">
            <a:noFill/>
            <a:miter lim="800000"/>
            <a:headEnd/>
            <a:tailEnd/>
          </a:ln>
        </p:spPr>
        <p:txBody>
          <a:bodyPr wrap="square">
            <a:spAutoFit/>
          </a:bodyPr>
          <a:lstStyle/>
          <a:p>
            <a:pPr>
              <a:spcBef>
                <a:spcPct val="50000"/>
              </a:spcBef>
            </a:pPr>
            <a:r>
              <a:rPr lang="en-GB" sz="2000" dirty="0">
                <a:solidFill>
                  <a:srgbClr val="3333FF"/>
                </a:solidFill>
                <a:latin typeface="Calibri" pitchFamily="34" charset="0"/>
              </a:rPr>
              <a:t>So it will take 8 years.</a:t>
            </a:r>
          </a:p>
        </p:txBody>
      </p:sp>
      <p:sp>
        <p:nvSpPr>
          <p:cNvPr id="28" name="TextBox 27"/>
          <p:cNvSpPr txBox="1"/>
          <p:nvPr/>
        </p:nvSpPr>
        <p:spPr>
          <a:xfrm>
            <a:off x="251520" y="4077072"/>
            <a:ext cx="2376264" cy="400110"/>
          </a:xfrm>
          <a:prstGeom prst="rect">
            <a:avLst/>
          </a:prstGeom>
          <a:noFill/>
        </p:spPr>
        <p:txBody>
          <a:bodyPr wrap="square" rtlCol="0">
            <a:spAutoFit/>
          </a:bodyPr>
          <a:lstStyle/>
          <a:p>
            <a:r>
              <a:rPr lang="en-GB" sz="2000" b="1" dirty="0" smtClean="0">
                <a:latin typeface="Calibri" pitchFamily="34" charset="0"/>
              </a:rPr>
              <a:t>Trial and Error:</a:t>
            </a:r>
            <a:endParaRPr lang="en-GB" sz="2000" b="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left)">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53259"/>
                                        </p:tgtEl>
                                        <p:attrNameLst>
                                          <p:attrName>style.visibility</p:attrName>
                                        </p:attrNameLst>
                                      </p:cBhvr>
                                      <p:to>
                                        <p:strVal val="visible"/>
                                      </p:to>
                                    </p:set>
                                    <p:animEffect transition="in" filter="wipe(left)">
                                      <p:cBhvr>
                                        <p:cTn id="41" dur="500"/>
                                        <p:tgtEl>
                                          <p:spTgt spid="53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53259" grpId="0"/>
      <p:bldP spid="2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16"/>
          <p:cNvSpPr txBox="1">
            <a:spLocks noChangeArrowheads="1"/>
          </p:cNvSpPr>
          <p:nvPr/>
        </p:nvSpPr>
        <p:spPr bwMode="auto">
          <a:xfrm>
            <a:off x="179512" y="548680"/>
            <a:ext cx="8713788" cy="400110"/>
          </a:xfrm>
          <a:prstGeom prst="rect">
            <a:avLst/>
          </a:prstGeom>
          <a:noFill/>
          <a:ln w="9525">
            <a:noFill/>
            <a:miter lim="800000"/>
            <a:headEnd/>
            <a:tailEnd/>
          </a:ln>
        </p:spPr>
        <p:txBody>
          <a:bodyPr>
            <a:spAutoFit/>
          </a:bodyPr>
          <a:lstStyle/>
          <a:p>
            <a:pPr>
              <a:spcBef>
                <a:spcPct val="50000"/>
              </a:spcBef>
            </a:pPr>
            <a:r>
              <a:rPr lang="en-GB" sz="2000" dirty="0" smtClean="0">
                <a:solidFill>
                  <a:srgbClr val="161645"/>
                </a:solidFill>
                <a:latin typeface="Calibri" pitchFamily="34" charset="0"/>
              </a:rPr>
              <a:t>Find </a:t>
            </a:r>
            <a:r>
              <a:rPr lang="en-GB" sz="2000" dirty="0">
                <a:solidFill>
                  <a:srgbClr val="161645"/>
                </a:solidFill>
                <a:latin typeface="Calibri" pitchFamily="34" charset="0"/>
              </a:rPr>
              <a:t>out how long it will take for the value of the car to fall below $9</a:t>
            </a:r>
            <a:r>
              <a:rPr lang="en-GB" sz="800" dirty="0">
                <a:solidFill>
                  <a:srgbClr val="161645"/>
                </a:solidFill>
                <a:latin typeface="Calibri" pitchFamily="34" charset="0"/>
              </a:rPr>
              <a:t> </a:t>
            </a:r>
            <a:r>
              <a:rPr lang="en-GB" sz="2000" dirty="0">
                <a:solidFill>
                  <a:srgbClr val="161645"/>
                </a:solidFill>
                <a:latin typeface="Calibri" pitchFamily="34" charset="0"/>
              </a:rPr>
              <a:t>000</a:t>
            </a:r>
          </a:p>
        </p:txBody>
      </p:sp>
      <p:sp>
        <p:nvSpPr>
          <p:cNvPr id="53250" name="TextBox 2"/>
          <p:cNvSpPr txBox="1">
            <a:spLocks noChangeArrowheads="1"/>
          </p:cNvSpPr>
          <p:nvPr/>
        </p:nvSpPr>
        <p:spPr bwMode="auto">
          <a:xfrm>
            <a:off x="250825" y="188913"/>
            <a:ext cx="3313113" cy="366712"/>
          </a:xfrm>
          <a:prstGeom prst="rect">
            <a:avLst/>
          </a:prstGeom>
          <a:noFill/>
          <a:ln w="9525">
            <a:noFill/>
            <a:miter lim="800000"/>
            <a:headEnd/>
            <a:tailEnd/>
          </a:ln>
        </p:spPr>
        <p:txBody>
          <a:bodyPr>
            <a:spAutoFit/>
          </a:bodyPr>
          <a:lstStyle/>
          <a:p>
            <a:r>
              <a:rPr lang="en-GB">
                <a:latin typeface="Calibri" pitchFamily="34" charset="0"/>
              </a:rPr>
              <a:t>Example 2.6.3a (page 96)</a:t>
            </a:r>
          </a:p>
        </p:txBody>
      </p:sp>
      <p:sp>
        <p:nvSpPr>
          <p:cNvPr id="4" name="Text Box 16"/>
          <p:cNvSpPr txBox="1">
            <a:spLocks noChangeArrowheads="1"/>
          </p:cNvSpPr>
          <p:nvPr/>
        </p:nvSpPr>
        <p:spPr bwMode="auto">
          <a:xfrm>
            <a:off x="179512" y="980728"/>
            <a:ext cx="7775575" cy="427037"/>
          </a:xfrm>
          <a:prstGeom prst="rect">
            <a:avLst/>
          </a:prstGeom>
          <a:noFill/>
          <a:ln w="9525">
            <a:noFill/>
            <a:miter lim="800000"/>
            <a:headEnd/>
            <a:tailEnd/>
          </a:ln>
        </p:spPr>
        <p:txBody>
          <a:bodyPr>
            <a:spAutoFit/>
          </a:bodyPr>
          <a:lstStyle/>
          <a:p>
            <a:pPr>
              <a:spcBef>
                <a:spcPct val="50000"/>
              </a:spcBef>
            </a:pPr>
            <a:r>
              <a:rPr lang="en-GB" sz="2000" dirty="0">
                <a:solidFill>
                  <a:srgbClr val="161645"/>
                </a:solidFill>
                <a:latin typeface="Calibri" pitchFamily="34" charset="0"/>
              </a:rPr>
              <a:t>We need to find the value of </a:t>
            </a:r>
            <a:r>
              <a:rPr lang="en-GB" sz="2200" i="1" dirty="0">
                <a:solidFill>
                  <a:srgbClr val="161645"/>
                </a:solidFill>
                <a:latin typeface="Times New Roman" pitchFamily="18" charset="0"/>
              </a:rPr>
              <a:t>n</a:t>
            </a:r>
            <a:r>
              <a:rPr lang="en-GB" sz="2000" dirty="0">
                <a:solidFill>
                  <a:srgbClr val="161645"/>
                </a:solidFill>
                <a:latin typeface="Calibri" pitchFamily="34" charset="0"/>
              </a:rPr>
              <a:t> such that 45000 x </a:t>
            </a:r>
            <a:r>
              <a:rPr lang="en-GB" sz="2000" dirty="0" smtClean="0">
                <a:solidFill>
                  <a:srgbClr val="161645"/>
                </a:solidFill>
                <a:latin typeface="Calibri" pitchFamily="34" charset="0"/>
              </a:rPr>
              <a:t>0.8</a:t>
            </a:r>
            <a:r>
              <a:rPr lang="en-GB" sz="2400" i="1" baseline="30000" dirty="0" smtClean="0">
                <a:solidFill>
                  <a:srgbClr val="161645"/>
                </a:solidFill>
                <a:latin typeface="Times New Roman" pitchFamily="18" charset="0"/>
              </a:rPr>
              <a:t>n-1 </a:t>
            </a:r>
            <a:r>
              <a:rPr lang="en-GB" sz="2000" dirty="0">
                <a:solidFill>
                  <a:srgbClr val="161645"/>
                </a:solidFill>
                <a:latin typeface="Calibri" pitchFamily="34" charset="0"/>
              </a:rPr>
              <a:t>&lt;</a:t>
            </a:r>
            <a:r>
              <a:rPr lang="en-GB" sz="1000" dirty="0">
                <a:solidFill>
                  <a:srgbClr val="161645"/>
                </a:solidFill>
                <a:latin typeface="Calibri" pitchFamily="34" charset="0"/>
              </a:rPr>
              <a:t> </a:t>
            </a:r>
            <a:r>
              <a:rPr lang="en-GB" sz="2000" dirty="0" smtClean="0">
                <a:solidFill>
                  <a:srgbClr val="161645"/>
                </a:solidFill>
                <a:latin typeface="Calibri" pitchFamily="34" charset="0"/>
              </a:rPr>
              <a:t> 9000</a:t>
            </a:r>
            <a:endParaRPr lang="en-GB" sz="2000" dirty="0">
              <a:solidFill>
                <a:srgbClr val="161645"/>
              </a:solidFill>
              <a:latin typeface="Calibri" pitchFamily="34" charset="0"/>
            </a:endParaRPr>
          </a:p>
        </p:txBody>
      </p:sp>
      <p:sp>
        <p:nvSpPr>
          <p:cNvPr id="14" name="TextBox 13"/>
          <p:cNvSpPr txBox="1"/>
          <p:nvPr/>
        </p:nvSpPr>
        <p:spPr>
          <a:xfrm>
            <a:off x="251520" y="1484784"/>
            <a:ext cx="2376264" cy="400110"/>
          </a:xfrm>
          <a:prstGeom prst="rect">
            <a:avLst/>
          </a:prstGeom>
          <a:noFill/>
        </p:spPr>
        <p:txBody>
          <a:bodyPr wrap="square" rtlCol="0">
            <a:spAutoFit/>
          </a:bodyPr>
          <a:lstStyle/>
          <a:p>
            <a:r>
              <a:rPr lang="en-GB" sz="2000" b="1" dirty="0" smtClean="0">
                <a:latin typeface="Calibri" pitchFamily="34" charset="0"/>
              </a:rPr>
              <a:t>Using the GDC:</a:t>
            </a:r>
            <a:endParaRPr lang="en-GB" sz="2000" b="1" dirty="0">
              <a:latin typeface="Calibri" pitchFamily="34" charset="0"/>
            </a:endParaRPr>
          </a:p>
        </p:txBody>
      </p:sp>
      <p:grpSp>
        <p:nvGrpSpPr>
          <p:cNvPr id="2" name="Group 37"/>
          <p:cNvGrpSpPr/>
          <p:nvPr/>
        </p:nvGrpSpPr>
        <p:grpSpPr>
          <a:xfrm>
            <a:off x="251520" y="1988840"/>
            <a:ext cx="3744416" cy="400110"/>
            <a:chOff x="251520" y="3501008"/>
            <a:chExt cx="3744416" cy="400110"/>
          </a:xfrm>
        </p:grpSpPr>
        <p:sp>
          <p:nvSpPr>
            <p:cNvPr id="16" name="Text Box 16"/>
            <p:cNvSpPr txBox="1">
              <a:spLocks noChangeArrowheads="1"/>
            </p:cNvSpPr>
            <p:nvPr/>
          </p:nvSpPr>
          <p:spPr bwMode="auto">
            <a:xfrm>
              <a:off x="251520" y="3501008"/>
              <a:ext cx="3744416" cy="400110"/>
            </a:xfrm>
            <a:prstGeom prst="rect">
              <a:avLst/>
            </a:prstGeom>
            <a:noFill/>
            <a:ln w="9525">
              <a:noFill/>
              <a:miter lim="800000"/>
              <a:headEnd/>
              <a:tailEnd/>
            </a:ln>
          </p:spPr>
          <p:txBody>
            <a:bodyPr wrap="square">
              <a:spAutoFit/>
            </a:bodyPr>
            <a:lstStyle/>
            <a:p>
              <a:pPr>
                <a:spcBef>
                  <a:spcPct val="50000"/>
                </a:spcBef>
              </a:pPr>
              <a:r>
                <a:rPr lang="en-GB" sz="2000" dirty="0" smtClean="0">
                  <a:solidFill>
                    <a:srgbClr val="161645"/>
                  </a:solidFill>
                  <a:latin typeface="Calibri" pitchFamily="34" charset="0"/>
                </a:rPr>
                <a:t>Type in: </a:t>
              </a:r>
              <a:r>
                <a:rPr lang="en-GB" sz="1200" dirty="0" smtClean="0">
                  <a:solidFill>
                    <a:srgbClr val="161645"/>
                  </a:solidFill>
                  <a:latin typeface="Calibri" pitchFamily="34" charset="0"/>
                </a:rPr>
                <a:t>  </a:t>
              </a:r>
              <a:r>
                <a:rPr lang="en-GB" sz="2000" dirty="0" smtClean="0">
                  <a:solidFill>
                    <a:srgbClr val="161645"/>
                  </a:solidFill>
                  <a:latin typeface="Calibri" pitchFamily="34" charset="0"/>
                </a:rPr>
                <a:t> </a:t>
              </a:r>
              <a:r>
                <a:rPr lang="en-GB" sz="2000" dirty="0" smtClean="0">
                  <a:latin typeface="Calibri" pitchFamily="34" charset="0"/>
                </a:rPr>
                <a:t>Y =</a:t>
              </a:r>
              <a:r>
                <a:rPr lang="en-GB" sz="2000" dirty="0" smtClean="0">
                  <a:solidFill>
                    <a:srgbClr val="161645"/>
                  </a:solidFill>
                  <a:latin typeface="Calibri" pitchFamily="34" charset="0"/>
                </a:rPr>
                <a:t>    </a:t>
              </a:r>
              <a:r>
                <a:rPr lang="en-GB" sz="2000" dirty="0" smtClean="0">
                  <a:latin typeface="Calibri" pitchFamily="34" charset="0"/>
                </a:rPr>
                <a:t>45000 </a:t>
              </a:r>
              <a:r>
                <a:rPr lang="en-GB" sz="2000" dirty="0">
                  <a:latin typeface="Calibri" pitchFamily="34" charset="0"/>
                </a:rPr>
                <a:t>x </a:t>
              </a:r>
              <a:r>
                <a:rPr lang="en-GB" sz="2000" dirty="0" smtClean="0">
                  <a:latin typeface="Calibri" pitchFamily="34" charset="0"/>
                </a:rPr>
                <a:t>0.8</a:t>
              </a:r>
              <a:r>
                <a:rPr lang="en-GB" sz="2000" i="1" baseline="30000" dirty="0" smtClean="0">
                  <a:latin typeface="Times New Roman" pitchFamily="18" charset="0"/>
                </a:rPr>
                <a:t> </a:t>
              </a:r>
              <a:r>
                <a:rPr lang="en-GB" sz="2000" i="1" dirty="0" smtClean="0">
                  <a:latin typeface="Times New Roman" pitchFamily="18" charset="0"/>
                </a:rPr>
                <a:t>^ </a:t>
              </a:r>
              <a:r>
                <a:rPr lang="en-GB" sz="2000" dirty="0" smtClean="0">
                  <a:latin typeface="Times New Roman" pitchFamily="18" charset="0"/>
                </a:rPr>
                <a:t>(</a:t>
              </a:r>
              <a:r>
                <a:rPr lang="en-GB" sz="2000" i="1" dirty="0" smtClean="0">
                  <a:latin typeface="Times New Roman" pitchFamily="18" charset="0"/>
                </a:rPr>
                <a:t>X </a:t>
              </a:r>
              <a:r>
                <a:rPr lang="en-GB" sz="2000" dirty="0" smtClean="0">
                  <a:latin typeface="Times New Roman" pitchFamily="18" charset="0"/>
                </a:rPr>
                <a:t>-1)</a:t>
              </a:r>
              <a:endParaRPr lang="en-GB" sz="2000" dirty="0">
                <a:solidFill>
                  <a:srgbClr val="161645"/>
                </a:solidFill>
                <a:latin typeface="Calibri" pitchFamily="34" charset="0"/>
              </a:endParaRPr>
            </a:p>
          </p:txBody>
        </p:sp>
        <p:sp>
          <p:nvSpPr>
            <p:cNvPr id="17" name="Rectangle 16"/>
            <p:cNvSpPr/>
            <p:nvPr/>
          </p:nvSpPr>
          <p:spPr>
            <a:xfrm>
              <a:off x="1259632" y="3501008"/>
              <a:ext cx="43204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 name="Group 22"/>
          <p:cNvGrpSpPr/>
          <p:nvPr/>
        </p:nvGrpSpPr>
        <p:grpSpPr>
          <a:xfrm>
            <a:off x="3851920" y="1988840"/>
            <a:ext cx="2520280" cy="400110"/>
            <a:chOff x="3851920" y="3789040"/>
            <a:chExt cx="2520280" cy="400110"/>
          </a:xfrm>
        </p:grpSpPr>
        <p:sp>
          <p:nvSpPr>
            <p:cNvPr id="19" name="TextBox 18"/>
            <p:cNvSpPr txBox="1"/>
            <p:nvPr/>
          </p:nvSpPr>
          <p:spPr>
            <a:xfrm>
              <a:off x="3851920" y="3789040"/>
              <a:ext cx="2520280" cy="400110"/>
            </a:xfrm>
            <a:prstGeom prst="rect">
              <a:avLst/>
            </a:prstGeom>
            <a:noFill/>
          </p:spPr>
          <p:txBody>
            <a:bodyPr wrap="square" rtlCol="0">
              <a:spAutoFit/>
            </a:bodyPr>
            <a:lstStyle/>
            <a:p>
              <a:r>
                <a:rPr lang="en-GB" sz="2000" dirty="0" smtClean="0">
                  <a:solidFill>
                    <a:srgbClr val="161645"/>
                  </a:solidFill>
                  <a:latin typeface="Calibri" pitchFamily="34" charset="0"/>
                </a:rPr>
                <a:t>   and </a:t>
              </a:r>
              <a:r>
                <a:rPr lang="en-GB" sz="1200" dirty="0" smtClean="0">
                  <a:solidFill>
                    <a:srgbClr val="161645"/>
                  </a:solidFill>
                  <a:latin typeface="Calibri" pitchFamily="34" charset="0"/>
                </a:rPr>
                <a:t> </a:t>
              </a:r>
              <a:r>
                <a:rPr lang="en-GB" sz="2000" dirty="0" smtClean="0">
                  <a:solidFill>
                    <a:srgbClr val="161645"/>
                  </a:solidFill>
                  <a:latin typeface="Calibri" pitchFamily="34" charset="0"/>
                </a:rPr>
                <a:t>   </a:t>
              </a:r>
              <a:r>
                <a:rPr lang="en-GB" sz="800" dirty="0" smtClean="0">
                  <a:solidFill>
                    <a:srgbClr val="161645"/>
                  </a:solidFill>
                  <a:latin typeface="Calibri" pitchFamily="34" charset="0"/>
                </a:rPr>
                <a:t> </a:t>
              </a:r>
              <a:r>
                <a:rPr lang="en-GB" sz="2000" dirty="0" smtClean="0">
                  <a:latin typeface="Calibri" pitchFamily="34" charset="0"/>
                </a:rPr>
                <a:t>Y =</a:t>
              </a:r>
              <a:r>
                <a:rPr lang="en-GB" sz="2000" dirty="0" smtClean="0">
                  <a:solidFill>
                    <a:srgbClr val="161645"/>
                  </a:solidFill>
                  <a:latin typeface="Calibri" pitchFamily="34" charset="0"/>
                </a:rPr>
                <a:t>   </a:t>
              </a:r>
              <a:r>
                <a:rPr lang="en-GB" sz="2000" dirty="0" smtClean="0">
                  <a:latin typeface="Calibri" pitchFamily="34" charset="0"/>
                </a:rPr>
                <a:t>9000   </a:t>
              </a:r>
            </a:p>
          </p:txBody>
        </p:sp>
        <p:sp>
          <p:nvSpPr>
            <p:cNvPr id="18" name="Rectangle 17"/>
            <p:cNvSpPr/>
            <p:nvPr/>
          </p:nvSpPr>
          <p:spPr>
            <a:xfrm>
              <a:off x="4716016" y="3789040"/>
              <a:ext cx="423664" cy="3516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0" name="Left Bracket 19"/>
          <p:cNvSpPr/>
          <p:nvPr/>
        </p:nvSpPr>
        <p:spPr>
          <a:xfrm rot="5400000" flipH="1">
            <a:off x="2771800" y="1268760"/>
            <a:ext cx="72008" cy="2088232"/>
          </a:xfrm>
          <a:prstGeom prst="leftBracket">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Left Bracket 20"/>
          <p:cNvSpPr/>
          <p:nvPr/>
        </p:nvSpPr>
        <p:spPr>
          <a:xfrm rot="5400000" flipH="1">
            <a:off x="5112060" y="584684"/>
            <a:ext cx="72008" cy="1440160"/>
          </a:xfrm>
          <a:prstGeom prst="leftBracket">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Left Bracket 23"/>
          <p:cNvSpPr/>
          <p:nvPr/>
        </p:nvSpPr>
        <p:spPr>
          <a:xfrm rot="5400000" flipH="1">
            <a:off x="5472100" y="2024844"/>
            <a:ext cx="72008" cy="576064"/>
          </a:xfrm>
          <a:prstGeom prst="leftBracket">
            <a:avLst/>
          </a:prstGeom>
          <a:ln w="3175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5" name="Left Bracket 24"/>
          <p:cNvSpPr/>
          <p:nvPr/>
        </p:nvSpPr>
        <p:spPr>
          <a:xfrm rot="5400000" flipH="1">
            <a:off x="6421348" y="1075595"/>
            <a:ext cx="45719" cy="576064"/>
          </a:xfrm>
          <a:prstGeom prst="leftBracket">
            <a:avLst/>
          </a:prstGeom>
          <a:ln w="31750">
            <a:solidFill>
              <a:srgbClr val="008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5" name="Group 35"/>
          <p:cNvGrpSpPr/>
          <p:nvPr/>
        </p:nvGrpSpPr>
        <p:grpSpPr>
          <a:xfrm>
            <a:off x="179512" y="2492896"/>
            <a:ext cx="8964488" cy="400110"/>
            <a:chOff x="179512" y="4005064"/>
            <a:chExt cx="8964488" cy="400110"/>
          </a:xfrm>
        </p:grpSpPr>
        <p:sp>
          <p:nvSpPr>
            <p:cNvPr id="26" name="TextBox 25"/>
            <p:cNvSpPr txBox="1"/>
            <p:nvPr/>
          </p:nvSpPr>
          <p:spPr>
            <a:xfrm>
              <a:off x="179512" y="4005064"/>
              <a:ext cx="8964488" cy="400110"/>
            </a:xfrm>
            <a:prstGeom prst="rect">
              <a:avLst/>
            </a:prstGeom>
            <a:noFill/>
          </p:spPr>
          <p:txBody>
            <a:bodyPr wrap="square" rtlCol="0">
              <a:spAutoFit/>
            </a:bodyPr>
            <a:lstStyle/>
            <a:p>
              <a:r>
                <a:rPr lang="en-GB" sz="2000" dirty="0" smtClean="0">
                  <a:solidFill>
                    <a:srgbClr val="161645"/>
                  </a:solidFill>
                  <a:latin typeface="Calibri" pitchFamily="34" charset="0"/>
                </a:rPr>
                <a:t>On                        set the </a:t>
              </a:r>
              <a:r>
                <a:rPr lang="en-GB" sz="2000" dirty="0" err="1" smtClean="0">
                  <a:solidFill>
                    <a:srgbClr val="161645"/>
                  </a:solidFill>
                  <a:latin typeface="Calibri" pitchFamily="34" charset="0"/>
                </a:rPr>
                <a:t>Xmin</a:t>
              </a:r>
              <a:r>
                <a:rPr lang="en-GB" sz="2000" dirty="0" smtClean="0">
                  <a:solidFill>
                    <a:srgbClr val="161645"/>
                  </a:solidFill>
                  <a:latin typeface="Calibri" pitchFamily="34" charset="0"/>
                </a:rPr>
                <a:t> to 0 and the </a:t>
              </a:r>
              <a:r>
                <a:rPr lang="en-GB" sz="2000" dirty="0" err="1" smtClean="0">
                  <a:solidFill>
                    <a:srgbClr val="161645"/>
                  </a:solidFill>
                  <a:latin typeface="Calibri" pitchFamily="34" charset="0"/>
                </a:rPr>
                <a:t>Xmax</a:t>
              </a:r>
              <a:r>
                <a:rPr lang="en-GB" sz="2000" dirty="0" smtClean="0">
                  <a:solidFill>
                    <a:srgbClr val="161645"/>
                  </a:solidFill>
                  <a:latin typeface="Calibri" pitchFamily="34" charset="0"/>
                </a:rPr>
                <a:t> to 20,  then                         [</a:t>
              </a:r>
              <a:r>
                <a:rPr lang="en-GB" sz="2000" dirty="0" err="1" smtClean="0">
                  <a:solidFill>
                    <a:srgbClr val="161645"/>
                  </a:solidFill>
                  <a:latin typeface="Calibri" pitchFamily="34" charset="0"/>
                </a:rPr>
                <a:t>ZoomFit</a:t>
              </a:r>
              <a:r>
                <a:rPr lang="en-GB" sz="2000" dirty="0" smtClean="0">
                  <a:solidFill>
                    <a:srgbClr val="161645"/>
                  </a:solidFill>
                  <a:latin typeface="Calibri" pitchFamily="34" charset="0"/>
                </a:rPr>
                <a:t>]</a:t>
              </a:r>
              <a:endParaRPr lang="en-GB" sz="2000" dirty="0" smtClean="0">
                <a:latin typeface="Calibri" pitchFamily="34" charset="0"/>
              </a:endParaRPr>
            </a:p>
          </p:txBody>
        </p:sp>
        <p:sp>
          <p:nvSpPr>
            <p:cNvPr id="27" name="TextBox 26"/>
            <p:cNvSpPr txBox="1"/>
            <p:nvPr/>
          </p:nvSpPr>
          <p:spPr>
            <a:xfrm>
              <a:off x="683568" y="4005064"/>
              <a:ext cx="1152128" cy="369332"/>
            </a:xfrm>
            <a:prstGeom prst="rect">
              <a:avLst/>
            </a:prstGeom>
            <a:noFill/>
            <a:ln w="12700">
              <a:solidFill>
                <a:schemeClr val="tx1"/>
              </a:solidFill>
            </a:ln>
          </p:spPr>
          <p:txBody>
            <a:bodyPr wrap="square" rtlCol="0">
              <a:spAutoFit/>
            </a:bodyPr>
            <a:lstStyle/>
            <a:p>
              <a:pPr algn="ctr"/>
              <a:r>
                <a:rPr lang="en-GB" dirty="0" smtClean="0">
                  <a:latin typeface="Calibri" pitchFamily="34" charset="0"/>
                </a:rPr>
                <a:t>WINDOW</a:t>
              </a:r>
              <a:endParaRPr lang="en-GB" dirty="0">
                <a:latin typeface="Calibri" pitchFamily="34" charset="0"/>
              </a:endParaRPr>
            </a:p>
          </p:txBody>
        </p:sp>
        <p:sp>
          <p:nvSpPr>
            <p:cNvPr id="29" name="TextBox 28"/>
            <p:cNvSpPr txBox="1"/>
            <p:nvPr/>
          </p:nvSpPr>
          <p:spPr>
            <a:xfrm>
              <a:off x="6516216" y="4005064"/>
              <a:ext cx="792088" cy="369332"/>
            </a:xfrm>
            <a:prstGeom prst="rect">
              <a:avLst/>
            </a:prstGeom>
            <a:noFill/>
            <a:ln w="12700">
              <a:solidFill>
                <a:schemeClr val="tx1"/>
              </a:solidFill>
            </a:ln>
          </p:spPr>
          <p:txBody>
            <a:bodyPr wrap="square" rtlCol="0">
              <a:spAutoFit/>
            </a:bodyPr>
            <a:lstStyle/>
            <a:p>
              <a:pPr algn="ctr"/>
              <a:r>
                <a:rPr lang="en-GB" dirty="0" smtClean="0">
                  <a:latin typeface="Calibri" pitchFamily="34" charset="0"/>
                </a:rPr>
                <a:t>ZOOM</a:t>
              </a:r>
              <a:endParaRPr lang="en-GB" dirty="0">
                <a:latin typeface="Calibri" pitchFamily="34" charset="0"/>
              </a:endParaRPr>
            </a:p>
          </p:txBody>
        </p:sp>
        <p:sp>
          <p:nvSpPr>
            <p:cNvPr id="30" name="TextBox 29"/>
            <p:cNvSpPr txBox="1"/>
            <p:nvPr/>
          </p:nvSpPr>
          <p:spPr>
            <a:xfrm>
              <a:off x="7380312" y="4005064"/>
              <a:ext cx="360040" cy="400110"/>
            </a:xfrm>
            <a:prstGeom prst="rect">
              <a:avLst/>
            </a:prstGeom>
            <a:noFill/>
            <a:ln w="12700">
              <a:solidFill>
                <a:schemeClr val="tx1"/>
              </a:solidFill>
            </a:ln>
          </p:spPr>
          <p:txBody>
            <a:bodyPr wrap="square" rtlCol="0">
              <a:spAutoFit/>
            </a:bodyPr>
            <a:lstStyle/>
            <a:p>
              <a:pPr algn="ctr"/>
              <a:r>
                <a:rPr lang="en-GB" sz="2000" dirty="0" smtClean="0">
                  <a:latin typeface="Calibri" pitchFamily="34" charset="0"/>
                </a:rPr>
                <a:t>0</a:t>
              </a:r>
              <a:endParaRPr lang="en-GB" sz="2000" dirty="0">
                <a:latin typeface="Calibri" pitchFamily="34" charset="0"/>
              </a:endParaRPr>
            </a:p>
          </p:txBody>
        </p:sp>
      </p:grpSp>
      <p:grpSp>
        <p:nvGrpSpPr>
          <p:cNvPr id="41" name="Group 40"/>
          <p:cNvGrpSpPr/>
          <p:nvPr/>
        </p:nvGrpSpPr>
        <p:grpSpPr>
          <a:xfrm>
            <a:off x="899592" y="3428998"/>
            <a:ext cx="3312368" cy="3096345"/>
            <a:chOff x="539552" y="3428998"/>
            <a:chExt cx="3312368" cy="3096345"/>
          </a:xfrm>
        </p:grpSpPr>
        <p:cxnSp>
          <p:nvCxnSpPr>
            <p:cNvPr id="32" name="Straight Connector 31"/>
            <p:cNvCxnSpPr/>
            <p:nvPr/>
          </p:nvCxnSpPr>
          <p:spPr>
            <a:xfrm rot="5400000">
              <a:off x="-792596" y="4977171"/>
              <a:ext cx="309634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9552" y="6381328"/>
              <a:ext cx="33123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Freeform 38"/>
          <p:cNvSpPr/>
          <p:nvPr/>
        </p:nvSpPr>
        <p:spPr>
          <a:xfrm>
            <a:off x="1115616" y="3717032"/>
            <a:ext cx="3096344" cy="2592288"/>
          </a:xfrm>
          <a:custGeom>
            <a:avLst/>
            <a:gdLst>
              <a:gd name="connsiteX0" fmla="*/ 0 w 1866900"/>
              <a:gd name="connsiteY0" fmla="*/ 0 h 1609725"/>
              <a:gd name="connsiteX1" fmla="*/ 533400 w 1866900"/>
              <a:gd name="connsiteY1" fmla="*/ 1266825 h 1609725"/>
              <a:gd name="connsiteX2" fmla="*/ 1866900 w 1866900"/>
              <a:gd name="connsiteY2" fmla="*/ 1609725 h 1609725"/>
            </a:gdLst>
            <a:ahLst/>
            <a:cxnLst>
              <a:cxn ang="0">
                <a:pos x="connsiteX0" y="connsiteY0"/>
              </a:cxn>
              <a:cxn ang="0">
                <a:pos x="connsiteX1" y="connsiteY1"/>
              </a:cxn>
              <a:cxn ang="0">
                <a:pos x="connsiteX2" y="connsiteY2"/>
              </a:cxn>
            </a:cxnLst>
            <a:rect l="l" t="t" r="r" b="b"/>
            <a:pathLst>
              <a:path w="1866900" h="1609725">
                <a:moveTo>
                  <a:pt x="0" y="0"/>
                </a:moveTo>
                <a:cubicBezTo>
                  <a:pt x="111125" y="499269"/>
                  <a:pt x="222250" y="998538"/>
                  <a:pt x="533400" y="1266825"/>
                </a:cubicBezTo>
                <a:cubicBezTo>
                  <a:pt x="844550" y="1535112"/>
                  <a:pt x="1355725" y="1572418"/>
                  <a:pt x="1866900" y="1609725"/>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2" name="TextBox 41"/>
          <p:cNvSpPr txBox="1"/>
          <p:nvPr/>
        </p:nvSpPr>
        <p:spPr>
          <a:xfrm>
            <a:off x="0" y="2996952"/>
            <a:ext cx="9144000" cy="400110"/>
          </a:xfrm>
          <a:prstGeom prst="rect">
            <a:avLst/>
          </a:prstGeom>
          <a:noFill/>
        </p:spPr>
        <p:txBody>
          <a:bodyPr wrap="square" rtlCol="0">
            <a:spAutoFit/>
          </a:bodyPr>
          <a:lstStyle/>
          <a:p>
            <a:r>
              <a:rPr lang="en-GB" sz="2000" dirty="0" smtClean="0">
                <a:solidFill>
                  <a:srgbClr val="161645"/>
                </a:solidFill>
                <a:latin typeface="Calibri" pitchFamily="34" charset="0"/>
              </a:rPr>
              <a:t> Obviously we need to know where the line </a:t>
            </a:r>
            <a:r>
              <a:rPr lang="en-GB" sz="2000" dirty="0" smtClean="0">
                <a:latin typeface="Calibri" pitchFamily="34" charset="0"/>
              </a:rPr>
              <a:t>y = 45000 x 0.8</a:t>
            </a:r>
            <a:r>
              <a:rPr lang="en-GB" sz="2000" i="1" baseline="30000" dirty="0" smtClean="0">
                <a:latin typeface="Calibri" pitchFamily="34" charset="0"/>
              </a:rPr>
              <a:t>n-1 </a:t>
            </a:r>
            <a:r>
              <a:rPr lang="en-GB" sz="2000" dirty="0" smtClean="0">
                <a:solidFill>
                  <a:srgbClr val="161645"/>
                </a:solidFill>
                <a:latin typeface="Calibri" pitchFamily="34" charset="0"/>
              </a:rPr>
              <a:t>dips below 9000, so type</a:t>
            </a:r>
            <a:endParaRPr lang="en-GB" dirty="0" smtClean="0">
              <a:solidFill>
                <a:srgbClr val="161645"/>
              </a:solidFill>
              <a:latin typeface="Calibri" pitchFamily="34" charset="0"/>
            </a:endParaRPr>
          </a:p>
        </p:txBody>
      </p:sp>
      <p:grpSp>
        <p:nvGrpSpPr>
          <p:cNvPr id="7" name="Group 36"/>
          <p:cNvGrpSpPr/>
          <p:nvPr/>
        </p:nvGrpSpPr>
        <p:grpSpPr>
          <a:xfrm>
            <a:off x="2339752" y="3645024"/>
            <a:ext cx="6336704" cy="400110"/>
            <a:chOff x="2339752" y="5085184"/>
            <a:chExt cx="6336704" cy="400110"/>
          </a:xfrm>
        </p:grpSpPr>
        <p:sp>
          <p:nvSpPr>
            <p:cNvPr id="43" name="TextBox 42"/>
            <p:cNvSpPr txBox="1"/>
            <p:nvPr/>
          </p:nvSpPr>
          <p:spPr>
            <a:xfrm>
              <a:off x="2339752" y="5085184"/>
              <a:ext cx="576064" cy="369332"/>
            </a:xfrm>
            <a:prstGeom prst="rect">
              <a:avLst/>
            </a:prstGeom>
            <a:noFill/>
            <a:ln w="12700">
              <a:solidFill>
                <a:schemeClr val="tx1"/>
              </a:solidFill>
            </a:ln>
          </p:spPr>
          <p:txBody>
            <a:bodyPr wrap="square" rtlCol="0">
              <a:spAutoFit/>
            </a:bodyPr>
            <a:lstStyle/>
            <a:p>
              <a:pPr algn="ctr"/>
              <a:r>
                <a:rPr lang="en-GB" dirty="0" smtClean="0">
                  <a:latin typeface="Calibri" pitchFamily="34" charset="0"/>
                </a:rPr>
                <a:t>2nd</a:t>
              </a:r>
              <a:endParaRPr lang="en-GB" dirty="0">
                <a:latin typeface="Calibri" pitchFamily="34" charset="0"/>
              </a:endParaRPr>
            </a:p>
          </p:txBody>
        </p:sp>
        <p:sp>
          <p:nvSpPr>
            <p:cNvPr id="44" name="TextBox 43"/>
            <p:cNvSpPr txBox="1"/>
            <p:nvPr/>
          </p:nvSpPr>
          <p:spPr>
            <a:xfrm>
              <a:off x="2987824" y="5085184"/>
              <a:ext cx="792088" cy="369332"/>
            </a:xfrm>
            <a:prstGeom prst="rect">
              <a:avLst/>
            </a:prstGeom>
            <a:noFill/>
            <a:ln w="12700">
              <a:solidFill>
                <a:schemeClr val="tx1"/>
              </a:solidFill>
            </a:ln>
          </p:spPr>
          <p:txBody>
            <a:bodyPr wrap="square" rtlCol="0">
              <a:spAutoFit/>
            </a:bodyPr>
            <a:lstStyle/>
            <a:p>
              <a:pPr algn="ctr"/>
              <a:r>
                <a:rPr lang="en-GB" dirty="0" smtClean="0">
                  <a:latin typeface="Calibri" pitchFamily="34" charset="0"/>
                </a:rPr>
                <a:t>TRACE</a:t>
              </a:r>
              <a:endParaRPr lang="en-GB" dirty="0">
                <a:latin typeface="Calibri" pitchFamily="34" charset="0"/>
              </a:endParaRPr>
            </a:p>
          </p:txBody>
        </p:sp>
        <p:sp>
          <p:nvSpPr>
            <p:cNvPr id="45" name="TextBox 44"/>
            <p:cNvSpPr txBox="1"/>
            <p:nvPr/>
          </p:nvSpPr>
          <p:spPr>
            <a:xfrm>
              <a:off x="4499992" y="5085184"/>
              <a:ext cx="360040" cy="400110"/>
            </a:xfrm>
            <a:prstGeom prst="rect">
              <a:avLst/>
            </a:prstGeom>
            <a:noFill/>
            <a:ln w="12700">
              <a:solidFill>
                <a:schemeClr val="tx1"/>
              </a:solidFill>
            </a:ln>
          </p:spPr>
          <p:txBody>
            <a:bodyPr wrap="square" rtlCol="0">
              <a:spAutoFit/>
            </a:bodyPr>
            <a:lstStyle/>
            <a:p>
              <a:pPr algn="ctr"/>
              <a:r>
                <a:rPr lang="en-GB" sz="2000" dirty="0" smtClean="0">
                  <a:latin typeface="Calibri" pitchFamily="34" charset="0"/>
                </a:rPr>
                <a:t>5</a:t>
              </a:r>
              <a:endParaRPr lang="en-GB" sz="2000" dirty="0">
                <a:latin typeface="Calibri" pitchFamily="34" charset="0"/>
              </a:endParaRPr>
            </a:p>
          </p:txBody>
        </p:sp>
        <p:sp>
          <p:nvSpPr>
            <p:cNvPr id="46" name="TextBox 45"/>
            <p:cNvSpPr txBox="1"/>
            <p:nvPr/>
          </p:nvSpPr>
          <p:spPr>
            <a:xfrm>
              <a:off x="3707904" y="5085184"/>
              <a:ext cx="2592288" cy="369332"/>
            </a:xfrm>
            <a:prstGeom prst="rect">
              <a:avLst/>
            </a:prstGeom>
            <a:noFill/>
          </p:spPr>
          <p:txBody>
            <a:bodyPr wrap="square" rtlCol="0">
              <a:spAutoFit/>
            </a:bodyPr>
            <a:lstStyle/>
            <a:p>
              <a:r>
                <a:rPr lang="en-GB" dirty="0" smtClean="0">
                  <a:solidFill>
                    <a:srgbClr val="161645"/>
                  </a:solidFill>
                  <a:latin typeface="Calibri" pitchFamily="34" charset="0"/>
                </a:rPr>
                <a:t>[CALC]          [INTERSECT] </a:t>
              </a:r>
            </a:p>
          </p:txBody>
        </p:sp>
        <p:sp>
          <p:nvSpPr>
            <p:cNvPr id="47" name="TextBox 46"/>
            <p:cNvSpPr txBox="1"/>
            <p:nvPr/>
          </p:nvSpPr>
          <p:spPr>
            <a:xfrm>
              <a:off x="6156176" y="5085184"/>
              <a:ext cx="792088" cy="369332"/>
            </a:xfrm>
            <a:prstGeom prst="rect">
              <a:avLst/>
            </a:prstGeom>
            <a:noFill/>
            <a:ln w="12700">
              <a:solidFill>
                <a:schemeClr val="tx1"/>
              </a:solidFill>
            </a:ln>
          </p:spPr>
          <p:txBody>
            <a:bodyPr wrap="square" rtlCol="0">
              <a:spAutoFit/>
            </a:bodyPr>
            <a:lstStyle/>
            <a:p>
              <a:pPr algn="ctr"/>
              <a:r>
                <a:rPr lang="en-GB" dirty="0" smtClean="0">
                  <a:latin typeface="Calibri" pitchFamily="34" charset="0"/>
                </a:rPr>
                <a:t>ENTER</a:t>
              </a:r>
              <a:endParaRPr lang="en-GB" dirty="0">
                <a:latin typeface="Calibri" pitchFamily="34" charset="0"/>
              </a:endParaRPr>
            </a:p>
          </p:txBody>
        </p:sp>
        <p:sp>
          <p:nvSpPr>
            <p:cNvPr id="48" name="TextBox 47"/>
            <p:cNvSpPr txBox="1"/>
            <p:nvPr/>
          </p:nvSpPr>
          <p:spPr>
            <a:xfrm>
              <a:off x="7020272" y="5085184"/>
              <a:ext cx="792088" cy="369332"/>
            </a:xfrm>
            <a:prstGeom prst="rect">
              <a:avLst/>
            </a:prstGeom>
            <a:noFill/>
            <a:ln w="12700">
              <a:solidFill>
                <a:schemeClr val="tx1"/>
              </a:solidFill>
            </a:ln>
          </p:spPr>
          <p:txBody>
            <a:bodyPr wrap="square" rtlCol="0">
              <a:spAutoFit/>
            </a:bodyPr>
            <a:lstStyle/>
            <a:p>
              <a:pPr algn="ctr"/>
              <a:r>
                <a:rPr lang="en-GB" dirty="0" smtClean="0">
                  <a:latin typeface="Calibri" pitchFamily="34" charset="0"/>
                </a:rPr>
                <a:t>ENTER</a:t>
              </a:r>
              <a:endParaRPr lang="en-GB" dirty="0">
                <a:latin typeface="Calibri" pitchFamily="34" charset="0"/>
              </a:endParaRPr>
            </a:p>
          </p:txBody>
        </p:sp>
        <p:sp>
          <p:nvSpPr>
            <p:cNvPr id="49" name="TextBox 48"/>
            <p:cNvSpPr txBox="1"/>
            <p:nvPr/>
          </p:nvSpPr>
          <p:spPr>
            <a:xfrm>
              <a:off x="7884368" y="5085184"/>
              <a:ext cx="792088" cy="369332"/>
            </a:xfrm>
            <a:prstGeom prst="rect">
              <a:avLst/>
            </a:prstGeom>
            <a:noFill/>
            <a:ln w="12700">
              <a:solidFill>
                <a:schemeClr val="tx1"/>
              </a:solidFill>
            </a:ln>
          </p:spPr>
          <p:txBody>
            <a:bodyPr wrap="square" rtlCol="0">
              <a:spAutoFit/>
            </a:bodyPr>
            <a:lstStyle/>
            <a:p>
              <a:pPr algn="ctr"/>
              <a:r>
                <a:rPr lang="en-GB" dirty="0" smtClean="0">
                  <a:latin typeface="Calibri" pitchFamily="34" charset="0"/>
                </a:rPr>
                <a:t>ENTER</a:t>
              </a:r>
              <a:endParaRPr lang="en-GB" dirty="0">
                <a:latin typeface="Calibri" pitchFamily="34" charset="0"/>
              </a:endParaRPr>
            </a:p>
          </p:txBody>
        </p:sp>
      </p:grpSp>
      <p:sp>
        <p:nvSpPr>
          <p:cNvPr id="51" name="TextBox 50"/>
          <p:cNvSpPr txBox="1"/>
          <p:nvPr/>
        </p:nvSpPr>
        <p:spPr>
          <a:xfrm>
            <a:off x="6516216" y="4293096"/>
            <a:ext cx="2160240" cy="369332"/>
          </a:xfrm>
          <a:prstGeom prst="rect">
            <a:avLst/>
          </a:prstGeom>
          <a:noFill/>
        </p:spPr>
        <p:txBody>
          <a:bodyPr wrap="square" rtlCol="0">
            <a:spAutoFit/>
          </a:bodyPr>
          <a:lstStyle/>
          <a:p>
            <a:r>
              <a:rPr lang="en-GB" i="1" dirty="0" smtClean="0">
                <a:latin typeface="Times New Roman" pitchFamily="18" charset="0"/>
                <a:cs typeface="Times New Roman" pitchFamily="18" charset="0"/>
              </a:rPr>
              <a:t>X</a:t>
            </a:r>
            <a:r>
              <a:rPr lang="en-GB" dirty="0" smtClean="0"/>
              <a:t> = 8.21 (to 3 </a:t>
            </a:r>
            <a:r>
              <a:rPr lang="en-GB" dirty="0" err="1" smtClean="0"/>
              <a:t>s.f</a:t>
            </a:r>
            <a:r>
              <a:rPr lang="en-GB" dirty="0" smtClean="0"/>
              <a:t>)</a:t>
            </a:r>
            <a:endParaRPr lang="en-GB" dirty="0"/>
          </a:p>
        </p:txBody>
      </p:sp>
      <p:grpSp>
        <p:nvGrpSpPr>
          <p:cNvPr id="60" name="Group 59"/>
          <p:cNvGrpSpPr/>
          <p:nvPr/>
        </p:nvGrpSpPr>
        <p:grpSpPr>
          <a:xfrm>
            <a:off x="251520" y="3717032"/>
            <a:ext cx="997035" cy="729372"/>
            <a:chOff x="251520" y="3717032"/>
            <a:chExt cx="997035" cy="729372"/>
          </a:xfrm>
        </p:grpSpPr>
        <p:cxnSp>
          <p:nvCxnSpPr>
            <p:cNvPr id="53" name="Straight Arrow Connector 52"/>
            <p:cNvCxnSpPr>
              <a:endCxn id="39" idx="0"/>
            </p:cNvCxnSpPr>
            <p:nvPr/>
          </p:nvCxnSpPr>
          <p:spPr>
            <a:xfrm flipV="1">
              <a:off x="498517" y="3717032"/>
              <a:ext cx="617099"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flipH="1">
              <a:off x="251520" y="4077072"/>
              <a:ext cx="997035" cy="369332"/>
            </a:xfrm>
            <a:prstGeom prst="rect">
              <a:avLst/>
            </a:prstGeom>
            <a:noFill/>
          </p:spPr>
          <p:txBody>
            <a:bodyPr wrap="square" rtlCol="0">
              <a:spAutoFit/>
            </a:bodyPr>
            <a:lstStyle/>
            <a:p>
              <a:r>
                <a:rPr lang="en-GB" dirty="0" smtClean="0">
                  <a:solidFill>
                    <a:srgbClr val="FF0000"/>
                  </a:solidFill>
                  <a:latin typeface="Calibri" pitchFamily="34" charset="0"/>
                </a:rPr>
                <a:t>45000</a:t>
              </a:r>
              <a:endParaRPr lang="en-GB" dirty="0">
                <a:solidFill>
                  <a:srgbClr val="FF0000"/>
                </a:solidFill>
                <a:latin typeface="Calibri" pitchFamily="34" charset="0"/>
              </a:endParaRPr>
            </a:p>
          </p:txBody>
        </p:sp>
      </p:grpSp>
      <p:cxnSp>
        <p:nvCxnSpPr>
          <p:cNvPr id="62" name="Straight Connector 61"/>
          <p:cNvCxnSpPr/>
          <p:nvPr/>
        </p:nvCxnSpPr>
        <p:spPr>
          <a:xfrm>
            <a:off x="899592" y="5949280"/>
            <a:ext cx="3312368" cy="0"/>
          </a:xfrm>
          <a:prstGeom prst="line">
            <a:avLst/>
          </a:prstGeom>
          <a:ln w="25400">
            <a:solidFill>
              <a:srgbClr val="008000"/>
            </a:solidFill>
          </a:ln>
        </p:spPr>
        <p:style>
          <a:lnRef idx="1">
            <a:schemeClr val="accent1"/>
          </a:lnRef>
          <a:fillRef idx="0">
            <a:schemeClr val="accent1"/>
          </a:fillRef>
          <a:effectRef idx="0">
            <a:schemeClr val="accent1"/>
          </a:effectRef>
          <a:fontRef idx="minor">
            <a:schemeClr val="tx1"/>
          </a:fontRef>
        </p:style>
      </p:cxnSp>
      <p:grpSp>
        <p:nvGrpSpPr>
          <p:cNvPr id="82" name="Group 81"/>
          <p:cNvGrpSpPr/>
          <p:nvPr/>
        </p:nvGrpSpPr>
        <p:grpSpPr>
          <a:xfrm>
            <a:off x="251520" y="5173070"/>
            <a:ext cx="997035" cy="776210"/>
            <a:chOff x="251520" y="5173070"/>
            <a:chExt cx="997035" cy="776210"/>
          </a:xfrm>
        </p:grpSpPr>
        <p:cxnSp>
          <p:nvCxnSpPr>
            <p:cNvPr id="65" name="Straight Arrow Connector 64"/>
            <p:cNvCxnSpPr/>
            <p:nvPr/>
          </p:nvCxnSpPr>
          <p:spPr>
            <a:xfrm>
              <a:off x="498517" y="5480082"/>
              <a:ext cx="617099" cy="469198"/>
            </a:xfrm>
            <a:prstGeom prst="straightConnector1">
              <a:avLst/>
            </a:prstGeom>
            <a:ln w="2540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rot="10800000" flipH="1" flipV="1">
              <a:off x="251520" y="5173070"/>
              <a:ext cx="997035" cy="369332"/>
            </a:xfrm>
            <a:prstGeom prst="rect">
              <a:avLst/>
            </a:prstGeom>
            <a:noFill/>
          </p:spPr>
          <p:txBody>
            <a:bodyPr wrap="square" rtlCol="0">
              <a:spAutoFit/>
            </a:bodyPr>
            <a:lstStyle/>
            <a:p>
              <a:r>
                <a:rPr lang="en-GB" dirty="0" smtClean="0">
                  <a:solidFill>
                    <a:srgbClr val="008000"/>
                  </a:solidFill>
                  <a:latin typeface="Calibri" pitchFamily="34" charset="0"/>
                </a:rPr>
                <a:t>9000</a:t>
              </a:r>
              <a:endParaRPr lang="en-GB" dirty="0">
                <a:solidFill>
                  <a:srgbClr val="008000"/>
                </a:solidFill>
                <a:latin typeface="Calibri" pitchFamily="34" charset="0"/>
              </a:endParaRPr>
            </a:p>
          </p:txBody>
        </p:sp>
      </p:grpSp>
      <p:grpSp>
        <p:nvGrpSpPr>
          <p:cNvPr id="75" name="Group 74"/>
          <p:cNvGrpSpPr/>
          <p:nvPr/>
        </p:nvGrpSpPr>
        <p:grpSpPr>
          <a:xfrm>
            <a:off x="2051720" y="5949280"/>
            <a:ext cx="997035" cy="908720"/>
            <a:chOff x="2051720" y="5949280"/>
            <a:chExt cx="997035" cy="908720"/>
          </a:xfrm>
        </p:grpSpPr>
        <p:cxnSp>
          <p:nvCxnSpPr>
            <p:cNvPr id="68" name="Straight Connector 67"/>
            <p:cNvCxnSpPr/>
            <p:nvPr/>
          </p:nvCxnSpPr>
          <p:spPr>
            <a:xfrm rot="5400000">
              <a:off x="1979712" y="6237312"/>
              <a:ext cx="576064" cy="0"/>
            </a:xfrm>
            <a:prstGeom prst="line">
              <a:avLst/>
            </a:prstGeom>
            <a:ln w="25400">
              <a:solidFill>
                <a:srgbClr val="0000FF"/>
              </a:solidFill>
              <a:prstDash val="sysDash"/>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rot="10800000" flipH="1" flipV="1">
              <a:off x="2051720" y="6488668"/>
              <a:ext cx="997035" cy="369332"/>
            </a:xfrm>
            <a:prstGeom prst="rect">
              <a:avLst/>
            </a:prstGeom>
            <a:noFill/>
          </p:spPr>
          <p:txBody>
            <a:bodyPr wrap="square" rtlCol="0">
              <a:spAutoFit/>
            </a:bodyPr>
            <a:lstStyle/>
            <a:p>
              <a:r>
                <a:rPr lang="en-GB" dirty="0" smtClean="0">
                  <a:solidFill>
                    <a:srgbClr val="0000FF"/>
                  </a:solidFill>
                  <a:latin typeface="Calibri" pitchFamily="34" charset="0"/>
                </a:rPr>
                <a:t>8.21</a:t>
              </a:r>
              <a:endParaRPr lang="en-GB" dirty="0">
                <a:solidFill>
                  <a:srgbClr val="0000FF"/>
                </a:solidFill>
                <a:latin typeface="Calibri" pitchFamily="34" charset="0"/>
              </a:endParaRPr>
            </a:p>
          </p:txBody>
        </p:sp>
      </p:grpSp>
      <p:grpSp>
        <p:nvGrpSpPr>
          <p:cNvPr id="77" name="Group 76"/>
          <p:cNvGrpSpPr/>
          <p:nvPr/>
        </p:nvGrpSpPr>
        <p:grpSpPr>
          <a:xfrm>
            <a:off x="2123728" y="4941168"/>
            <a:ext cx="2448272" cy="936106"/>
            <a:chOff x="2123728" y="4941168"/>
            <a:chExt cx="2448272" cy="936106"/>
          </a:xfrm>
        </p:grpSpPr>
        <p:cxnSp>
          <p:nvCxnSpPr>
            <p:cNvPr id="72" name="Straight Arrow Connector 71"/>
            <p:cNvCxnSpPr/>
            <p:nvPr/>
          </p:nvCxnSpPr>
          <p:spPr>
            <a:xfrm rot="5400000">
              <a:off x="1979712" y="5373218"/>
              <a:ext cx="648074" cy="360038"/>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123728" y="4941168"/>
              <a:ext cx="2448272" cy="400110"/>
            </a:xfrm>
            <a:prstGeom prst="rect">
              <a:avLst/>
            </a:prstGeom>
            <a:noFill/>
          </p:spPr>
          <p:txBody>
            <a:bodyPr wrap="square" rtlCol="0">
              <a:spAutoFit/>
            </a:bodyPr>
            <a:lstStyle/>
            <a:p>
              <a:r>
                <a:rPr lang="en-GB" sz="2000" i="1" dirty="0" smtClean="0">
                  <a:solidFill>
                    <a:srgbClr val="0000FF"/>
                  </a:solidFill>
                  <a:latin typeface="Times New Roman" pitchFamily="18" charset="0"/>
                  <a:cs typeface="Times New Roman" pitchFamily="18" charset="0"/>
                </a:rPr>
                <a:t>u</a:t>
              </a:r>
              <a:r>
                <a:rPr lang="en-GB" sz="2000" baseline="-25000" dirty="0" smtClean="0">
                  <a:solidFill>
                    <a:srgbClr val="0000FF"/>
                  </a:solidFill>
                  <a:latin typeface="Times New Roman" pitchFamily="18" charset="0"/>
                  <a:cs typeface="Times New Roman" pitchFamily="18" charset="0"/>
                </a:rPr>
                <a:t>8</a:t>
              </a:r>
              <a:r>
                <a:rPr lang="en-GB" sz="1600" dirty="0" smtClean="0">
                  <a:solidFill>
                    <a:srgbClr val="0000FF"/>
                  </a:solidFill>
                  <a:latin typeface="Calibri" pitchFamily="34" charset="0"/>
                </a:rPr>
                <a:t>  (after 7 years)</a:t>
              </a:r>
              <a:endParaRPr lang="en-GB" sz="1600" dirty="0">
                <a:solidFill>
                  <a:srgbClr val="0000FF"/>
                </a:solidFill>
                <a:latin typeface="Calibri" pitchFamily="34" charset="0"/>
              </a:endParaRPr>
            </a:p>
          </p:txBody>
        </p:sp>
      </p:grpSp>
      <p:grpSp>
        <p:nvGrpSpPr>
          <p:cNvPr id="78" name="Group 77"/>
          <p:cNvGrpSpPr/>
          <p:nvPr/>
        </p:nvGrpSpPr>
        <p:grpSpPr>
          <a:xfrm>
            <a:off x="2627785" y="5373217"/>
            <a:ext cx="2088231" cy="720084"/>
            <a:chOff x="2123730" y="5013173"/>
            <a:chExt cx="1102120" cy="864100"/>
          </a:xfrm>
        </p:grpSpPr>
        <p:cxnSp>
          <p:nvCxnSpPr>
            <p:cNvPr id="79" name="Straight Arrow Connector 78"/>
            <p:cNvCxnSpPr/>
            <p:nvPr/>
          </p:nvCxnSpPr>
          <p:spPr>
            <a:xfrm rot="10800000" flipV="1">
              <a:off x="2123730" y="5445217"/>
              <a:ext cx="380042" cy="432056"/>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2313750" y="5013173"/>
              <a:ext cx="912100" cy="480132"/>
            </a:xfrm>
            <a:prstGeom prst="rect">
              <a:avLst/>
            </a:prstGeom>
            <a:noFill/>
          </p:spPr>
          <p:txBody>
            <a:bodyPr wrap="square" rtlCol="0">
              <a:spAutoFit/>
            </a:bodyPr>
            <a:lstStyle/>
            <a:p>
              <a:r>
                <a:rPr lang="en-GB" sz="2000" i="1" dirty="0" smtClean="0">
                  <a:solidFill>
                    <a:srgbClr val="0000FF"/>
                  </a:solidFill>
                  <a:latin typeface="Times New Roman" pitchFamily="18" charset="0"/>
                  <a:cs typeface="Times New Roman" pitchFamily="18" charset="0"/>
                </a:rPr>
                <a:t>u</a:t>
              </a:r>
              <a:r>
                <a:rPr lang="en-GB" sz="2000" baseline="-25000" dirty="0" smtClean="0">
                  <a:solidFill>
                    <a:srgbClr val="0000FF"/>
                  </a:solidFill>
                  <a:latin typeface="Times New Roman" pitchFamily="18" charset="0"/>
                  <a:cs typeface="Times New Roman" pitchFamily="18" charset="0"/>
                </a:rPr>
                <a:t>9</a:t>
              </a:r>
              <a:r>
                <a:rPr lang="en-GB" baseline="-25000" dirty="0" smtClean="0">
                  <a:solidFill>
                    <a:srgbClr val="0000FF"/>
                  </a:solidFill>
                  <a:latin typeface="Times New Roman" pitchFamily="18" charset="0"/>
                  <a:cs typeface="Times New Roman" pitchFamily="18" charset="0"/>
                </a:rPr>
                <a:t> </a:t>
              </a:r>
              <a:r>
                <a:rPr lang="en-GB" sz="1600" dirty="0" smtClean="0">
                  <a:solidFill>
                    <a:srgbClr val="0000FF"/>
                  </a:solidFill>
                  <a:latin typeface="Calibri" pitchFamily="34" charset="0"/>
                </a:rPr>
                <a:t>(after 8 years)</a:t>
              </a:r>
              <a:endParaRPr lang="en-GB" sz="1600" dirty="0">
                <a:solidFill>
                  <a:srgbClr val="0000FF"/>
                </a:solidFill>
                <a:latin typeface="Calibri" pitchFamily="34" charset="0"/>
              </a:endParaRPr>
            </a:p>
          </p:txBody>
        </p:sp>
      </p:grpSp>
      <p:sp>
        <p:nvSpPr>
          <p:cNvPr id="83" name="TextBox 82"/>
          <p:cNvSpPr txBox="1"/>
          <p:nvPr/>
        </p:nvSpPr>
        <p:spPr>
          <a:xfrm>
            <a:off x="6516216" y="4941168"/>
            <a:ext cx="2160240" cy="400110"/>
          </a:xfrm>
          <a:prstGeom prst="rect">
            <a:avLst/>
          </a:prstGeom>
          <a:noFill/>
        </p:spPr>
        <p:txBody>
          <a:bodyPr wrap="square" rtlCol="0">
            <a:spAutoFit/>
          </a:bodyPr>
          <a:lstStyle/>
          <a:p>
            <a:r>
              <a:rPr lang="en-GB" sz="2000" dirty="0" smtClean="0">
                <a:solidFill>
                  <a:srgbClr val="0000FF"/>
                </a:solidFill>
                <a:latin typeface="Calibri" pitchFamily="34" charset="0"/>
                <a:cs typeface="Times New Roman" pitchFamily="18" charset="0"/>
              </a:rPr>
              <a:t>It will take 8 years</a:t>
            </a:r>
            <a:endParaRPr lang="en-GB" sz="2000" dirty="0">
              <a:solidFill>
                <a:srgbClr val="0000FF"/>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left)">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wipe(left)">
                                      <p:cBhvr>
                                        <p:cTn id="42" dur="500"/>
                                        <p:tgtEl>
                                          <p:spTgt spid="4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wipe(left)">
                                      <p:cBhvr>
                                        <p:cTn id="56" dur="500"/>
                                        <p:tgtEl>
                                          <p:spTgt spid="39"/>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6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62"/>
                                        </p:tgtEl>
                                        <p:attrNameLst>
                                          <p:attrName>style.visibility</p:attrName>
                                        </p:attrNameLst>
                                      </p:cBhvr>
                                      <p:to>
                                        <p:strVal val="visible"/>
                                      </p:to>
                                    </p:set>
                                    <p:animEffect transition="in" filter="wipe(left)">
                                      <p:cBhvr>
                                        <p:cTn id="65" dur="500"/>
                                        <p:tgtEl>
                                          <p:spTgt spid="62"/>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82"/>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51"/>
                                        </p:tgtEl>
                                        <p:attrNameLst>
                                          <p:attrName>style.visibility</p:attrName>
                                        </p:attrNameLst>
                                      </p:cBhvr>
                                      <p:to>
                                        <p:strVal val="visible"/>
                                      </p:to>
                                    </p:set>
                                    <p:animEffect transition="in" filter="wipe(left)">
                                      <p:cBhvr>
                                        <p:cTn id="74" dur="500"/>
                                        <p:tgtEl>
                                          <p:spTgt spid="51"/>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7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7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7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83"/>
                                        </p:tgtEl>
                                        <p:attrNameLst>
                                          <p:attrName>style.visibility</p:attrName>
                                        </p:attrNameLst>
                                      </p:cBhvr>
                                      <p:to>
                                        <p:strVal val="visible"/>
                                      </p:to>
                                    </p:set>
                                    <p:animEffect transition="in" filter="wipe(left)">
                                      <p:cBhvr>
                                        <p:cTn id="91"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0" grpId="0" animBg="1"/>
      <p:bldP spid="21" grpId="0" animBg="1"/>
      <p:bldP spid="24" grpId="0" animBg="1"/>
      <p:bldP spid="25" grpId="0" animBg="1"/>
      <p:bldP spid="39" grpId="0" animBg="1"/>
      <p:bldP spid="42" grpId="0"/>
      <p:bldP spid="51" grpId="0"/>
      <p:bldP spid="8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16"/>
          <p:cNvSpPr txBox="1">
            <a:spLocks noChangeArrowheads="1"/>
          </p:cNvSpPr>
          <p:nvPr/>
        </p:nvSpPr>
        <p:spPr bwMode="auto">
          <a:xfrm>
            <a:off x="250825" y="549275"/>
            <a:ext cx="8713788" cy="2073275"/>
          </a:xfrm>
          <a:prstGeom prst="rect">
            <a:avLst/>
          </a:prstGeom>
          <a:noFill/>
          <a:ln w="9525">
            <a:noFill/>
            <a:miter lim="800000"/>
            <a:headEnd/>
            <a:tailEnd/>
          </a:ln>
        </p:spPr>
        <p:txBody>
          <a:bodyPr>
            <a:spAutoFit/>
          </a:bodyPr>
          <a:lstStyle/>
          <a:p>
            <a:pPr>
              <a:spcBef>
                <a:spcPct val="50000"/>
              </a:spcBef>
            </a:pPr>
            <a:r>
              <a:rPr lang="en-GB" sz="2000" dirty="0">
                <a:solidFill>
                  <a:srgbClr val="161645"/>
                </a:solidFill>
                <a:latin typeface="Calibri" pitchFamily="34" charset="0"/>
              </a:rPr>
              <a:t>The value of a car when is was first bought was $45</a:t>
            </a:r>
            <a:r>
              <a:rPr lang="en-GB" sz="800" dirty="0">
                <a:solidFill>
                  <a:srgbClr val="161645"/>
                </a:solidFill>
                <a:latin typeface="Calibri" pitchFamily="34" charset="0"/>
              </a:rPr>
              <a:t> </a:t>
            </a:r>
            <a:r>
              <a:rPr lang="en-GB" sz="2000" dirty="0">
                <a:solidFill>
                  <a:srgbClr val="161645"/>
                </a:solidFill>
                <a:latin typeface="Calibri" pitchFamily="34" charset="0"/>
              </a:rPr>
              <a:t>000.  The car loses 20% of its value each year.</a:t>
            </a:r>
          </a:p>
          <a:p>
            <a:pPr>
              <a:spcBef>
                <a:spcPct val="50000"/>
              </a:spcBef>
              <a:buFontTx/>
              <a:buAutoNum type="alphaLcParenR"/>
            </a:pPr>
            <a:r>
              <a:rPr lang="en-GB" sz="2000" dirty="0">
                <a:solidFill>
                  <a:srgbClr val="161645"/>
                </a:solidFill>
                <a:latin typeface="Calibri" pitchFamily="34" charset="0"/>
              </a:rPr>
              <a:t>  Calculate the value of the car after one, two and three years.</a:t>
            </a:r>
            <a:endParaRPr lang="en-GB" sz="2000" i="1" dirty="0">
              <a:solidFill>
                <a:srgbClr val="161645"/>
              </a:solidFill>
              <a:latin typeface="Calibri" pitchFamily="34" charset="0"/>
            </a:endParaRPr>
          </a:p>
          <a:p>
            <a:pPr>
              <a:spcBef>
                <a:spcPct val="50000"/>
              </a:spcBef>
              <a:buFontTx/>
              <a:buAutoNum type="alphaLcParenR"/>
            </a:pPr>
            <a:r>
              <a:rPr lang="en-GB" sz="2000" dirty="0">
                <a:solidFill>
                  <a:srgbClr val="161645"/>
                </a:solidFill>
                <a:latin typeface="Calibri" pitchFamily="34" charset="0"/>
              </a:rPr>
              <a:t> Calculate the value of the car six years after it was first bought.</a:t>
            </a:r>
          </a:p>
          <a:p>
            <a:pPr>
              <a:spcBef>
                <a:spcPct val="50000"/>
              </a:spcBef>
              <a:buFontTx/>
              <a:buAutoNum type="alphaLcParenR"/>
            </a:pPr>
            <a:r>
              <a:rPr lang="en-GB" sz="2000" dirty="0">
                <a:solidFill>
                  <a:srgbClr val="161645"/>
                </a:solidFill>
                <a:latin typeface="Calibri" pitchFamily="34" charset="0"/>
              </a:rPr>
              <a:t>  Find out how long it will take for the value of the car to fall below $9</a:t>
            </a:r>
            <a:r>
              <a:rPr lang="en-GB" sz="800" dirty="0">
                <a:solidFill>
                  <a:srgbClr val="161645"/>
                </a:solidFill>
                <a:latin typeface="Calibri" pitchFamily="34" charset="0"/>
              </a:rPr>
              <a:t> </a:t>
            </a:r>
            <a:r>
              <a:rPr lang="en-GB" sz="2000" dirty="0">
                <a:solidFill>
                  <a:srgbClr val="161645"/>
                </a:solidFill>
                <a:latin typeface="Calibri" pitchFamily="34" charset="0"/>
              </a:rPr>
              <a:t>000</a:t>
            </a:r>
          </a:p>
        </p:txBody>
      </p:sp>
      <p:sp>
        <p:nvSpPr>
          <p:cNvPr id="53250" name="TextBox 2"/>
          <p:cNvSpPr txBox="1">
            <a:spLocks noChangeArrowheads="1"/>
          </p:cNvSpPr>
          <p:nvPr/>
        </p:nvSpPr>
        <p:spPr bwMode="auto">
          <a:xfrm>
            <a:off x="250825" y="188913"/>
            <a:ext cx="3313113" cy="366712"/>
          </a:xfrm>
          <a:prstGeom prst="rect">
            <a:avLst/>
          </a:prstGeom>
          <a:noFill/>
          <a:ln w="9525">
            <a:noFill/>
            <a:miter lim="800000"/>
            <a:headEnd/>
            <a:tailEnd/>
          </a:ln>
        </p:spPr>
        <p:txBody>
          <a:bodyPr>
            <a:spAutoFit/>
          </a:bodyPr>
          <a:lstStyle/>
          <a:p>
            <a:r>
              <a:rPr lang="en-GB">
                <a:latin typeface="Calibri" pitchFamily="34" charset="0"/>
              </a:rPr>
              <a:t>Example 2.6.3a (page 96)</a:t>
            </a:r>
          </a:p>
        </p:txBody>
      </p:sp>
      <p:sp>
        <p:nvSpPr>
          <p:cNvPr id="53251" name="Text Box 16"/>
          <p:cNvSpPr txBox="1">
            <a:spLocks noChangeArrowheads="1"/>
          </p:cNvSpPr>
          <p:nvPr/>
        </p:nvSpPr>
        <p:spPr bwMode="auto">
          <a:xfrm>
            <a:off x="7019925" y="908050"/>
            <a:ext cx="1081088" cy="1006475"/>
          </a:xfrm>
          <a:prstGeom prst="rect">
            <a:avLst/>
          </a:prstGeom>
          <a:noFill/>
          <a:ln w="9525">
            <a:noFill/>
            <a:miter lim="800000"/>
            <a:headEnd/>
            <a:tailEnd/>
          </a:ln>
        </p:spPr>
        <p:txBody>
          <a:bodyPr>
            <a:spAutoFit/>
          </a:bodyPr>
          <a:lstStyle/>
          <a:p>
            <a:pPr>
              <a:spcBef>
                <a:spcPct val="50000"/>
              </a:spcBef>
            </a:pPr>
            <a:r>
              <a:rPr lang="en-GB" sz="2000">
                <a:solidFill>
                  <a:srgbClr val="0000FF"/>
                </a:solidFill>
                <a:latin typeface="Calibri" pitchFamily="34" charset="0"/>
              </a:rPr>
              <a:t>$36</a:t>
            </a:r>
            <a:r>
              <a:rPr lang="en-GB" sz="1000">
                <a:solidFill>
                  <a:srgbClr val="0000FF"/>
                </a:solidFill>
                <a:latin typeface="Calibri" pitchFamily="34" charset="0"/>
              </a:rPr>
              <a:t> </a:t>
            </a:r>
            <a:r>
              <a:rPr lang="en-GB" sz="2000">
                <a:solidFill>
                  <a:srgbClr val="0000FF"/>
                </a:solidFill>
                <a:latin typeface="Calibri" pitchFamily="34" charset="0"/>
              </a:rPr>
              <a:t>000 $28</a:t>
            </a:r>
            <a:r>
              <a:rPr lang="en-GB" sz="1000">
                <a:solidFill>
                  <a:srgbClr val="0000FF"/>
                </a:solidFill>
                <a:latin typeface="Calibri" pitchFamily="34" charset="0"/>
              </a:rPr>
              <a:t> </a:t>
            </a:r>
            <a:r>
              <a:rPr lang="en-GB" sz="2000">
                <a:solidFill>
                  <a:srgbClr val="0000FF"/>
                </a:solidFill>
                <a:latin typeface="Calibri" pitchFamily="34" charset="0"/>
              </a:rPr>
              <a:t>800 $23</a:t>
            </a:r>
            <a:r>
              <a:rPr lang="en-GB" sz="1000">
                <a:solidFill>
                  <a:srgbClr val="0000FF"/>
                </a:solidFill>
                <a:latin typeface="Calibri" pitchFamily="34" charset="0"/>
              </a:rPr>
              <a:t> </a:t>
            </a:r>
            <a:r>
              <a:rPr lang="en-GB" sz="2000">
                <a:solidFill>
                  <a:srgbClr val="0000FF"/>
                </a:solidFill>
                <a:latin typeface="Calibri" pitchFamily="34" charset="0"/>
              </a:rPr>
              <a:t>040</a:t>
            </a:r>
            <a:endParaRPr lang="en-GB" sz="2000" b="1">
              <a:solidFill>
                <a:srgbClr val="0000FF"/>
              </a:solidFill>
              <a:latin typeface="Calibri" pitchFamily="34" charset="0"/>
            </a:endParaRPr>
          </a:p>
        </p:txBody>
      </p:sp>
      <p:sp>
        <p:nvSpPr>
          <p:cNvPr id="53252" name="Text Box 16"/>
          <p:cNvSpPr txBox="1">
            <a:spLocks noChangeArrowheads="1"/>
          </p:cNvSpPr>
          <p:nvPr/>
        </p:nvSpPr>
        <p:spPr bwMode="auto">
          <a:xfrm>
            <a:off x="7235825" y="1844675"/>
            <a:ext cx="1512888" cy="427038"/>
          </a:xfrm>
          <a:prstGeom prst="rect">
            <a:avLst/>
          </a:prstGeom>
          <a:noFill/>
          <a:ln w="9525">
            <a:noFill/>
            <a:miter lim="800000"/>
            <a:headEnd/>
            <a:tailEnd/>
          </a:ln>
        </p:spPr>
        <p:txBody>
          <a:bodyPr>
            <a:spAutoFit/>
          </a:bodyPr>
          <a:lstStyle/>
          <a:p>
            <a:pPr>
              <a:spcBef>
                <a:spcPct val="50000"/>
              </a:spcBef>
            </a:pPr>
            <a:r>
              <a:rPr lang="en-GB" sz="2200" dirty="0">
                <a:solidFill>
                  <a:srgbClr val="3333FF"/>
                </a:solidFill>
                <a:latin typeface="Calibri" pitchFamily="34" charset="0"/>
              </a:rPr>
              <a:t>$11</a:t>
            </a:r>
            <a:r>
              <a:rPr lang="en-GB" sz="1000" dirty="0">
                <a:solidFill>
                  <a:srgbClr val="3333FF"/>
                </a:solidFill>
                <a:latin typeface="Calibri" pitchFamily="34" charset="0"/>
              </a:rPr>
              <a:t> </a:t>
            </a:r>
            <a:r>
              <a:rPr lang="en-GB" sz="2200" dirty="0">
                <a:solidFill>
                  <a:srgbClr val="3333FF"/>
                </a:solidFill>
                <a:latin typeface="Calibri" pitchFamily="34" charset="0"/>
              </a:rPr>
              <a:t>796.48</a:t>
            </a:r>
          </a:p>
        </p:txBody>
      </p:sp>
      <p:sp>
        <p:nvSpPr>
          <p:cNvPr id="52" name="Text Box 16"/>
          <p:cNvSpPr txBox="1">
            <a:spLocks noChangeArrowheads="1"/>
          </p:cNvSpPr>
          <p:nvPr/>
        </p:nvSpPr>
        <p:spPr bwMode="auto">
          <a:xfrm>
            <a:off x="7380312" y="2564904"/>
            <a:ext cx="1512888" cy="427038"/>
          </a:xfrm>
          <a:prstGeom prst="rect">
            <a:avLst/>
          </a:prstGeom>
          <a:noFill/>
          <a:ln w="9525">
            <a:noFill/>
            <a:miter lim="800000"/>
            <a:headEnd/>
            <a:tailEnd/>
          </a:ln>
        </p:spPr>
        <p:txBody>
          <a:bodyPr>
            <a:spAutoFit/>
          </a:bodyPr>
          <a:lstStyle/>
          <a:p>
            <a:pPr>
              <a:spcBef>
                <a:spcPct val="50000"/>
              </a:spcBef>
            </a:pPr>
            <a:r>
              <a:rPr lang="en-GB" sz="2200" dirty="0" smtClean="0">
                <a:solidFill>
                  <a:srgbClr val="3333FF"/>
                </a:solidFill>
                <a:latin typeface="Calibri" pitchFamily="34" charset="0"/>
              </a:rPr>
              <a:t>8 years</a:t>
            </a:r>
            <a:endParaRPr lang="en-GB" sz="2200" dirty="0">
              <a:solidFill>
                <a:srgbClr val="3333FF"/>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WordArt 4"/>
          <p:cNvSpPr>
            <a:spLocks noChangeArrowheads="1" noChangeShapeType="1" noTextEdit="1"/>
          </p:cNvSpPr>
          <p:nvPr/>
        </p:nvSpPr>
        <p:spPr bwMode="auto">
          <a:xfrm>
            <a:off x="107950" y="908050"/>
            <a:ext cx="8856663" cy="576263"/>
          </a:xfrm>
          <a:prstGeom prst="rect">
            <a:avLst/>
          </a:prstGeom>
        </p:spPr>
        <p:txBody>
          <a:bodyPr wrap="none" fromWordArt="1">
            <a:prstTxWarp prst="textPlain">
              <a:avLst>
                <a:gd name="adj" fmla="val 50000"/>
              </a:avLst>
            </a:prstTxWarp>
          </a:bodyPr>
          <a:lstStyle/>
          <a:p>
            <a:pPr algn="ctr"/>
            <a:r>
              <a:rPr lang="en-US" sz="3600" kern="10" dirty="0">
                <a:ln w="12700">
                  <a:solidFill>
                    <a:srgbClr val="3333CC"/>
                  </a:solidFill>
                  <a:round/>
                  <a:headEnd/>
                  <a:tailEnd/>
                </a:ln>
                <a:solidFill>
                  <a:srgbClr val="CC0099">
                    <a:alpha val="50195"/>
                  </a:srgbClr>
                </a:solidFill>
                <a:effectLst>
                  <a:outerShdw dist="45791" dir="2021404" algn="ctr" rotWithShape="0">
                    <a:srgbClr val="9999FF"/>
                  </a:outerShdw>
                </a:effectLst>
                <a:latin typeface="Arial Black"/>
              </a:rPr>
              <a:t>The sum of the first n terms of </a:t>
            </a:r>
            <a:r>
              <a:rPr lang="en-US" sz="3600" kern="10" dirty="0" smtClean="0">
                <a:ln w="12700">
                  <a:solidFill>
                    <a:srgbClr val="3333CC"/>
                  </a:solidFill>
                  <a:round/>
                  <a:headEnd/>
                  <a:tailEnd/>
                </a:ln>
                <a:solidFill>
                  <a:srgbClr val="CC0099">
                    <a:alpha val="50195"/>
                  </a:srgbClr>
                </a:solidFill>
                <a:effectLst>
                  <a:outerShdw dist="45791" dir="2021404" algn="ctr" rotWithShape="0">
                    <a:srgbClr val="9999FF"/>
                  </a:outerShdw>
                </a:effectLst>
                <a:latin typeface="Arial Black"/>
              </a:rPr>
              <a:t>a </a:t>
            </a:r>
            <a:r>
              <a:rPr lang="en-US" sz="3600" kern="10" dirty="0">
                <a:ln w="12700">
                  <a:solidFill>
                    <a:srgbClr val="3333CC"/>
                  </a:solidFill>
                  <a:round/>
                  <a:headEnd/>
                  <a:tailEnd/>
                </a:ln>
                <a:solidFill>
                  <a:srgbClr val="CC0099">
                    <a:alpha val="50195"/>
                  </a:srgbClr>
                </a:solidFill>
                <a:effectLst>
                  <a:outerShdw dist="45791" dir="2021404" algn="ctr" rotWithShape="0">
                    <a:srgbClr val="9999FF"/>
                  </a:outerShdw>
                </a:effectLst>
                <a:latin typeface="Arial Black"/>
              </a:rPr>
              <a:t>geometric sequence</a:t>
            </a:r>
          </a:p>
        </p:txBody>
      </p:sp>
      <p:sp>
        <p:nvSpPr>
          <p:cNvPr id="54274" name="WordArt 4"/>
          <p:cNvSpPr>
            <a:spLocks noChangeArrowheads="1" noChangeShapeType="1" noTextEdit="1"/>
          </p:cNvSpPr>
          <p:nvPr/>
        </p:nvSpPr>
        <p:spPr bwMode="auto">
          <a:xfrm>
            <a:off x="2339975" y="331788"/>
            <a:ext cx="4032250" cy="4318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CC0000">
                    <a:alpha val="50195"/>
                  </a:srgbClr>
                </a:solidFill>
                <a:effectLst>
                  <a:outerShdw dist="45791" dir="2021404" algn="ctr" rotWithShape="0">
                    <a:srgbClr val="9999FF"/>
                  </a:outerShdw>
                </a:effectLst>
                <a:latin typeface="Arial Black"/>
              </a:rPr>
              <a:t>Geometric Series</a:t>
            </a:r>
          </a:p>
        </p:txBody>
      </p:sp>
      <p:grpSp>
        <p:nvGrpSpPr>
          <p:cNvPr id="57350" name="Group 6"/>
          <p:cNvGrpSpPr>
            <a:grpSpLocks/>
          </p:cNvGrpSpPr>
          <p:nvPr/>
        </p:nvGrpSpPr>
        <p:grpSpPr bwMode="auto">
          <a:xfrm>
            <a:off x="179388" y="1557338"/>
            <a:ext cx="8713787" cy="5092700"/>
            <a:chOff x="113" y="981"/>
            <a:chExt cx="5489" cy="3208"/>
          </a:xfrm>
        </p:grpSpPr>
        <p:pic>
          <p:nvPicPr>
            <p:cNvPr id="54276" name="Picture 2" descr="wheat-and-chess3"/>
            <p:cNvPicPr>
              <a:picLocks noChangeAspect="1" noChangeArrowheads="1"/>
            </p:cNvPicPr>
            <p:nvPr/>
          </p:nvPicPr>
          <p:blipFill>
            <a:blip r:embed="rId2" cstate="print"/>
            <a:srcRect/>
            <a:stretch>
              <a:fillRect/>
            </a:stretch>
          </p:blipFill>
          <p:spPr bwMode="auto">
            <a:xfrm>
              <a:off x="1973" y="3067"/>
              <a:ext cx="1496" cy="1122"/>
            </a:xfrm>
            <a:prstGeom prst="rect">
              <a:avLst/>
            </a:prstGeom>
            <a:noFill/>
            <a:ln w="9525">
              <a:noFill/>
              <a:miter lim="800000"/>
              <a:headEnd/>
              <a:tailEnd/>
            </a:ln>
          </p:spPr>
        </p:pic>
        <p:sp>
          <p:nvSpPr>
            <p:cNvPr id="54277" name="Text Box 5"/>
            <p:cNvSpPr txBox="1">
              <a:spLocks noChangeArrowheads="1"/>
            </p:cNvSpPr>
            <p:nvPr/>
          </p:nvSpPr>
          <p:spPr bwMode="auto">
            <a:xfrm>
              <a:off x="113" y="981"/>
              <a:ext cx="5489" cy="2826"/>
            </a:xfrm>
            <a:prstGeom prst="rect">
              <a:avLst/>
            </a:prstGeom>
            <a:noFill/>
            <a:ln w="9525">
              <a:noFill/>
              <a:miter lim="800000"/>
              <a:headEnd/>
              <a:tailEnd/>
            </a:ln>
          </p:spPr>
          <p:txBody>
            <a:bodyPr>
              <a:spAutoFit/>
            </a:bodyPr>
            <a:lstStyle/>
            <a:p>
              <a:r>
                <a:rPr lang="en-GB" dirty="0">
                  <a:latin typeface="Calibri" pitchFamily="34" charset="0"/>
                </a:rPr>
                <a:t>King </a:t>
              </a:r>
              <a:r>
                <a:rPr lang="en-GB" dirty="0" err="1">
                  <a:latin typeface="Calibri" pitchFamily="34" charset="0"/>
                </a:rPr>
                <a:t>Shihram</a:t>
              </a:r>
              <a:r>
                <a:rPr lang="en-GB" dirty="0">
                  <a:latin typeface="Calibri" pitchFamily="34" charset="0"/>
                </a:rPr>
                <a:t> was a tyrant who oppressed his subjects. One of his subjects, a wise man named </a:t>
              </a:r>
              <a:r>
                <a:rPr lang="en-GB" dirty="0" err="1">
                  <a:latin typeface="Calibri" pitchFamily="34" charset="0"/>
                </a:rPr>
                <a:t>Sissa</a:t>
              </a:r>
              <a:r>
                <a:rPr lang="en-GB" dirty="0">
                  <a:latin typeface="Calibri" pitchFamily="34" charset="0"/>
                </a:rPr>
                <a:t> </a:t>
              </a:r>
              <a:r>
                <a:rPr lang="en-GB" dirty="0" err="1">
                  <a:latin typeface="Calibri" pitchFamily="34" charset="0"/>
                </a:rPr>
                <a:t>ibn</a:t>
              </a:r>
              <a:r>
                <a:rPr lang="en-GB" dirty="0">
                  <a:latin typeface="Calibri" pitchFamily="34" charset="0"/>
                </a:rPr>
                <a:t> </a:t>
              </a:r>
              <a:r>
                <a:rPr lang="en-GB" dirty="0" err="1">
                  <a:latin typeface="Calibri" pitchFamily="34" charset="0"/>
                </a:rPr>
                <a:t>Dahir</a:t>
              </a:r>
              <a:r>
                <a:rPr lang="en-GB" dirty="0">
                  <a:latin typeface="Calibri" pitchFamily="34" charset="0"/>
                </a:rPr>
                <a:t>, invented the game of chess for the king to play, to show him that a king needed all his subjects and should take good care of them. King </a:t>
              </a:r>
              <a:r>
                <a:rPr lang="en-GB" dirty="0" err="1">
                  <a:latin typeface="Calibri" pitchFamily="34" charset="0"/>
                </a:rPr>
                <a:t>Shihram</a:t>
              </a:r>
              <a:r>
                <a:rPr lang="en-GB" dirty="0">
                  <a:latin typeface="Calibri" pitchFamily="34" charset="0"/>
                </a:rPr>
                <a:t> was so pleased that he told </a:t>
              </a:r>
              <a:r>
                <a:rPr lang="en-GB" dirty="0" err="1">
                  <a:latin typeface="Calibri" pitchFamily="34" charset="0"/>
                </a:rPr>
                <a:t>Sissa</a:t>
              </a:r>
              <a:r>
                <a:rPr lang="en-GB" dirty="0">
                  <a:latin typeface="Calibri" pitchFamily="34" charset="0"/>
                </a:rPr>
                <a:t> </a:t>
              </a:r>
              <a:r>
                <a:rPr lang="en-GB" dirty="0" err="1">
                  <a:latin typeface="Calibri" pitchFamily="34" charset="0"/>
                </a:rPr>
                <a:t>ben</a:t>
              </a:r>
              <a:r>
                <a:rPr lang="en-GB" dirty="0">
                  <a:latin typeface="Calibri" pitchFamily="34" charset="0"/>
                </a:rPr>
                <a:t> </a:t>
              </a:r>
              <a:r>
                <a:rPr lang="en-GB" dirty="0" err="1">
                  <a:latin typeface="Calibri" pitchFamily="34" charset="0"/>
                </a:rPr>
                <a:t>Dahir</a:t>
              </a:r>
              <a:r>
                <a:rPr lang="en-GB" dirty="0">
                  <a:latin typeface="Calibri" pitchFamily="34" charset="0"/>
                </a:rPr>
                <a:t> that he would give him whatever he asked as a reward. </a:t>
              </a:r>
              <a:r>
                <a:rPr lang="en-GB" dirty="0" err="1">
                  <a:latin typeface="Calibri" pitchFamily="34" charset="0"/>
                </a:rPr>
                <a:t>Sissa</a:t>
              </a:r>
              <a:r>
                <a:rPr lang="en-GB" dirty="0">
                  <a:latin typeface="Calibri" pitchFamily="34" charset="0"/>
                </a:rPr>
                <a:t> answered that he didn't want any reward, but the king insisted. Finally </a:t>
              </a:r>
              <a:r>
                <a:rPr lang="en-GB" dirty="0" err="1">
                  <a:latin typeface="Calibri" pitchFamily="34" charset="0"/>
                </a:rPr>
                <a:t>Sissa</a:t>
              </a:r>
              <a:r>
                <a:rPr lang="en-GB" dirty="0">
                  <a:latin typeface="Calibri" pitchFamily="34" charset="0"/>
                </a:rPr>
                <a:t> said that he would take this reward: the king should put one grain of wheat on the first square of a chessboard, two grains of wheat on the second square, four grains on the third square, eight grains on the fourth square, and so on, doubling the number of grains of wheat with each square. “That's a tiny reward” thought the king; “I would have given him much more.”                                                           He ordered his slaves to bring out the chessboard and they started putting on the wheat. By the time they got halfway through the chessboard, the 32</a:t>
              </a:r>
              <a:r>
                <a:rPr lang="en-GB" baseline="30000" dirty="0">
                  <a:latin typeface="Calibri" pitchFamily="34" charset="0"/>
                </a:rPr>
                <a:t>nd</a:t>
              </a:r>
              <a:r>
                <a:rPr lang="en-GB" dirty="0">
                  <a:latin typeface="Calibri" pitchFamily="34" charset="0"/>
                </a:rPr>
                <a:t> square required more than four billion grains of wheat, or about 100,000 kilos of wheat. </a:t>
              </a:r>
              <a:r>
                <a:rPr lang="en-GB" dirty="0" smtClean="0">
                  <a:latin typeface="Calibri" pitchFamily="34" charset="0"/>
                </a:rPr>
                <a:t>As </a:t>
              </a:r>
              <a:r>
                <a:rPr lang="en-GB" dirty="0">
                  <a:latin typeface="Calibri" pitchFamily="34" charset="0"/>
                </a:rPr>
                <a:t>the slaves began on the                                                              second half of the chessboard,                                            King </a:t>
              </a:r>
              <a:r>
                <a:rPr lang="en-GB" dirty="0" err="1">
                  <a:latin typeface="Calibri" pitchFamily="34" charset="0"/>
                </a:rPr>
                <a:t>Shihram</a:t>
              </a:r>
              <a:r>
                <a:rPr lang="en-GB" dirty="0">
                  <a:latin typeface="Calibri" pitchFamily="34" charset="0"/>
                </a:rPr>
                <a:t> gradually realized that he couldn't pay that much wheat                                          - in fact, to finish the chessboard you would need as much wheat                                            as six times the weight of all the living things on Earth.</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7350"/>
                                        </p:tgtEl>
                                        <p:attrNameLst>
                                          <p:attrName>style.visibility</p:attrName>
                                        </p:attrNameLst>
                                      </p:cBhvr>
                                      <p:to>
                                        <p:strVal val="visible"/>
                                      </p:to>
                                    </p:set>
                                    <p:animEffect transition="in" filter="checkerboard(across)">
                                      <p:cBhvr>
                                        <p:cTn id="7" dur="500"/>
                                        <p:tgtEl>
                                          <p:spTgt spid="57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7"/>
          <p:cNvGrpSpPr>
            <a:grpSpLocks/>
          </p:cNvGrpSpPr>
          <p:nvPr/>
        </p:nvGrpSpPr>
        <p:grpSpPr bwMode="auto">
          <a:xfrm>
            <a:off x="3635375" y="1773238"/>
            <a:ext cx="1874838" cy="1873250"/>
            <a:chOff x="4059" y="1706"/>
            <a:chExt cx="1181" cy="1180"/>
          </a:xfrm>
        </p:grpSpPr>
        <p:sp>
          <p:nvSpPr>
            <p:cNvPr id="15446" name="Oval 98"/>
            <p:cNvSpPr>
              <a:spLocks noChangeArrowheads="1"/>
            </p:cNvSpPr>
            <p:nvPr/>
          </p:nvSpPr>
          <p:spPr bwMode="auto">
            <a:xfrm>
              <a:off x="4603" y="2250"/>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47" name="Oval 99"/>
            <p:cNvSpPr>
              <a:spLocks noChangeArrowheads="1"/>
            </p:cNvSpPr>
            <p:nvPr/>
          </p:nvSpPr>
          <p:spPr bwMode="auto">
            <a:xfrm>
              <a:off x="4603" y="2386"/>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48" name="Oval 100"/>
            <p:cNvSpPr>
              <a:spLocks noChangeArrowheads="1"/>
            </p:cNvSpPr>
            <p:nvPr/>
          </p:nvSpPr>
          <p:spPr bwMode="auto">
            <a:xfrm>
              <a:off x="4603" y="2114"/>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49" name="Oval 101"/>
            <p:cNvSpPr>
              <a:spLocks noChangeArrowheads="1"/>
            </p:cNvSpPr>
            <p:nvPr/>
          </p:nvSpPr>
          <p:spPr bwMode="auto">
            <a:xfrm>
              <a:off x="4741" y="2250"/>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50" name="Oval 102"/>
            <p:cNvSpPr>
              <a:spLocks noChangeArrowheads="1"/>
            </p:cNvSpPr>
            <p:nvPr/>
          </p:nvSpPr>
          <p:spPr bwMode="auto">
            <a:xfrm>
              <a:off x="4467" y="2250"/>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51" name="Oval 103"/>
            <p:cNvSpPr>
              <a:spLocks noChangeArrowheads="1"/>
            </p:cNvSpPr>
            <p:nvPr/>
          </p:nvSpPr>
          <p:spPr bwMode="auto">
            <a:xfrm>
              <a:off x="4603" y="1978"/>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52" name="Oval 104"/>
            <p:cNvSpPr>
              <a:spLocks noChangeArrowheads="1"/>
            </p:cNvSpPr>
            <p:nvPr/>
          </p:nvSpPr>
          <p:spPr bwMode="auto">
            <a:xfrm>
              <a:off x="4603" y="2522"/>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53" name="Oval 105"/>
            <p:cNvSpPr>
              <a:spLocks noChangeArrowheads="1"/>
            </p:cNvSpPr>
            <p:nvPr/>
          </p:nvSpPr>
          <p:spPr bwMode="auto">
            <a:xfrm>
              <a:off x="4876" y="2250"/>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54" name="Oval 106"/>
            <p:cNvSpPr>
              <a:spLocks noChangeArrowheads="1"/>
            </p:cNvSpPr>
            <p:nvPr/>
          </p:nvSpPr>
          <p:spPr bwMode="auto">
            <a:xfrm>
              <a:off x="4331" y="2250"/>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55" name="Oval 107"/>
            <p:cNvSpPr>
              <a:spLocks noChangeArrowheads="1"/>
            </p:cNvSpPr>
            <p:nvPr/>
          </p:nvSpPr>
          <p:spPr bwMode="auto">
            <a:xfrm>
              <a:off x="4603" y="1842"/>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56" name="Oval 108"/>
            <p:cNvSpPr>
              <a:spLocks noChangeArrowheads="1"/>
            </p:cNvSpPr>
            <p:nvPr/>
          </p:nvSpPr>
          <p:spPr bwMode="auto">
            <a:xfrm>
              <a:off x="4603" y="2659"/>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57" name="Oval 109"/>
            <p:cNvSpPr>
              <a:spLocks noChangeArrowheads="1"/>
            </p:cNvSpPr>
            <p:nvPr/>
          </p:nvSpPr>
          <p:spPr bwMode="auto">
            <a:xfrm>
              <a:off x="5011" y="2250"/>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58" name="Oval 110"/>
            <p:cNvSpPr>
              <a:spLocks noChangeArrowheads="1"/>
            </p:cNvSpPr>
            <p:nvPr/>
          </p:nvSpPr>
          <p:spPr bwMode="auto">
            <a:xfrm>
              <a:off x="4195" y="2250"/>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59" name="Oval 111"/>
            <p:cNvSpPr>
              <a:spLocks noChangeArrowheads="1"/>
            </p:cNvSpPr>
            <p:nvPr/>
          </p:nvSpPr>
          <p:spPr bwMode="auto">
            <a:xfrm>
              <a:off x="4604" y="1706"/>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60" name="Oval 112"/>
            <p:cNvSpPr>
              <a:spLocks noChangeArrowheads="1"/>
            </p:cNvSpPr>
            <p:nvPr/>
          </p:nvSpPr>
          <p:spPr bwMode="auto">
            <a:xfrm>
              <a:off x="4604" y="2795"/>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61" name="Oval 113"/>
            <p:cNvSpPr>
              <a:spLocks noChangeArrowheads="1"/>
            </p:cNvSpPr>
            <p:nvPr/>
          </p:nvSpPr>
          <p:spPr bwMode="auto">
            <a:xfrm>
              <a:off x="5148" y="2251"/>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62" name="Oval 114"/>
            <p:cNvSpPr>
              <a:spLocks noChangeArrowheads="1"/>
            </p:cNvSpPr>
            <p:nvPr/>
          </p:nvSpPr>
          <p:spPr bwMode="auto">
            <a:xfrm>
              <a:off x="4059" y="2251"/>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grpSp>
      <p:grpSp>
        <p:nvGrpSpPr>
          <p:cNvPr id="3" name="Group 38"/>
          <p:cNvGrpSpPr>
            <a:grpSpLocks/>
          </p:cNvGrpSpPr>
          <p:nvPr/>
        </p:nvGrpSpPr>
        <p:grpSpPr bwMode="auto">
          <a:xfrm>
            <a:off x="4067175" y="2205038"/>
            <a:ext cx="1008063" cy="1008062"/>
            <a:chOff x="4105" y="1797"/>
            <a:chExt cx="635" cy="635"/>
          </a:xfrm>
        </p:grpSpPr>
        <p:sp>
          <p:nvSpPr>
            <p:cNvPr id="15437" name="Oval 29"/>
            <p:cNvSpPr>
              <a:spLocks noChangeArrowheads="1"/>
            </p:cNvSpPr>
            <p:nvPr/>
          </p:nvSpPr>
          <p:spPr bwMode="auto">
            <a:xfrm>
              <a:off x="4377" y="206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38" name="Oval 30"/>
            <p:cNvSpPr>
              <a:spLocks noChangeArrowheads="1"/>
            </p:cNvSpPr>
            <p:nvPr/>
          </p:nvSpPr>
          <p:spPr bwMode="auto">
            <a:xfrm>
              <a:off x="4377" y="2205"/>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39" name="Oval 31"/>
            <p:cNvSpPr>
              <a:spLocks noChangeArrowheads="1"/>
            </p:cNvSpPr>
            <p:nvPr/>
          </p:nvSpPr>
          <p:spPr bwMode="auto">
            <a:xfrm>
              <a:off x="4377" y="1933"/>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40" name="Oval 32"/>
            <p:cNvSpPr>
              <a:spLocks noChangeArrowheads="1"/>
            </p:cNvSpPr>
            <p:nvPr/>
          </p:nvSpPr>
          <p:spPr bwMode="auto">
            <a:xfrm>
              <a:off x="4514" y="206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41" name="Oval 33"/>
            <p:cNvSpPr>
              <a:spLocks noChangeArrowheads="1"/>
            </p:cNvSpPr>
            <p:nvPr/>
          </p:nvSpPr>
          <p:spPr bwMode="auto">
            <a:xfrm>
              <a:off x="4241" y="206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42" name="Oval 34"/>
            <p:cNvSpPr>
              <a:spLocks noChangeArrowheads="1"/>
            </p:cNvSpPr>
            <p:nvPr/>
          </p:nvSpPr>
          <p:spPr bwMode="auto">
            <a:xfrm>
              <a:off x="4377" y="1797"/>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43" name="Oval 35"/>
            <p:cNvSpPr>
              <a:spLocks noChangeArrowheads="1"/>
            </p:cNvSpPr>
            <p:nvPr/>
          </p:nvSpPr>
          <p:spPr bwMode="auto">
            <a:xfrm>
              <a:off x="4377" y="2341"/>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44" name="Oval 36"/>
            <p:cNvSpPr>
              <a:spLocks noChangeArrowheads="1"/>
            </p:cNvSpPr>
            <p:nvPr/>
          </p:nvSpPr>
          <p:spPr bwMode="auto">
            <a:xfrm>
              <a:off x="4649" y="206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45" name="Oval 37"/>
            <p:cNvSpPr>
              <a:spLocks noChangeArrowheads="1"/>
            </p:cNvSpPr>
            <p:nvPr/>
          </p:nvSpPr>
          <p:spPr bwMode="auto">
            <a:xfrm>
              <a:off x="4105" y="206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grpSp>
      <p:sp>
        <p:nvSpPr>
          <p:cNvPr id="15363" name="Text Box 2"/>
          <p:cNvSpPr txBox="1">
            <a:spLocks noChangeArrowheads="1"/>
          </p:cNvSpPr>
          <p:nvPr/>
        </p:nvSpPr>
        <p:spPr bwMode="auto">
          <a:xfrm>
            <a:off x="395288" y="404813"/>
            <a:ext cx="8424862" cy="762000"/>
          </a:xfrm>
          <a:prstGeom prst="rect">
            <a:avLst/>
          </a:prstGeom>
          <a:noFill/>
          <a:ln w="9525">
            <a:noFill/>
            <a:miter lim="800000"/>
            <a:headEnd/>
            <a:tailEnd/>
          </a:ln>
        </p:spPr>
        <p:txBody>
          <a:bodyPr>
            <a:spAutoFit/>
          </a:bodyPr>
          <a:lstStyle/>
          <a:p>
            <a:pPr>
              <a:spcBef>
                <a:spcPct val="50000"/>
              </a:spcBef>
            </a:pPr>
            <a:r>
              <a:rPr lang="en-GB" sz="2200">
                <a:latin typeface="Calibri" pitchFamily="34" charset="0"/>
              </a:rPr>
              <a:t>A number sequence is a list of numbers arranged in a definite order.  The list can be finite or infinite.</a:t>
            </a:r>
          </a:p>
        </p:txBody>
      </p:sp>
      <p:sp>
        <p:nvSpPr>
          <p:cNvPr id="15364" name="Text Box 15"/>
          <p:cNvSpPr txBox="1">
            <a:spLocks noChangeArrowheads="1"/>
          </p:cNvSpPr>
          <p:nvPr/>
        </p:nvSpPr>
        <p:spPr bwMode="auto">
          <a:xfrm>
            <a:off x="395288" y="1196975"/>
            <a:ext cx="6192837" cy="427038"/>
          </a:xfrm>
          <a:prstGeom prst="rect">
            <a:avLst/>
          </a:prstGeom>
          <a:noFill/>
          <a:ln w="9525">
            <a:noFill/>
            <a:miter lim="800000"/>
            <a:headEnd/>
            <a:tailEnd/>
          </a:ln>
        </p:spPr>
        <p:txBody>
          <a:bodyPr>
            <a:spAutoFit/>
          </a:bodyPr>
          <a:lstStyle/>
          <a:p>
            <a:pPr>
              <a:spcBef>
                <a:spcPct val="50000"/>
              </a:spcBef>
            </a:pPr>
            <a:r>
              <a:rPr lang="en-GB" sz="2200">
                <a:latin typeface="Calibri" pitchFamily="34" charset="0"/>
              </a:rPr>
              <a:t>A number sequence can be modelled in patterns.</a:t>
            </a:r>
          </a:p>
        </p:txBody>
      </p:sp>
      <p:grpSp>
        <p:nvGrpSpPr>
          <p:cNvPr id="4" name="Group 21"/>
          <p:cNvGrpSpPr>
            <a:grpSpLocks/>
          </p:cNvGrpSpPr>
          <p:nvPr/>
        </p:nvGrpSpPr>
        <p:grpSpPr bwMode="auto">
          <a:xfrm>
            <a:off x="4284663" y="2420938"/>
            <a:ext cx="577850" cy="576262"/>
            <a:chOff x="2426" y="2069"/>
            <a:chExt cx="364" cy="363"/>
          </a:xfrm>
        </p:grpSpPr>
        <p:sp>
          <p:nvSpPr>
            <p:cNvPr id="15432" name="Oval 16"/>
            <p:cNvSpPr>
              <a:spLocks noChangeArrowheads="1"/>
            </p:cNvSpPr>
            <p:nvPr/>
          </p:nvSpPr>
          <p:spPr bwMode="auto">
            <a:xfrm>
              <a:off x="2562" y="2205"/>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33" name="Oval 17"/>
            <p:cNvSpPr>
              <a:spLocks noChangeArrowheads="1"/>
            </p:cNvSpPr>
            <p:nvPr/>
          </p:nvSpPr>
          <p:spPr bwMode="auto">
            <a:xfrm>
              <a:off x="2562" y="2341"/>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34" name="Oval 18"/>
            <p:cNvSpPr>
              <a:spLocks noChangeArrowheads="1"/>
            </p:cNvSpPr>
            <p:nvPr/>
          </p:nvSpPr>
          <p:spPr bwMode="auto">
            <a:xfrm>
              <a:off x="2562" y="206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35" name="Oval 19"/>
            <p:cNvSpPr>
              <a:spLocks noChangeArrowheads="1"/>
            </p:cNvSpPr>
            <p:nvPr/>
          </p:nvSpPr>
          <p:spPr bwMode="auto">
            <a:xfrm>
              <a:off x="2699" y="2205"/>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36" name="Oval 20"/>
            <p:cNvSpPr>
              <a:spLocks noChangeArrowheads="1"/>
            </p:cNvSpPr>
            <p:nvPr/>
          </p:nvSpPr>
          <p:spPr bwMode="auto">
            <a:xfrm>
              <a:off x="2426" y="2205"/>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grpSp>
      <p:grpSp>
        <p:nvGrpSpPr>
          <p:cNvPr id="5" name="Group 22"/>
          <p:cNvGrpSpPr>
            <a:grpSpLocks/>
          </p:cNvGrpSpPr>
          <p:nvPr/>
        </p:nvGrpSpPr>
        <p:grpSpPr bwMode="auto">
          <a:xfrm>
            <a:off x="4284663" y="2420938"/>
            <a:ext cx="577850" cy="576262"/>
            <a:chOff x="2426" y="2069"/>
            <a:chExt cx="364" cy="363"/>
          </a:xfrm>
        </p:grpSpPr>
        <p:sp>
          <p:nvSpPr>
            <p:cNvPr id="15427" name="Oval 23"/>
            <p:cNvSpPr>
              <a:spLocks noChangeArrowheads="1"/>
            </p:cNvSpPr>
            <p:nvPr/>
          </p:nvSpPr>
          <p:spPr bwMode="auto">
            <a:xfrm>
              <a:off x="2562" y="2205"/>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28" name="Oval 24"/>
            <p:cNvSpPr>
              <a:spLocks noChangeArrowheads="1"/>
            </p:cNvSpPr>
            <p:nvPr/>
          </p:nvSpPr>
          <p:spPr bwMode="auto">
            <a:xfrm>
              <a:off x="2562" y="2341"/>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29" name="Oval 25"/>
            <p:cNvSpPr>
              <a:spLocks noChangeArrowheads="1"/>
            </p:cNvSpPr>
            <p:nvPr/>
          </p:nvSpPr>
          <p:spPr bwMode="auto">
            <a:xfrm>
              <a:off x="2562" y="206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30" name="Oval 26"/>
            <p:cNvSpPr>
              <a:spLocks noChangeArrowheads="1"/>
            </p:cNvSpPr>
            <p:nvPr/>
          </p:nvSpPr>
          <p:spPr bwMode="auto">
            <a:xfrm>
              <a:off x="2699" y="2205"/>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31" name="Oval 27"/>
            <p:cNvSpPr>
              <a:spLocks noChangeArrowheads="1"/>
            </p:cNvSpPr>
            <p:nvPr/>
          </p:nvSpPr>
          <p:spPr bwMode="auto">
            <a:xfrm>
              <a:off x="2426" y="2205"/>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grpSp>
      <p:grpSp>
        <p:nvGrpSpPr>
          <p:cNvPr id="6" name="Group 39"/>
          <p:cNvGrpSpPr>
            <a:grpSpLocks/>
          </p:cNvGrpSpPr>
          <p:nvPr/>
        </p:nvGrpSpPr>
        <p:grpSpPr bwMode="auto">
          <a:xfrm>
            <a:off x="4067175" y="2205038"/>
            <a:ext cx="1009650" cy="1008062"/>
            <a:chOff x="4105" y="1797"/>
            <a:chExt cx="635" cy="635"/>
          </a:xfrm>
        </p:grpSpPr>
        <p:sp>
          <p:nvSpPr>
            <p:cNvPr id="15418" name="Oval 40"/>
            <p:cNvSpPr>
              <a:spLocks noChangeArrowheads="1"/>
            </p:cNvSpPr>
            <p:nvPr/>
          </p:nvSpPr>
          <p:spPr bwMode="auto">
            <a:xfrm>
              <a:off x="4377" y="206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19" name="Oval 41"/>
            <p:cNvSpPr>
              <a:spLocks noChangeArrowheads="1"/>
            </p:cNvSpPr>
            <p:nvPr/>
          </p:nvSpPr>
          <p:spPr bwMode="auto">
            <a:xfrm>
              <a:off x="4377" y="2205"/>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20" name="Oval 42"/>
            <p:cNvSpPr>
              <a:spLocks noChangeArrowheads="1"/>
            </p:cNvSpPr>
            <p:nvPr/>
          </p:nvSpPr>
          <p:spPr bwMode="auto">
            <a:xfrm>
              <a:off x="4377" y="1933"/>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21" name="Oval 43"/>
            <p:cNvSpPr>
              <a:spLocks noChangeArrowheads="1"/>
            </p:cNvSpPr>
            <p:nvPr/>
          </p:nvSpPr>
          <p:spPr bwMode="auto">
            <a:xfrm>
              <a:off x="4514" y="206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22" name="Oval 44"/>
            <p:cNvSpPr>
              <a:spLocks noChangeArrowheads="1"/>
            </p:cNvSpPr>
            <p:nvPr/>
          </p:nvSpPr>
          <p:spPr bwMode="auto">
            <a:xfrm>
              <a:off x="4241" y="206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23" name="Oval 45"/>
            <p:cNvSpPr>
              <a:spLocks noChangeArrowheads="1"/>
            </p:cNvSpPr>
            <p:nvPr/>
          </p:nvSpPr>
          <p:spPr bwMode="auto">
            <a:xfrm>
              <a:off x="4377" y="1797"/>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24" name="Oval 46"/>
            <p:cNvSpPr>
              <a:spLocks noChangeArrowheads="1"/>
            </p:cNvSpPr>
            <p:nvPr/>
          </p:nvSpPr>
          <p:spPr bwMode="auto">
            <a:xfrm>
              <a:off x="4377" y="2341"/>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25" name="Oval 47"/>
            <p:cNvSpPr>
              <a:spLocks noChangeArrowheads="1"/>
            </p:cNvSpPr>
            <p:nvPr/>
          </p:nvSpPr>
          <p:spPr bwMode="auto">
            <a:xfrm>
              <a:off x="4649" y="206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26" name="Oval 48"/>
            <p:cNvSpPr>
              <a:spLocks noChangeArrowheads="1"/>
            </p:cNvSpPr>
            <p:nvPr/>
          </p:nvSpPr>
          <p:spPr bwMode="auto">
            <a:xfrm>
              <a:off x="4105" y="206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grpSp>
      <p:grpSp>
        <p:nvGrpSpPr>
          <p:cNvPr id="7" name="Group 63"/>
          <p:cNvGrpSpPr>
            <a:grpSpLocks/>
          </p:cNvGrpSpPr>
          <p:nvPr/>
        </p:nvGrpSpPr>
        <p:grpSpPr bwMode="auto">
          <a:xfrm>
            <a:off x="3851275" y="1989138"/>
            <a:ext cx="1441450" cy="1441450"/>
            <a:chOff x="4105" y="2931"/>
            <a:chExt cx="908" cy="908"/>
          </a:xfrm>
        </p:grpSpPr>
        <p:sp>
          <p:nvSpPr>
            <p:cNvPr id="15405" name="Oval 50"/>
            <p:cNvSpPr>
              <a:spLocks noChangeArrowheads="1"/>
            </p:cNvSpPr>
            <p:nvPr/>
          </p:nvSpPr>
          <p:spPr bwMode="auto">
            <a:xfrm>
              <a:off x="4513" y="3339"/>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06" name="Oval 51"/>
            <p:cNvSpPr>
              <a:spLocks noChangeArrowheads="1"/>
            </p:cNvSpPr>
            <p:nvPr/>
          </p:nvSpPr>
          <p:spPr bwMode="auto">
            <a:xfrm>
              <a:off x="4513" y="3475"/>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07" name="Oval 52"/>
            <p:cNvSpPr>
              <a:spLocks noChangeArrowheads="1"/>
            </p:cNvSpPr>
            <p:nvPr/>
          </p:nvSpPr>
          <p:spPr bwMode="auto">
            <a:xfrm>
              <a:off x="4513" y="3203"/>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08" name="Oval 53"/>
            <p:cNvSpPr>
              <a:spLocks noChangeArrowheads="1"/>
            </p:cNvSpPr>
            <p:nvPr/>
          </p:nvSpPr>
          <p:spPr bwMode="auto">
            <a:xfrm>
              <a:off x="4651" y="333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09" name="Oval 54"/>
            <p:cNvSpPr>
              <a:spLocks noChangeArrowheads="1"/>
            </p:cNvSpPr>
            <p:nvPr/>
          </p:nvSpPr>
          <p:spPr bwMode="auto">
            <a:xfrm>
              <a:off x="4377" y="333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10" name="Oval 55"/>
            <p:cNvSpPr>
              <a:spLocks noChangeArrowheads="1"/>
            </p:cNvSpPr>
            <p:nvPr/>
          </p:nvSpPr>
          <p:spPr bwMode="auto">
            <a:xfrm>
              <a:off x="4513" y="3067"/>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11" name="Oval 56"/>
            <p:cNvSpPr>
              <a:spLocks noChangeArrowheads="1"/>
            </p:cNvSpPr>
            <p:nvPr/>
          </p:nvSpPr>
          <p:spPr bwMode="auto">
            <a:xfrm>
              <a:off x="4513" y="3611"/>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12" name="Oval 57"/>
            <p:cNvSpPr>
              <a:spLocks noChangeArrowheads="1"/>
            </p:cNvSpPr>
            <p:nvPr/>
          </p:nvSpPr>
          <p:spPr bwMode="auto">
            <a:xfrm>
              <a:off x="4786" y="333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13" name="Oval 58"/>
            <p:cNvSpPr>
              <a:spLocks noChangeArrowheads="1"/>
            </p:cNvSpPr>
            <p:nvPr/>
          </p:nvSpPr>
          <p:spPr bwMode="auto">
            <a:xfrm>
              <a:off x="4241" y="333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14" name="Oval 59"/>
            <p:cNvSpPr>
              <a:spLocks noChangeArrowheads="1"/>
            </p:cNvSpPr>
            <p:nvPr/>
          </p:nvSpPr>
          <p:spPr bwMode="auto">
            <a:xfrm>
              <a:off x="4513" y="2931"/>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15" name="Oval 60"/>
            <p:cNvSpPr>
              <a:spLocks noChangeArrowheads="1"/>
            </p:cNvSpPr>
            <p:nvPr/>
          </p:nvSpPr>
          <p:spPr bwMode="auto">
            <a:xfrm>
              <a:off x="4513" y="3748"/>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16" name="Oval 61"/>
            <p:cNvSpPr>
              <a:spLocks noChangeArrowheads="1"/>
            </p:cNvSpPr>
            <p:nvPr/>
          </p:nvSpPr>
          <p:spPr bwMode="auto">
            <a:xfrm>
              <a:off x="4921" y="3339"/>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17" name="Oval 62"/>
            <p:cNvSpPr>
              <a:spLocks noChangeArrowheads="1"/>
            </p:cNvSpPr>
            <p:nvPr/>
          </p:nvSpPr>
          <p:spPr bwMode="auto">
            <a:xfrm>
              <a:off x="4105" y="3339"/>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grpSp>
      <p:grpSp>
        <p:nvGrpSpPr>
          <p:cNvPr id="8" name="Group 64"/>
          <p:cNvGrpSpPr>
            <a:grpSpLocks/>
          </p:cNvGrpSpPr>
          <p:nvPr/>
        </p:nvGrpSpPr>
        <p:grpSpPr bwMode="auto">
          <a:xfrm>
            <a:off x="3851275" y="1989138"/>
            <a:ext cx="1441450" cy="1441450"/>
            <a:chOff x="4105" y="2931"/>
            <a:chExt cx="908" cy="908"/>
          </a:xfrm>
        </p:grpSpPr>
        <p:sp>
          <p:nvSpPr>
            <p:cNvPr id="15392" name="Oval 65"/>
            <p:cNvSpPr>
              <a:spLocks noChangeArrowheads="1"/>
            </p:cNvSpPr>
            <p:nvPr/>
          </p:nvSpPr>
          <p:spPr bwMode="auto">
            <a:xfrm>
              <a:off x="4513" y="3339"/>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93" name="Oval 66"/>
            <p:cNvSpPr>
              <a:spLocks noChangeArrowheads="1"/>
            </p:cNvSpPr>
            <p:nvPr/>
          </p:nvSpPr>
          <p:spPr bwMode="auto">
            <a:xfrm>
              <a:off x="4513" y="3475"/>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94" name="Oval 67"/>
            <p:cNvSpPr>
              <a:spLocks noChangeArrowheads="1"/>
            </p:cNvSpPr>
            <p:nvPr/>
          </p:nvSpPr>
          <p:spPr bwMode="auto">
            <a:xfrm>
              <a:off x="4513" y="3203"/>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95" name="Oval 68"/>
            <p:cNvSpPr>
              <a:spLocks noChangeArrowheads="1"/>
            </p:cNvSpPr>
            <p:nvPr/>
          </p:nvSpPr>
          <p:spPr bwMode="auto">
            <a:xfrm>
              <a:off x="4651" y="333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96" name="Oval 69"/>
            <p:cNvSpPr>
              <a:spLocks noChangeArrowheads="1"/>
            </p:cNvSpPr>
            <p:nvPr/>
          </p:nvSpPr>
          <p:spPr bwMode="auto">
            <a:xfrm>
              <a:off x="4377" y="333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97" name="Oval 70"/>
            <p:cNvSpPr>
              <a:spLocks noChangeArrowheads="1"/>
            </p:cNvSpPr>
            <p:nvPr/>
          </p:nvSpPr>
          <p:spPr bwMode="auto">
            <a:xfrm>
              <a:off x="4513" y="3067"/>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98" name="Oval 71"/>
            <p:cNvSpPr>
              <a:spLocks noChangeArrowheads="1"/>
            </p:cNvSpPr>
            <p:nvPr/>
          </p:nvSpPr>
          <p:spPr bwMode="auto">
            <a:xfrm>
              <a:off x="4513" y="3611"/>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99" name="Oval 72"/>
            <p:cNvSpPr>
              <a:spLocks noChangeArrowheads="1"/>
            </p:cNvSpPr>
            <p:nvPr/>
          </p:nvSpPr>
          <p:spPr bwMode="auto">
            <a:xfrm>
              <a:off x="4786" y="333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00" name="Oval 73"/>
            <p:cNvSpPr>
              <a:spLocks noChangeArrowheads="1"/>
            </p:cNvSpPr>
            <p:nvPr/>
          </p:nvSpPr>
          <p:spPr bwMode="auto">
            <a:xfrm>
              <a:off x="4241" y="3339"/>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01" name="Oval 74"/>
            <p:cNvSpPr>
              <a:spLocks noChangeArrowheads="1"/>
            </p:cNvSpPr>
            <p:nvPr/>
          </p:nvSpPr>
          <p:spPr bwMode="auto">
            <a:xfrm>
              <a:off x="4513" y="2931"/>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02" name="Oval 75"/>
            <p:cNvSpPr>
              <a:spLocks noChangeArrowheads="1"/>
            </p:cNvSpPr>
            <p:nvPr/>
          </p:nvSpPr>
          <p:spPr bwMode="auto">
            <a:xfrm>
              <a:off x="4513" y="3748"/>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03" name="Oval 76"/>
            <p:cNvSpPr>
              <a:spLocks noChangeArrowheads="1"/>
            </p:cNvSpPr>
            <p:nvPr/>
          </p:nvSpPr>
          <p:spPr bwMode="auto">
            <a:xfrm>
              <a:off x="4921" y="3339"/>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404" name="Oval 77"/>
            <p:cNvSpPr>
              <a:spLocks noChangeArrowheads="1"/>
            </p:cNvSpPr>
            <p:nvPr/>
          </p:nvSpPr>
          <p:spPr bwMode="auto">
            <a:xfrm>
              <a:off x="4105" y="3339"/>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grpSp>
      <p:grpSp>
        <p:nvGrpSpPr>
          <p:cNvPr id="9" name="Group 96"/>
          <p:cNvGrpSpPr>
            <a:grpSpLocks/>
          </p:cNvGrpSpPr>
          <p:nvPr/>
        </p:nvGrpSpPr>
        <p:grpSpPr bwMode="auto">
          <a:xfrm>
            <a:off x="3635375" y="1773238"/>
            <a:ext cx="1874838" cy="1873250"/>
            <a:chOff x="4059" y="1706"/>
            <a:chExt cx="1181" cy="1180"/>
          </a:xfrm>
        </p:grpSpPr>
        <p:sp>
          <p:nvSpPr>
            <p:cNvPr id="15375" name="Oval 79"/>
            <p:cNvSpPr>
              <a:spLocks noChangeArrowheads="1"/>
            </p:cNvSpPr>
            <p:nvPr/>
          </p:nvSpPr>
          <p:spPr bwMode="auto">
            <a:xfrm>
              <a:off x="4603" y="2250"/>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76" name="Oval 80"/>
            <p:cNvSpPr>
              <a:spLocks noChangeArrowheads="1"/>
            </p:cNvSpPr>
            <p:nvPr/>
          </p:nvSpPr>
          <p:spPr bwMode="auto">
            <a:xfrm>
              <a:off x="4603" y="2386"/>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77" name="Oval 81"/>
            <p:cNvSpPr>
              <a:spLocks noChangeArrowheads="1"/>
            </p:cNvSpPr>
            <p:nvPr/>
          </p:nvSpPr>
          <p:spPr bwMode="auto">
            <a:xfrm>
              <a:off x="4603" y="2114"/>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78" name="Oval 82"/>
            <p:cNvSpPr>
              <a:spLocks noChangeArrowheads="1"/>
            </p:cNvSpPr>
            <p:nvPr/>
          </p:nvSpPr>
          <p:spPr bwMode="auto">
            <a:xfrm>
              <a:off x="4741" y="2250"/>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79" name="Oval 83"/>
            <p:cNvSpPr>
              <a:spLocks noChangeArrowheads="1"/>
            </p:cNvSpPr>
            <p:nvPr/>
          </p:nvSpPr>
          <p:spPr bwMode="auto">
            <a:xfrm>
              <a:off x="4467" y="2250"/>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80" name="Oval 84"/>
            <p:cNvSpPr>
              <a:spLocks noChangeArrowheads="1"/>
            </p:cNvSpPr>
            <p:nvPr/>
          </p:nvSpPr>
          <p:spPr bwMode="auto">
            <a:xfrm>
              <a:off x="4603" y="1978"/>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81" name="Oval 85"/>
            <p:cNvSpPr>
              <a:spLocks noChangeArrowheads="1"/>
            </p:cNvSpPr>
            <p:nvPr/>
          </p:nvSpPr>
          <p:spPr bwMode="auto">
            <a:xfrm>
              <a:off x="4603" y="2522"/>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82" name="Oval 86"/>
            <p:cNvSpPr>
              <a:spLocks noChangeArrowheads="1"/>
            </p:cNvSpPr>
            <p:nvPr/>
          </p:nvSpPr>
          <p:spPr bwMode="auto">
            <a:xfrm>
              <a:off x="4876" y="2250"/>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83" name="Oval 87"/>
            <p:cNvSpPr>
              <a:spLocks noChangeArrowheads="1"/>
            </p:cNvSpPr>
            <p:nvPr/>
          </p:nvSpPr>
          <p:spPr bwMode="auto">
            <a:xfrm>
              <a:off x="4331" y="2250"/>
              <a:ext cx="91"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84" name="Oval 88"/>
            <p:cNvSpPr>
              <a:spLocks noChangeArrowheads="1"/>
            </p:cNvSpPr>
            <p:nvPr/>
          </p:nvSpPr>
          <p:spPr bwMode="auto">
            <a:xfrm>
              <a:off x="4603" y="1842"/>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85" name="Oval 89"/>
            <p:cNvSpPr>
              <a:spLocks noChangeArrowheads="1"/>
            </p:cNvSpPr>
            <p:nvPr/>
          </p:nvSpPr>
          <p:spPr bwMode="auto">
            <a:xfrm>
              <a:off x="4603" y="2659"/>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86" name="Oval 90"/>
            <p:cNvSpPr>
              <a:spLocks noChangeArrowheads="1"/>
            </p:cNvSpPr>
            <p:nvPr/>
          </p:nvSpPr>
          <p:spPr bwMode="auto">
            <a:xfrm>
              <a:off x="5011" y="2250"/>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87" name="Oval 91"/>
            <p:cNvSpPr>
              <a:spLocks noChangeArrowheads="1"/>
            </p:cNvSpPr>
            <p:nvPr/>
          </p:nvSpPr>
          <p:spPr bwMode="auto">
            <a:xfrm>
              <a:off x="4195" y="2250"/>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88" name="Oval 92"/>
            <p:cNvSpPr>
              <a:spLocks noChangeArrowheads="1"/>
            </p:cNvSpPr>
            <p:nvPr/>
          </p:nvSpPr>
          <p:spPr bwMode="auto">
            <a:xfrm>
              <a:off x="4604" y="1706"/>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89" name="Oval 93"/>
            <p:cNvSpPr>
              <a:spLocks noChangeArrowheads="1"/>
            </p:cNvSpPr>
            <p:nvPr/>
          </p:nvSpPr>
          <p:spPr bwMode="auto">
            <a:xfrm>
              <a:off x="4604" y="2795"/>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90" name="Oval 94"/>
            <p:cNvSpPr>
              <a:spLocks noChangeArrowheads="1"/>
            </p:cNvSpPr>
            <p:nvPr/>
          </p:nvSpPr>
          <p:spPr bwMode="auto">
            <a:xfrm>
              <a:off x="5148" y="2251"/>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sp>
          <p:nvSpPr>
            <p:cNvPr id="15391" name="Oval 95"/>
            <p:cNvSpPr>
              <a:spLocks noChangeArrowheads="1"/>
            </p:cNvSpPr>
            <p:nvPr/>
          </p:nvSpPr>
          <p:spPr bwMode="auto">
            <a:xfrm>
              <a:off x="4059" y="2251"/>
              <a:ext cx="92" cy="91"/>
            </a:xfrm>
            <a:prstGeom prst="ellipse">
              <a:avLst/>
            </a:prstGeom>
            <a:gradFill rotWithShape="1">
              <a:gsLst>
                <a:gs pos="0">
                  <a:srgbClr val="760000"/>
                </a:gs>
                <a:gs pos="50000">
                  <a:srgbClr val="FF0000"/>
                </a:gs>
                <a:gs pos="100000">
                  <a:srgbClr val="760000"/>
                </a:gs>
              </a:gsLst>
              <a:lin ang="5400000" scaled="1"/>
            </a:gradFill>
            <a:ln w="9525">
              <a:solidFill>
                <a:schemeClr val="tx1"/>
              </a:solidFill>
              <a:round/>
              <a:headEnd/>
              <a:tailEnd/>
            </a:ln>
          </p:spPr>
          <p:txBody>
            <a:bodyPr wrap="none" anchor="ctr"/>
            <a:lstStyle/>
            <a:p>
              <a:endParaRPr lang="en-US"/>
            </a:p>
          </p:txBody>
        </p:sp>
      </p:grpSp>
      <p:sp>
        <p:nvSpPr>
          <p:cNvPr id="4211" name="Text Box 115"/>
          <p:cNvSpPr txBox="1">
            <a:spLocks noChangeArrowheads="1"/>
          </p:cNvSpPr>
          <p:nvPr/>
        </p:nvSpPr>
        <p:spPr bwMode="auto">
          <a:xfrm>
            <a:off x="755650" y="6021388"/>
            <a:ext cx="1223963" cy="641350"/>
          </a:xfrm>
          <a:prstGeom prst="rect">
            <a:avLst/>
          </a:prstGeom>
          <a:noFill/>
          <a:ln w="9525">
            <a:noFill/>
            <a:miter lim="800000"/>
            <a:headEnd/>
            <a:tailEnd/>
          </a:ln>
        </p:spPr>
        <p:txBody>
          <a:bodyPr>
            <a:spAutoFit/>
          </a:bodyPr>
          <a:lstStyle/>
          <a:p>
            <a:pPr algn="ctr">
              <a:spcBef>
                <a:spcPct val="50000"/>
              </a:spcBef>
            </a:pPr>
            <a:r>
              <a:rPr lang="en-GB" b="1">
                <a:latin typeface="Calibri" pitchFamily="34" charset="0"/>
              </a:rPr>
              <a:t>Model 1    5 dots</a:t>
            </a:r>
          </a:p>
        </p:txBody>
      </p:sp>
      <p:sp>
        <p:nvSpPr>
          <p:cNvPr id="4212" name="Text Box 116"/>
          <p:cNvSpPr txBox="1">
            <a:spLocks noChangeArrowheads="1"/>
          </p:cNvSpPr>
          <p:nvPr/>
        </p:nvSpPr>
        <p:spPr bwMode="auto">
          <a:xfrm>
            <a:off x="2268538" y="6021388"/>
            <a:ext cx="1223962" cy="641350"/>
          </a:xfrm>
          <a:prstGeom prst="rect">
            <a:avLst/>
          </a:prstGeom>
          <a:noFill/>
          <a:ln w="9525">
            <a:noFill/>
            <a:miter lim="800000"/>
            <a:headEnd/>
            <a:tailEnd/>
          </a:ln>
        </p:spPr>
        <p:txBody>
          <a:bodyPr>
            <a:spAutoFit/>
          </a:bodyPr>
          <a:lstStyle/>
          <a:p>
            <a:pPr algn="ctr">
              <a:spcBef>
                <a:spcPct val="50000"/>
              </a:spcBef>
            </a:pPr>
            <a:r>
              <a:rPr lang="en-GB" b="1">
                <a:latin typeface="Calibri" pitchFamily="34" charset="0"/>
              </a:rPr>
              <a:t>Model 2    9 dots</a:t>
            </a:r>
          </a:p>
        </p:txBody>
      </p:sp>
      <p:sp>
        <p:nvSpPr>
          <p:cNvPr id="4213" name="Text Box 117"/>
          <p:cNvSpPr txBox="1">
            <a:spLocks noChangeArrowheads="1"/>
          </p:cNvSpPr>
          <p:nvPr/>
        </p:nvSpPr>
        <p:spPr bwMode="auto">
          <a:xfrm>
            <a:off x="4211638" y="6021388"/>
            <a:ext cx="1223962" cy="641350"/>
          </a:xfrm>
          <a:prstGeom prst="rect">
            <a:avLst/>
          </a:prstGeom>
          <a:noFill/>
          <a:ln w="9525">
            <a:noFill/>
            <a:miter lim="800000"/>
            <a:headEnd/>
            <a:tailEnd/>
          </a:ln>
        </p:spPr>
        <p:txBody>
          <a:bodyPr>
            <a:spAutoFit/>
          </a:bodyPr>
          <a:lstStyle/>
          <a:p>
            <a:pPr algn="ctr">
              <a:spcBef>
                <a:spcPct val="50000"/>
              </a:spcBef>
            </a:pPr>
            <a:r>
              <a:rPr lang="en-GB" b="1">
                <a:latin typeface="Calibri" pitchFamily="34" charset="0"/>
              </a:rPr>
              <a:t>Model 3   13 dots</a:t>
            </a:r>
          </a:p>
        </p:txBody>
      </p:sp>
      <p:sp>
        <p:nvSpPr>
          <p:cNvPr id="4214" name="Text Box 118"/>
          <p:cNvSpPr txBox="1">
            <a:spLocks noChangeArrowheads="1"/>
          </p:cNvSpPr>
          <p:nvPr/>
        </p:nvSpPr>
        <p:spPr bwMode="auto">
          <a:xfrm>
            <a:off x="6659563" y="6021388"/>
            <a:ext cx="1223962" cy="641350"/>
          </a:xfrm>
          <a:prstGeom prst="rect">
            <a:avLst/>
          </a:prstGeom>
          <a:noFill/>
          <a:ln w="9525">
            <a:noFill/>
            <a:miter lim="800000"/>
            <a:headEnd/>
            <a:tailEnd/>
          </a:ln>
        </p:spPr>
        <p:txBody>
          <a:bodyPr>
            <a:spAutoFit/>
          </a:bodyPr>
          <a:lstStyle/>
          <a:p>
            <a:pPr algn="ctr">
              <a:spcBef>
                <a:spcPct val="50000"/>
              </a:spcBef>
            </a:pPr>
            <a:r>
              <a:rPr lang="en-GB" b="1">
                <a:latin typeface="Calibri" pitchFamily="34" charset="0"/>
              </a:rPr>
              <a:t>Model 4    17 dots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3.61111E-6 2.59259E-6 L -0.33871 0.33611 " pathEditMode="relative" rAng="0" ptsTypes="AA">
                                      <p:cBhvr>
                                        <p:cTn id="10" dur="2000" fill="hold"/>
                                        <p:tgtEl>
                                          <p:spTgt spid="5"/>
                                        </p:tgtEl>
                                        <p:attrNameLst>
                                          <p:attrName>ppt_x</p:attrName>
                                          <p:attrName>ppt_y</p:attrName>
                                        </p:attrNameLst>
                                      </p:cBhvr>
                                      <p:rCtr x="-16900" y="16800"/>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nodeType="clickEffect">
                                  <p:stCondLst>
                                    <p:cond delay="0"/>
                                  </p:stCondLst>
                                  <p:childTnLst>
                                    <p:animMotion origin="layout" path="M 3.61111E-6 2.59259E-6 L -0.18091 0.33611 " pathEditMode="relative" rAng="0" ptsTypes="AA">
                                      <p:cBhvr>
                                        <p:cTn id="30" dur="2000" fill="hold"/>
                                        <p:tgtEl>
                                          <p:spTgt spid="3"/>
                                        </p:tgtEl>
                                        <p:attrNameLst>
                                          <p:attrName>ppt_x</p:attrName>
                                          <p:attrName>ppt_y</p:attrName>
                                        </p:attrNameLst>
                                      </p:cBhvr>
                                      <p:rCtr x="-9000" y="16800"/>
                                    </p:animMotion>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21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nodeType="clickEffect">
                                  <p:stCondLst>
                                    <p:cond delay="0"/>
                                  </p:stCondLst>
                                  <p:childTnLst>
                                    <p:animMotion origin="layout" path="M 0 1.11111E-6 L 0.03941 0.33588 " pathEditMode="relative" rAng="0" ptsTypes="AA">
                                      <p:cBhvr>
                                        <p:cTn id="46" dur="2000" fill="hold"/>
                                        <p:tgtEl>
                                          <p:spTgt spid="8"/>
                                        </p:tgtEl>
                                        <p:attrNameLst>
                                          <p:attrName>ppt_x</p:attrName>
                                          <p:attrName>ppt_y</p:attrName>
                                        </p:attrNameLst>
                                      </p:cBhvr>
                                      <p:rCtr x="2000" y="16800"/>
                                    </p:animMotion>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213">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0" presetClass="path" presetSubtype="0" accel="50000" decel="50000" fill="hold" nodeType="clickEffect">
                                  <p:stCondLst>
                                    <p:cond delay="0"/>
                                  </p:stCondLst>
                                  <p:childTnLst>
                                    <p:animMotion origin="layout" path="M 0 -0.00023 L 0.30712 0.33588 " pathEditMode="relative" rAng="0" ptsTypes="AA">
                                      <p:cBhvr>
                                        <p:cTn id="62" dur="2000" fill="hold"/>
                                        <p:tgtEl>
                                          <p:spTgt spid="2"/>
                                        </p:tgtEl>
                                        <p:attrNameLst>
                                          <p:attrName>ppt_x</p:attrName>
                                          <p:attrName>ppt_y</p:attrName>
                                        </p:attrNameLst>
                                      </p:cBhvr>
                                      <p:rCtr x="15300" y="16800"/>
                                    </p:animMotion>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2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WordArt 4"/>
          <p:cNvSpPr>
            <a:spLocks noChangeArrowheads="1" noChangeShapeType="1" noTextEdit="1"/>
          </p:cNvSpPr>
          <p:nvPr/>
        </p:nvSpPr>
        <p:spPr bwMode="auto">
          <a:xfrm>
            <a:off x="107950" y="908050"/>
            <a:ext cx="8856663" cy="576263"/>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CC0099">
                    <a:alpha val="50195"/>
                  </a:srgbClr>
                </a:solidFill>
                <a:effectLst>
                  <a:outerShdw dist="45791" dir="2021404" algn="ctr" rotWithShape="0">
                    <a:srgbClr val="9999FF"/>
                  </a:outerShdw>
                </a:effectLst>
                <a:latin typeface="Arial Black"/>
              </a:rPr>
              <a:t>The sum of the first n terms of an geometric sequence</a:t>
            </a:r>
          </a:p>
        </p:txBody>
      </p:sp>
      <p:sp>
        <p:nvSpPr>
          <p:cNvPr id="55298" name="WordArt 4"/>
          <p:cNvSpPr>
            <a:spLocks noChangeArrowheads="1" noChangeShapeType="1" noTextEdit="1"/>
          </p:cNvSpPr>
          <p:nvPr/>
        </p:nvSpPr>
        <p:spPr bwMode="auto">
          <a:xfrm>
            <a:off x="2339975" y="331788"/>
            <a:ext cx="4032250" cy="4318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CC0000">
                    <a:alpha val="50195"/>
                  </a:srgbClr>
                </a:solidFill>
                <a:effectLst>
                  <a:outerShdw dist="45791" dir="2021404" algn="ctr" rotWithShape="0">
                    <a:srgbClr val="9999FF"/>
                  </a:outerShdw>
                </a:effectLst>
                <a:latin typeface="Arial Black"/>
              </a:rPr>
              <a:t>Geometric Series</a:t>
            </a:r>
          </a:p>
        </p:txBody>
      </p:sp>
      <p:sp>
        <p:nvSpPr>
          <p:cNvPr id="5" name="TextBox 4"/>
          <p:cNvSpPr txBox="1">
            <a:spLocks noChangeArrowheads="1"/>
          </p:cNvSpPr>
          <p:nvPr/>
        </p:nvSpPr>
        <p:spPr bwMode="auto">
          <a:xfrm>
            <a:off x="250825" y="1700213"/>
            <a:ext cx="8497888" cy="830997"/>
          </a:xfrm>
          <a:prstGeom prst="rect">
            <a:avLst/>
          </a:prstGeom>
          <a:noFill/>
          <a:ln w="9525">
            <a:noFill/>
            <a:miter lim="800000"/>
            <a:headEnd/>
            <a:tailEnd/>
          </a:ln>
        </p:spPr>
        <p:txBody>
          <a:bodyPr>
            <a:spAutoFit/>
          </a:bodyPr>
          <a:lstStyle/>
          <a:p>
            <a:pPr marL="342900" indent="-342900">
              <a:buFontTx/>
              <a:buAutoNum type="arabicPlain"/>
            </a:pPr>
            <a:r>
              <a:rPr lang="en-GB" sz="2400" dirty="0">
                <a:latin typeface="Calibri" pitchFamily="34" charset="0"/>
              </a:rPr>
              <a:t>+  2  +  4  + </a:t>
            </a:r>
            <a:r>
              <a:rPr lang="en-GB" sz="2400" dirty="0" smtClean="0">
                <a:latin typeface="Calibri" pitchFamily="34" charset="0"/>
              </a:rPr>
              <a:t> </a:t>
            </a:r>
            <a:r>
              <a:rPr lang="en-GB" sz="1400" dirty="0" smtClean="0">
                <a:latin typeface="Calibri" pitchFamily="34" charset="0"/>
              </a:rPr>
              <a:t> </a:t>
            </a:r>
            <a:r>
              <a:rPr lang="en-GB" sz="2400" dirty="0">
                <a:latin typeface="Calibri" pitchFamily="34" charset="0"/>
              </a:rPr>
              <a:t>8  +  </a:t>
            </a:r>
            <a:r>
              <a:rPr lang="en-GB" sz="2400" dirty="0" smtClean="0">
                <a:latin typeface="Calibri" pitchFamily="34" charset="0"/>
              </a:rPr>
              <a:t>16  </a:t>
            </a:r>
            <a:r>
              <a:rPr lang="en-GB" sz="2400" dirty="0">
                <a:latin typeface="Calibri" pitchFamily="34" charset="0"/>
              </a:rPr>
              <a:t>+…………. +  2</a:t>
            </a:r>
            <a:r>
              <a:rPr lang="en-GB" sz="2400" baseline="30000" dirty="0">
                <a:latin typeface="Calibri" pitchFamily="34" charset="0"/>
              </a:rPr>
              <a:t>63   </a:t>
            </a:r>
            <a:r>
              <a:rPr lang="en-GB" sz="2400" dirty="0">
                <a:latin typeface="Calibri" pitchFamily="34" charset="0"/>
              </a:rPr>
              <a:t>is a geometric series, as  </a:t>
            </a:r>
          </a:p>
          <a:p>
            <a:pPr marL="342900" indent="-342900"/>
            <a:r>
              <a:rPr lang="en-GB" sz="2400" dirty="0">
                <a:latin typeface="Calibri" pitchFamily="34" charset="0"/>
              </a:rPr>
              <a:t>1, 2, 4, 8, 16 ……… is a geometric sequence.</a:t>
            </a:r>
          </a:p>
        </p:txBody>
      </p:sp>
      <p:sp>
        <p:nvSpPr>
          <p:cNvPr id="2" name="TextBox 4"/>
          <p:cNvSpPr txBox="1">
            <a:spLocks noChangeArrowheads="1"/>
          </p:cNvSpPr>
          <p:nvPr/>
        </p:nvSpPr>
        <p:spPr bwMode="auto">
          <a:xfrm>
            <a:off x="250825" y="2565400"/>
            <a:ext cx="8497888" cy="457200"/>
          </a:xfrm>
          <a:prstGeom prst="rect">
            <a:avLst/>
          </a:prstGeom>
          <a:noFill/>
          <a:ln w="9525">
            <a:noFill/>
            <a:miter lim="800000"/>
            <a:headEnd/>
            <a:tailEnd/>
          </a:ln>
        </p:spPr>
        <p:txBody>
          <a:bodyPr>
            <a:spAutoFit/>
          </a:bodyPr>
          <a:lstStyle/>
          <a:p>
            <a:pPr marL="342900" indent="-342900"/>
            <a:r>
              <a:rPr lang="en-GB" sz="2200">
                <a:latin typeface="Calibri" pitchFamily="34" charset="0"/>
              </a:rPr>
              <a:t>Calculate </a:t>
            </a:r>
            <a:r>
              <a:rPr lang="en-GB" sz="2400" i="1">
                <a:latin typeface="Times New Roman" pitchFamily="18" charset="0"/>
              </a:rPr>
              <a:t>S</a:t>
            </a:r>
            <a:r>
              <a:rPr lang="en-GB" sz="2200">
                <a:latin typeface="Calibri" pitchFamily="34" charset="0"/>
              </a:rPr>
              <a:t>, the number of grains of wheat needed for Sissa’s reward . </a:t>
            </a:r>
          </a:p>
        </p:txBody>
      </p:sp>
      <p:sp>
        <p:nvSpPr>
          <p:cNvPr id="3" name="TextBox 4"/>
          <p:cNvSpPr txBox="1">
            <a:spLocks noChangeArrowheads="1"/>
          </p:cNvSpPr>
          <p:nvPr/>
        </p:nvSpPr>
        <p:spPr bwMode="auto">
          <a:xfrm>
            <a:off x="539750" y="3141663"/>
            <a:ext cx="7848600" cy="457200"/>
          </a:xfrm>
          <a:prstGeom prst="rect">
            <a:avLst/>
          </a:prstGeom>
          <a:noFill/>
          <a:ln w="9525">
            <a:noFill/>
            <a:miter lim="800000"/>
            <a:headEnd/>
            <a:tailEnd/>
          </a:ln>
        </p:spPr>
        <p:txBody>
          <a:bodyPr>
            <a:spAutoFit/>
          </a:bodyPr>
          <a:lstStyle/>
          <a:p>
            <a:r>
              <a:rPr lang="en-GB" sz="2400" i="1">
                <a:latin typeface="Times New Roman" pitchFamily="18" charset="0"/>
              </a:rPr>
              <a:t>S</a:t>
            </a:r>
            <a:r>
              <a:rPr lang="en-GB" sz="2400">
                <a:latin typeface="Calibri" pitchFamily="34" charset="0"/>
              </a:rPr>
              <a:t>   =   1  +  2  +  2</a:t>
            </a:r>
            <a:r>
              <a:rPr lang="en-GB" sz="2400" baseline="30000">
                <a:latin typeface="Calibri" pitchFamily="34" charset="0"/>
              </a:rPr>
              <a:t>2</a:t>
            </a:r>
            <a:r>
              <a:rPr lang="en-GB" sz="2400">
                <a:latin typeface="Calibri" pitchFamily="34" charset="0"/>
              </a:rPr>
              <a:t>  + 2</a:t>
            </a:r>
            <a:r>
              <a:rPr lang="en-GB" sz="2400" baseline="30000">
                <a:latin typeface="Calibri" pitchFamily="34" charset="0"/>
              </a:rPr>
              <a:t>3</a:t>
            </a:r>
            <a:r>
              <a:rPr lang="en-GB" sz="2400">
                <a:latin typeface="Calibri" pitchFamily="34" charset="0"/>
              </a:rPr>
              <a:t> + 2</a:t>
            </a:r>
            <a:r>
              <a:rPr lang="en-GB" sz="2400" baseline="30000">
                <a:latin typeface="Calibri" pitchFamily="34" charset="0"/>
              </a:rPr>
              <a:t>4</a:t>
            </a:r>
            <a:r>
              <a:rPr lang="en-GB" sz="2400">
                <a:latin typeface="Calibri" pitchFamily="34" charset="0"/>
              </a:rPr>
              <a:t>  …………. +  2</a:t>
            </a:r>
            <a:r>
              <a:rPr lang="en-GB" sz="2400" baseline="30000">
                <a:latin typeface="Calibri" pitchFamily="34" charset="0"/>
              </a:rPr>
              <a:t>62</a:t>
            </a:r>
            <a:r>
              <a:rPr lang="en-GB" sz="2400">
                <a:latin typeface="Calibri" pitchFamily="34" charset="0"/>
              </a:rPr>
              <a:t>  + 2</a:t>
            </a:r>
            <a:r>
              <a:rPr lang="en-GB" sz="2400" baseline="30000">
                <a:latin typeface="Calibri" pitchFamily="34" charset="0"/>
              </a:rPr>
              <a:t>63</a:t>
            </a:r>
          </a:p>
        </p:txBody>
      </p:sp>
      <p:sp>
        <p:nvSpPr>
          <p:cNvPr id="4" name="TextBox 4"/>
          <p:cNvSpPr txBox="1">
            <a:spLocks noChangeArrowheads="1"/>
          </p:cNvSpPr>
          <p:nvPr/>
        </p:nvSpPr>
        <p:spPr bwMode="auto">
          <a:xfrm>
            <a:off x="395288" y="3500438"/>
            <a:ext cx="7848600" cy="457200"/>
          </a:xfrm>
          <a:prstGeom prst="rect">
            <a:avLst/>
          </a:prstGeom>
          <a:noFill/>
          <a:ln w="9525">
            <a:noFill/>
            <a:miter lim="800000"/>
            <a:headEnd/>
            <a:tailEnd/>
          </a:ln>
        </p:spPr>
        <p:txBody>
          <a:bodyPr>
            <a:spAutoFit/>
          </a:bodyPr>
          <a:lstStyle/>
          <a:p>
            <a:r>
              <a:rPr lang="en-GB" sz="2400">
                <a:latin typeface="Calibri" pitchFamily="34" charset="0"/>
              </a:rPr>
              <a:t>2</a:t>
            </a:r>
            <a:r>
              <a:rPr lang="en-GB" sz="2400" i="1">
                <a:latin typeface="Times New Roman" pitchFamily="18" charset="0"/>
              </a:rPr>
              <a:t>S</a:t>
            </a:r>
            <a:r>
              <a:rPr lang="en-GB" sz="2400">
                <a:latin typeface="Calibri" pitchFamily="34" charset="0"/>
              </a:rPr>
              <a:t> = 2(1  +  2  +  2</a:t>
            </a:r>
            <a:r>
              <a:rPr lang="en-GB" sz="2400" baseline="30000">
                <a:latin typeface="Calibri" pitchFamily="34" charset="0"/>
              </a:rPr>
              <a:t>2</a:t>
            </a:r>
            <a:r>
              <a:rPr lang="en-GB" sz="2400">
                <a:latin typeface="Calibri" pitchFamily="34" charset="0"/>
              </a:rPr>
              <a:t>  + 2</a:t>
            </a:r>
            <a:r>
              <a:rPr lang="en-GB" sz="2400" baseline="30000">
                <a:latin typeface="Calibri" pitchFamily="34" charset="0"/>
              </a:rPr>
              <a:t>3</a:t>
            </a:r>
            <a:r>
              <a:rPr lang="en-GB" sz="2400">
                <a:latin typeface="Calibri" pitchFamily="34" charset="0"/>
              </a:rPr>
              <a:t> + 2</a:t>
            </a:r>
            <a:r>
              <a:rPr lang="en-GB" sz="2400" baseline="30000">
                <a:latin typeface="Calibri" pitchFamily="34" charset="0"/>
              </a:rPr>
              <a:t>4</a:t>
            </a:r>
            <a:r>
              <a:rPr lang="en-GB" sz="2400">
                <a:latin typeface="Calibri" pitchFamily="34" charset="0"/>
              </a:rPr>
              <a:t>  …………. +  2</a:t>
            </a:r>
            <a:r>
              <a:rPr lang="en-GB" sz="2400" baseline="30000">
                <a:latin typeface="Calibri" pitchFamily="34" charset="0"/>
              </a:rPr>
              <a:t>62</a:t>
            </a:r>
            <a:r>
              <a:rPr lang="en-GB" sz="2400">
                <a:latin typeface="Calibri" pitchFamily="34" charset="0"/>
              </a:rPr>
              <a:t>  + 2</a:t>
            </a:r>
            <a:r>
              <a:rPr lang="en-GB" sz="2400" baseline="30000">
                <a:latin typeface="Calibri" pitchFamily="34" charset="0"/>
              </a:rPr>
              <a:t>63</a:t>
            </a:r>
            <a:r>
              <a:rPr lang="en-GB" sz="2400">
                <a:latin typeface="Calibri" pitchFamily="34" charset="0"/>
              </a:rPr>
              <a:t> )</a:t>
            </a:r>
          </a:p>
        </p:txBody>
      </p:sp>
      <p:sp>
        <p:nvSpPr>
          <p:cNvPr id="6" name="TextBox 4"/>
          <p:cNvSpPr txBox="1">
            <a:spLocks noChangeArrowheads="1"/>
          </p:cNvSpPr>
          <p:nvPr/>
        </p:nvSpPr>
        <p:spPr bwMode="auto">
          <a:xfrm>
            <a:off x="395288" y="3933825"/>
            <a:ext cx="7848600" cy="457200"/>
          </a:xfrm>
          <a:prstGeom prst="rect">
            <a:avLst/>
          </a:prstGeom>
          <a:noFill/>
          <a:ln w="9525">
            <a:noFill/>
            <a:miter lim="800000"/>
            <a:headEnd/>
            <a:tailEnd/>
          </a:ln>
        </p:spPr>
        <p:txBody>
          <a:bodyPr>
            <a:spAutoFit/>
          </a:bodyPr>
          <a:lstStyle/>
          <a:p>
            <a:r>
              <a:rPr lang="en-GB" sz="2400">
                <a:latin typeface="Calibri" pitchFamily="34" charset="0"/>
              </a:rPr>
              <a:t>2</a:t>
            </a:r>
            <a:r>
              <a:rPr lang="en-GB" sz="2400" i="1">
                <a:latin typeface="Times New Roman" pitchFamily="18" charset="0"/>
              </a:rPr>
              <a:t>S</a:t>
            </a:r>
            <a:r>
              <a:rPr lang="en-GB" sz="2400">
                <a:latin typeface="Calibri" pitchFamily="34" charset="0"/>
              </a:rPr>
              <a:t>  =   2  +  2</a:t>
            </a:r>
            <a:r>
              <a:rPr lang="en-GB" sz="2400" baseline="30000">
                <a:latin typeface="Calibri" pitchFamily="34" charset="0"/>
              </a:rPr>
              <a:t>2</a:t>
            </a:r>
            <a:r>
              <a:rPr lang="en-GB" sz="2400">
                <a:latin typeface="Calibri" pitchFamily="34" charset="0"/>
              </a:rPr>
              <a:t>  + 2</a:t>
            </a:r>
            <a:r>
              <a:rPr lang="en-GB" sz="2400" baseline="30000">
                <a:latin typeface="Calibri" pitchFamily="34" charset="0"/>
              </a:rPr>
              <a:t>3</a:t>
            </a:r>
            <a:r>
              <a:rPr lang="en-GB" sz="2400">
                <a:latin typeface="Calibri" pitchFamily="34" charset="0"/>
              </a:rPr>
              <a:t> + 2</a:t>
            </a:r>
            <a:r>
              <a:rPr lang="en-GB" sz="2400" baseline="30000">
                <a:latin typeface="Calibri" pitchFamily="34" charset="0"/>
              </a:rPr>
              <a:t>4</a:t>
            </a:r>
            <a:r>
              <a:rPr lang="en-GB" sz="2400">
                <a:latin typeface="Calibri" pitchFamily="34" charset="0"/>
              </a:rPr>
              <a:t>  + 2</a:t>
            </a:r>
            <a:r>
              <a:rPr lang="en-GB" sz="2400" baseline="30000">
                <a:latin typeface="Calibri" pitchFamily="34" charset="0"/>
              </a:rPr>
              <a:t>5</a:t>
            </a:r>
            <a:r>
              <a:rPr lang="en-GB" sz="2400">
                <a:latin typeface="Calibri" pitchFamily="34" charset="0"/>
              </a:rPr>
              <a:t>  …………. +  2</a:t>
            </a:r>
            <a:r>
              <a:rPr lang="en-GB" sz="2400" baseline="30000">
                <a:latin typeface="Calibri" pitchFamily="34" charset="0"/>
              </a:rPr>
              <a:t>63</a:t>
            </a:r>
            <a:r>
              <a:rPr lang="en-GB" sz="2400">
                <a:latin typeface="Calibri" pitchFamily="34" charset="0"/>
              </a:rPr>
              <a:t>  + 2</a:t>
            </a:r>
            <a:r>
              <a:rPr lang="en-GB" sz="2400" baseline="30000">
                <a:latin typeface="Calibri" pitchFamily="34" charset="0"/>
              </a:rPr>
              <a:t>64</a:t>
            </a:r>
            <a:r>
              <a:rPr lang="en-GB" sz="2400">
                <a:latin typeface="Calibri" pitchFamily="34" charset="0"/>
              </a:rPr>
              <a:t> </a:t>
            </a:r>
          </a:p>
        </p:txBody>
      </p:sp>
      <p:sp>
        <p:nvSpPr>
          <p:cNvPr id="50188" name="AutoShape 12"/>
          <p:cNvSpPr>
            <a:spLocks/>
          </p:cNvSpPr>
          <p:nvPr/>
        </p:nvSpPr>
        <p:spPr bwMode="auto">
          <a:xfrm rot="5400000">
            <a:off x="3311525" y="2097088"/>
            <a:ext cx="215900" cy="4464050"/>
          </a:xfrm>
          <a:prstGeom prst="rightBracket">
            <a:avLst>
              <a:gd name="adj" fmla="val 185897"/>
            </a:avLst>
          </a:prstGeom>
          <a:noFill/>
          <a:ln w="38100">
            <a:solidFill>
              <a:srgbClr val="008000"/>
            </a:solidFill>
            <a:round/>
            <a:headEnd/>
            <a:tailEnd/>
          </a:ln>
        </p:spPr>
        <p:txBody>
          <a:bodyPr wrap="none" anchor="ctr"/>
          <a:lstStyle/>
          <a:p>
            <a:endParaRPr lang="en-US"/>
          </a:p>
        </p:txBody>
      </p:sp>
      <p:sp>
        <p:nvSpPr>
          <p:cNvPr id="50189" name="Text Box 13"/>
          <p:cNvSpPr txBox="1">
            <a:spLocks noChangeArrowheads="1"/>
          </p:cNvSpPr>
          <p:nvPr/>
        </p:nvSpPr>
        <p:spPr bwMode="auto">
          <a:xfrm>
            <a:off x="1476375" y="4437063"/>
            <a:ext cx="3959225" cy="457200"/>
          </a:xfrm>
          <a:prstGeom prst="rect">
            <a:avLst/>
          </a:prstGeom>
          <a:noFill/>
          <a:ln w="9525">
            <a:noFill/>
            <a:miter lim="800000"/>
            <a:headEnd/>
            <a:tailEnd/>
          </a:ln>
        </p:spPr>
        <p:txBody>
          <a:bodyPr>
            <a:spAutoFit/>
          </a:bodyPr>
          <a:lstStyle/>
          <a:p>
            <a:pPr algn="ctr">
              <a:spcBef>
                <a:spcPct val="50000"/>
              </a:spcBef>
            </a:pPr>
            <a:r>
              <a:rPr lang="en-GB" sz="2400">
                <a:solidFill>
                  <a:srgbClr val="008000"/>
                </a:solidFill>
                <a:latin typeface="Calibri" pitchFamily="34" charset="0"/>
              </a:rPr>
              <a:t>This is </a:t>
            </a:r>
            <a:r>
              <a:rPr lang="en-GB" sz="2400" i="1">
                <a:solidFill>
                  <a:srgbClr val="008000"/>
                </a:solidFill>
                <a:latin typeface="Times New Roman" pitchFamily="18" charset="0"/>
              </a:rPr>
              <a:t>S</a:t>
            </a:r>
            <a:r>
              <a:rPr lang="en-GB" sz="2400">
                <a:solidFill>
                  <a:srgbClr val="008000"/>
                </a:solidFill>
                <a:latin typeface="Calibri" pitchFamily="34" charset="0"/>
              </a:rPr>
              <a:t> – 1</a:t>
            </a:r>
          </a:p>
        </p:txBody>
      </p:sp>
      <p:sp>
        <p:nvSpPr>
          <p:cNvPr id="50190" name="Text Box 14"/>
          <p:cNvSpPr txBox="1">
            <a:spLocks noChangeArrowheads="1"/>
          </p:cNvSpPr>
          <p:nvPr/>
        </p:nvSpPr>
        <p:spPr bwMode="auto">
          <a:xfrm>
            <a:off x="178495" y="4941094"/>
            <a:ext cx="3671887" cy="457200"/>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Therefore  2</a:t>
            </a:r>
            <a:r>
              <a:rPr lang="en-GB" sz="2400" i="1">
                <a:latin typeface="Times New Roman" pitchFamily="18" charset="0"/>
              </a:rPr>
              <a:t>S</a:t>
            </a:r>
            <a:r>
              <a:rPr lang="en-GB" sz="2400">
                <a:latin typeface="Calibri" pitchFamily="34" charset="0"/>
              </a:rPr>
              <a:t> = </a:t>
            </a:r>
            <a:r>
              <a:rPr lang="en-GB" sz="2400" i="1">
                <a:latin typeface="Times New Roman" pitchFamily="18" charset="0"/>
              </a:rPr>
              <a:t>S</a:t>
            </a:r>
            <a:r>
              <a:rPr lang="en-GB" sz="2400">
                <a:latin typeface="Calibri" pitchFamily="34" charset="0"/>
              </a:rPr>
              <a:t> – 1 + 2</a:t>
            </a:r>
            <a:r>
              <a:rPr lang="en-GB" sz="2400" baseline="30000">
                <a:latin typeface="Calibri" pitchFamily="34" charset="0"/>
              </a:rPr>
              <a:t>64</a:t>
            </a:r>
          </a:p>
        </p:txBody>
      </p:sp>
      <p:sp>
        <p:nvSpPr>
          <p:cNvPr id="50191" name="Text Box 15"/>
          <p:cNvSpPr txBox="1">
            <a:spLocks noChangeArrowheads="1"/>
          </p:cNvSpPr>
          <p:nvPr/>
        </p:nvSpPr>
        <p:spPr bwMode="auto">
          <a:xfrm>
            <a:off x="1115120" y="5299869"/>
            <a:ext cx="2592387" cy="457200"/>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2</a:t>
            </a:r>
            <a:r>
              <a:rPr lang="en-GB" sz="2400" i="1">
                <a:latin typeface="Times New Roman" pitchFamily="18" charset="0"/>
              </a:rPr>
              <a:t>S</a:t>
            </a:r>
            <a:r>
              <a:rPr lang="en-GB" sz="2400">
                <a:latin typeface="Calibri" pitchFamily="34" charset="0"/>
              </a:rPr>
              <a:t> – </a:t>
            </a:r>
            <a:r>
              <a:rPr lang="en-GB" sz="2400" i="1">
                <a:latin typeface="Times New Roman" pitchFamily="18" charset="0"/>
              </a:rPr>
              <a:t>S</a:t>
            </a:r>
            <a:r>
              <a:rPr lang="en-GB" sz="2400">
                <a:latin typeface="Calibri" pitchFamily="34" charset="0"/>
              </a:rPr>
              <a:t> =  – 1 + 2</a:t>
            </a:r>
            <a:r>
              <a:rPr lang="en-GB" sz="2400" baseline="30000">
                <a:latin typeface="Calibri" pitchFamily="34" charset="0"/>
              </a:rPr>
              <a:t>64</a:t>
            </a:r>
          </a:p>
        </p:txBody>
      </p:sp>
      <p:sp>
        <p:nvSpPr>
          <p:cNvPr id="50192" name="Text Box 16"/>
          <p:cNvSpPr txBox="1">
            <a:spLocks noChangeArrowheads="1"/>
          </p:cNvSpPr>
          <p:nvPr/>
        </p:nvSpPr>
        <p:spPr bwMode="auto">
          <a:xfrm>
            <a:off x="1691382" y="5733256"/>
            <a:ext cx="1871663" cy="457200"/>
          </a:xfrm>
          <a:prstGeom prst="rect">
            <a:avLst/>
          </a:prstGeom>
          <a:noFill/>
          <a:ln w="9525">
            <a:noFill/>
            <a:miter lim="800000"/>
            <a:headEnd/>
            <a:tailEnd/>
          </a:ln>
        </p:spPr>
        <p:txBody>
          <a:bodyPr>
            <a:spAutoFit/>
          </a:bodyPr>
          <a:lstStyle/>
          <a:p>
            <a:pPr>
              <a:spcBef>
                <a:spcPct val="50000"/>
              </a:spcBef>
            </a:pPr>
            <a:r>
              <a:rPr lang="en-GB" sz="2400" i="1" dirty="0">
                <a:latin typeface="Times New Roman" pitchFamily="18" charset="0"/>
              </a:rPr>
              <a:t>S</a:t>
            </a:r>
            <a:r>
              <a:rPr lang="en-GB" sz="2400" dirty="0">
                <a:latin typeface="Calibri" pitchFamily="34" charset="0"/>
              </a:rPr>
              <a:t> =  2</a:t>
            </a:r>
            <a:r>
              <a:rPr lang="en-GB" sz="2400" baseline="30000" dirty="0">
                <a:latin typeface="Calibri" pitchFamily="34" charset="0"/>
              </a:rPr>
              <a:t>64</a:t>
            </a:r>
            <a:r>
              <a:rPr lang="en-GB" sz="2400" dirty="0">
                <a:latin typeface="Calibri" pitchFamily="34" charset="0"/>
              </a:rPr>
              <a:t> – 1 </a:t>
            </a:r>
          </a:p>
        </p:txBody>
      </p:sp>
      <p:sp>
        <p:nvSpPr>
          <p:cNvPr id="50193" name="Text Box 17"/>
          <p:cNvSpPr txBox="1">
            <a:spLocks noChangeArrowheads="1"/>
          </p:cNvSpPr>
          <p:nvPr/>
        </p:nvSpPr>
        <p:spPr bwMode="auto">
          <a:xfrm>
            <a:off x="4283968" y="6237312"/>
            <a:ext cx="4860032" cy="461665"/>
          </a:xfrm>
          <a:prstGeom prst="rect">
            <a:avLst/>
          </a:prstGeom>
          <a:noFill/>
          <a:ln w="9525">
            <a:noFill/>
            <a:miter lim="800000"/>
            <a:headEnd/>
            <a:tailEnd/>
          </a:ln>
        </p:spPr>
        <p:txBody>
          <a:bodyPr wrap="square">
            <a:spAutoFit/>
          </a:bodyPr>
          <a:lstStyle/>
          <a:p>
            <a:pPr>
              <a:spcBef>
                <a:spcPct val="50000"/>
              </a:spcBef>
            </a:pPr>
            <a:r>
              <a:rPr lang="en-GB" sz="2400" dirty="0">
                <a:latin typeface="Calibri" pitchFamily="34" charset="0"/>
              </a:rPr>
              <a:t>= 18</a:t>
            </a:r>
            <a:r>
              <a:rPr lang="en-GB" sz="1600" dirty="0">
                <a:latin typeface="Calibri" pitchFamily="34" charset="0"/>
              </a:rPr>
              <a:t> </a:t>
            </a:r>
            <a:r>
              <a:rPr lang="en-GB" sz="2400" dirty="0">
                <a:latin typeface="Calibri" pitchFamily="34" charset="0"/>
              </a:rPr>
              <a:t>400</a:t>
            </a:r>
            <a:r>
              <a:rPr lang="en-GB" sz="1600" dirty="0">
                <a:latin typeface="Calibri" pitchFamily="34" charset="0"/>
              </a:rPr>
              <a:t> </a:t>
            </a:r>
            <a:r>
              <a:rPr lang="en-GB" sz="2400" dirty="0">
                <a:latin typeface="Calibri" pitchFamily="34" charset="0"/>
              </a:rPr>
              <a:t>000</a:t>
            </a:r>
            <a:r>
              <a:rPr lang="en-GB" sz="1600" dirty="0">
                <a:latin typeface="Calibri" pitchFamily="34" charset="0"/>
              </a:rPr>
              <a:t> </a:t>
            </a:r>
            <a:r>
              <a:rPr lang="en-GB" sz="2400" dirty="0">
                <a:latin typeface="Calibri" pitchFamily="34" charset="0"/>
              </a:rPr>
              <a:t>000</a:t>
            </a:r>
            <a:r>
              <a:rPr lang="en-GB" sz="1600" dirty="0">
                <a:latin typeface="Calibri" pitchFamily="34" charset="0"/>
              </a:rPr>
              <a:t> </a:t>
            </a:r>
            <a:r>
              <a:rPr lang="en-GB" sz="2400" dirty="0">
                <a:latin typeface="Calibri" pitchFamily="34" charset="0"/>
              </a:rPr>
              <a:t>000</a:t>
            </a:r>
            <a:r>
              <a:rPr lang="en-GB" sz="1600" dirty="0">
                <a:latin typeface="Calibri" pitchFamily="34" charset="0"/>
              </a:rPr>
              <a:t> </a:t>
            </a:r>
            <a:r>
              <a:rPr lang="en-GB" sz="2400" dirty="0">
                <a:latin typeface="Calibri" pitchFamily="34" charset="0"/>
              </a:rPr>
              <a:t>000</a:t>
            </a:r>
            <a:r>
              <a:rPr lang="en-GB" sz="1600" dirty="0">
                <a:latin typeface="Calibri" pitchFamily="34" charset="0"/>
              </a:rPr>
              <a:t> </a:t>
            </a:r>
            <a:r>
              <a:rPr lang="en-GB" sz="2400" dirty="0" smtClean="0">
                <a:latin typeface="Calibri" pitchFamily="34" charset="0"/>
              </a:rPr>
              <a:t>000  </a:t>
            </a:r>
            <a:r>
              <a:rPr lang="en-GB" sz="2000" dirty="0" smtClean="0">
                <a:latin typeface="Calibri" pitchFamily="34" charset="0"/>
              </a:rPr>
              <a:t>(to 3 </a:t>
            </a:r>
            <a:r>
              <a:rPr lang="en-GB" sz="2000" dirty="0" err="1" smtClean="0">
                <a:latin typeface="Calibri" pitchFamily="34" charset="0"/>
              </a:rPr>
              <a:t>s.f</a:t>
            </a:r>
            <a:r>
              <a:rPr lang="en-GB" sz="2000" dirty="0" smtClean="0">
                <a:latin typeface="Calibri" pitchFamily="34" charset="0"/>
              </a:rPr>
              <a:t>.)</a:t>
            </a:r>
            <a:endParaRPr lang="en-GB" sz="2000" dirty="0">
              <a:latin typeface="Calibri" pitchFamily="34" charset="0"/>
            </a:endParaRPr>
          </a:p>
        </p:txBody>
      </p:sp>
      <p:sp>
        <p:nvSpPr>
          <p:cNvPr id="16" name="Rectangle 15"/>
          <p:cNvSpPr/>
          <p:nvPr/>
        </p:nvSpPr>
        <p:spPr>
          <a:xfrm>
            <a:off x="5508104" y="5733256"/>
            <a:ext cx="3313728" cy="400110"/>
          </a:xfrm>
          <a:prstGeom prst="rect">
            <a:avLst/>
          </a:prstGeom>
        </p:spPr>
        <p:txBody>
          <a:bodyPr wrap="none">
            <a:spAutoFit/>
          </a:bodyPr>
          <a:lstStyle/>
          <a:p>
            <a:pPr>
              <a:spcBef>
                <a:spcPct val="50000"/>
              </a:spcBef>
            </a:pPr>
            <a:r>
              <a:rPr lang="en-GB" sz="2000" dirty="0" smtClean="0">
                <a:latin typeface="Calibri" pitchFamily="34" charset="0"/>
              </a:rPr>
              <a:t>= 18 446 744 070 000 000 000</a:t>
            </a:r>
            <a:endParaRPr lang="en-GB" sz="2000" dirty="0">
              <a:latin typeface="Calibri" pitchFamily="34" charset="0"/>
            </a:endParaRPr>
          </a:p>
        </p:txBody>
      </p:sp>
      <p:sp>
        <p:nvSpPr>
          <p:cNvPr id="17" name="Rectangle 16"/>
          <p:cNvSpPr/>
          <p:nvPr/>
        </p:nvSpPr>
        <p:spPr>
          <a:xfrm>
            <a:off x="3275856" y="5733256"/>
            <a:ext cx="2424062" cy="400110"/>
          </a:xfrm>
          <a:prstGeom prst="rect">
            <a:avLst/>
          </a:prstGeom>
        </p:spPr>
        <p:txBody>
          <a:bodyPr wrap="none">
            <a:spAutoFit/>
          </a:bodyPr>
          <a:lstStyle/>
          <a:p>
            <a:pPr>
              <a:spcBef>
                <a:spcPct val="50000"/>
              </a:spcBef>
            </a:pPr>
            <a:r>
              <a:rPr lang="en-GB" sz="2000" dirty="0" smtClean="0">
                <a:latin typeface="Calibri" pitchFamily="34" charset="0"/>
              </a:rPr>
              <a:t>= 1.84467...... X  10</a:t>
            </a:r>
            <a:r>
              <a:rPr lang="en-GB" sz="2000" baseline="30000" dirty="0" smtClean="0">
                <a:latin typeface="Calibri" pitchFamily="34" charset="0"/>
              </a:rPr>
              <a:t>19</a:t>
            </a:r>
            <a:endParaRPr lang="en-GB" sz="2000" baseline="300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018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018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50190"/>
                                        </p:tgtEl>
                                        <p:attrNameLst>
                                          <p:attrName>style.visibility</p:attrName>
                                        </p:attrNameLst>
                                      </p:cBhvr>
                                      <p:to>
                                        <p:strVal val="visible"/>
                                      </p:to>
                                    </p:set>
                                    <p:animEffect transition="in" filter="wipe(left)">
                                      <p:cBhvr>
                                        <p:cTn id="40" dur="2000"/>
                                        <p:tgtEl>
                                          <p:spTgt spid="5019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50191"/>
                                        </p:tgtEl>
                                        <p:attrNameLst>
                                          <p:attrName>style.visibility</p:attrName>
                                        </p:attrNameLst>
                                      </p:cBhvr>
                                      <p:to>
                                        <p:strVal val="visible"/>
                                      </p:to>
                                    </p:set>
                                    <p:animEffect transition="in" filter="wipe(left)">
                                      <p:cBhvr>
                                        <p:cTn id="45" dur="500"/>
                                        <p:tgtEl>
                                          <p:spTgt spid="5019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50192"/>
                                        </p:tgtEl>
                                        <p:attrNameLst>
                                          <p:attrName>style.visibility</p:attrName>
                                        </p:attrNameLst>
                                      </p:cBhvr>
                                      <p:to>
                                        <p:strVal val="visible"/>
                                      </p:to>
                                    </p:set>
                                    <p:animEffect transition="in" filter="wipe(left)">
                                      <p:cBhvr>
                                        <p:cTn id="50" dur="500"/>
                                        <p:tgtEl>
                                          <p:spTgt spid="50192"/>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50193"/>
                                        </p:tgtEl>
                                        <p:attrNameLst>
                                          <p:attrName>style.visibility</p:attrName>
                                        </p:attrNameLst>
                                      </p:cBhvr>
                                      <p:to>
                                        <p:strVal val="visible"/>
                                      </p:to>
                                    </p:set>
                                    <p:animEffect transition="in" filter="wipe(left)">
                                      <p:cBhvr>
                                        <p:cTn id="63" dur="500"/>
                                        <p:tgtEl>
                                          <p:spTgt spid="50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4" grpId="0"/>
      <p:bldP spid="6" grpId="0"/>
      <p:bldP spid="50188" grpId="0" animBg="1"/>
      <p:bldP spid="50189" grpId="0"/>
      <p:bldP spid="50190" grpId="0"/>
      <p:bldP spid="50191" grpId="0"/>
      <p:bldP spid="50192" grpId="0"/>
      <p:bldP spid="50193" grpId="0"/>
      <p:bldP spid="16" grpId="0"/>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92" name="WordArt 4"/>
          <p:cNvSpPr>
            <a:spLocks noChangeArrowheads="1" noChangeShapeType="1" noTextEdit="1"/>
          </p:cNvSpPr>
          <p:nvPr/>
        </p:nvSpPr>
        <p:spPr bwMode="auto">
          <a:xfrm>
            <a:off x="107950" y="908050"/>
            <a:ext cx="8856663" cy="576263"/>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CC0099">
                    <a:alpha val="50195"/>
                  </a:srgbClr>
                </a:solidFill>
                <a:effectLst>
                  <a:outerShdw dist="45791" dir="2021404" algn="ctr" rotWithShape="0">
                    <a:srgbClr val="9999FF"/>
                  </a:outerShdw>
                </a:effectLst>
                <a:latin typeface="Arial Black"/>
              </a:rPr>
              <a:t>The sum of the first n terms of an geometric sequence</a:t>
            </a:r>
          </a:p>
        </p:txBody>
      </p:sp>
      <p:sp>
        <p:nvSpPr>
          <p:cNvPr id="58393" name="WordArt 4"/>
          <p:cNvSpPr>
            <a:spLocks noChangeArrowheads="1" noChangeShapeType="1" noTextEdit="1"/>
          </p:cNvSpPr>
          <p:nvPr/>
        </p:nvSpPr>
        <p:spPr bwMode="auto">
          <a:xfrm>
            <a:off x="2339975" y="331788"/>
            <a:ext cx="4032250" cy="4318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CC0000">
                    <a:alpha val="50195"/>
                  </a:srgbClr>
                </a:solidFill>
                <a:effectLst>
                  <a:outerShdw dist="45791" dir="2021404" algn="ctr" rotWithShape="0">
                    <a:srgbClr val="9999FF"/>
                  </a:outerShdw>
                </a:effectLst>
                <a:latin typeface="Arial Black"/>
              </a:rPr>
              <a:t>Geometric Series</a:t>
            </a:r>
          </a:p>
        </p:txBody>
      </p:sp>
      <p:sp>
        <p:nvSpPr>
          <p:cNvPr id="58394" name="Text Box 16"/>
          <p:cNvSpPr txBox="1">
            <a:spLocks noChangeArrowheads="1"/>
          </p:cNvSpPr>
          <p:nvPr/>
        </p:nvSpPr>
        <p:spPr bwMode="auto">
          <a:xfrm>
            <a:off x="250825" y="1916113"/>
            <a:ext cx="8713788" cy="822325"/>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The sum,</a:t>
            </a:r>
            <a:r>
              <a:rPr lang="en-GB" sz="2400" i="1">
                <a:latin typeface="Times New Roman" pitchFamily="18" charset="0"/>
              </a:rPr>
              <a:t> S</a:t>
            </a:r>
            <a:r>
              <a:rPr lang="en-GB" sz="2400" i="1" baseline="-25000">
                <a:latin typeface="Times New Roman" pitchFamily="18" charset="0"/>
              </a:rPr>
              <a:t>n</a:t>
            </a:r>
            <a:r>
              <a:rPr lang="en-GB" sz="2400">
                <a:latin typeface="Calibri" pitchFamily="34" charset="0"/>
              </a:rPr>
              <a:t>, of the n terms of the geometric sequence u</a:t>
            </a:r>
            <a:r>
              <a:rPr lang="en-GB" sz="2400" baseline="-25000">
                <a:latin typeface="Calibri" pitchFamily="34" charset="0"/>
              </a:rPr>
              <a:t>1</a:t>
            </a:r>
            <a:r>
              <a:rPr lang="en-GB" sz="2400">
                <a:latin typeface="Calibri" pitchFamily="34" charset="0"/>
              </a:rPr>
              <a:t>, u</a:t>
            </a:r>
            <a:r>
              <a:rPr lang="en-GB" sz="2400" baseline="-25000">
                <a:latin typeface="Calibri" pitchFamily="34" charset="0"/>
              </a:rPr>
              <a:t>2</a:t>
            </a:r>
            <a:r>
              <a:rPr lang="en-GB" sz="2400">
                <a:latin typeface="Calibri" pitchFamily="34" charset="0"/>
              </a:rPr>
              <a:t>, u</a:t>
            </a:r>
            <a:r>
              <a:rPr lang="en-GB" sz="2400" baseline="-25000">
                <a:latin typeface="Calibri" pitchFamily="34" charset="0"/>
              </a:rPr>
              <a:t>3</a:t>
            </a:r>
            <a:r>
              <a:rPr lang="en-GB" sz="2400">
                <a:latin typeface="Calibri" pitchFamily="34" charset="0"/>
              </a:rPr>
              <a:t>, ….. with common ratio </a:t>
            </a:r>
            <a:r>
              <a:rPr lang="en-GB" sz="2400" i="1">
                <a:latin typeface="Times New Roman" pitchFamily="18" charset="0"/>
              </a:rPr>
              <a:t>r</a:t>
            </a:r>
            <a:r>
              <a:rPr lang="en-GB" sz="2400">
                <a:latin typeface="Calibri" pitchFamily="34" charset="0"/>
              </a:rPr>
              <a:t> is given by:</a:t>
            </a:r>
          </a:p>
        </p:txBody>
      </p:sp>
      <p:grpSp>
        <p:nvGrpSpPr>
          <p:cNvPr id="3" name="Group 26"/>
          <p:cNvGrpSpPr>
            <a:grpSpLocks/>
          </p:cNvGrpSpPr>
          <p:nvPr/>
        </p:nvGrpSpPr>
        <p:grpSpPr bwMode="auto">
          <a:xfrm>
            <a:off x="1258888" y="2852738"/>
            <a:ext cx="6842125" cy="860425"/>
            <a:chOff x="793" y="1797"/>
            <a:chExt cx="4310" cy="542"/>
          </a:xfrm>
        </p:grpSpPr>
        <p:graphicFrame>
          <p:nvGraphicFramePr>
            <p:cNvPr id="58385" name="Object 17"/>
            <p:cNvGraphicFramePr>
              <a:graphicFrameLocks noChangeAspect="1"/>
            </p:cNvGraphicFramePr>
            <p:nvPr/>
          </p:nvGraphicFramePr>
          <p:xfrm>
            <a:off x="793" y="1797"/>
            <a:ext cx="1199" cy="542"/>
          </p:xfrm>
          <a:graphic>
            <a:graphicData uri="http://schemas.openxmlformats.org/presentationml/2006/ole">
              <mc:AlternateContent xmlns:mc="http://schemas.openxmlformats.org/markup-compatibility/2006">
                <mc:Choice xmlns:v="urn:schemas-microsoft-com:vml" Requires="v">
                  <p:oleObj spid="_x0000_s58398" name="Equation" r:id="rId3" imgW="927000" imgH="419040" progId="Equation.3">
                    <p:embed/>
                  </p:oleObj>
                </mc:Choice>
                <mc:Fallback>
                  <p:oleObj name="Equation" r:id="rId3" imgW="927000" imgH="419040" progId="Equation.3">
                    <p:embed/>
                    <p:pic>
                      <p:nvPicPr>
                        <p:cNvPr id="0"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3" y="1797"/>
                          <a:ext cx="1199" cy="5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398" name="Text Box 18"/>
            <p:cNvSpPr txBox="1">
              <a:spLocks noChangeArrowheads="1"/>
            </p:cNvSpPr>
            <p:nvPr/>
          </p:nvSpPr>
          <p:spPr bwMode="auto">
            <a:xfrm>
              <a:off x="3969" y="1933"/>
              <a:ext cx="1134" cy="288"/>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where r </a:t>
              </a:r>
              <a:r>
                <a:rPr lang="en-GB" sz="2400">
                  <a:latin typeface="Calibri" pitchFamily="34" charset="0"/>
                  <a:sym typeface="Symbol" pitchFamily="18" charset="2"/>
                </a:rPr>
                <a:t> 1</a:t>
              </a:r>
            </a:p>
          </p:txBody>
        </p:sp>
        <p:sp>
          <p:nvSpPr>
            <p:cNvPr id="58399" name="Text Box 20"/>
            <p:cNvSpPr txBox="1">
              <a:spLocks noChangeArrowheads="1"/>
            </p:cNvSpPr>
            <p:nvPr/>
          </p:nvSpPr>
          <p:spPr bwMode="auto">
            <a:xfrm>
              <a:off x="2154" y="1933"/>
              <a:ext cx="363" cy="288"/>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or</a:t>
              </a:r>
            </a:p>
          </p:txBody>
        </p:sp>
        <p:graphicFrame>
          <p:nvGraphicFramePr>
            <p:cNvPr id="58391" name="Object 23"/>
            <p:cNvGraphicFramePr>
              <a:graphicFrameLocks noChangeAspect="1"/>
            </p:cNvGraphicFramePr>
            <p:nvPr/>
          </p:nvGraphicFramePr>
          <p:xfrm>
            <a:off x="2608" y="1797"/>
            <a:ext cx="1199" cy="542"/>
          </p:xfrm>
          <a:graphic>
            <a:graphicData uri="http://schemas.openxmlformats.org/presentationml/2006/ole">
              <mc:AlternateContent xmlns:mc="http://schemas.openxmlformats.org/markup-compatibility/2006">
                <mc:Choice xmlns:v="urn:schemas-microsoft-com:vml" Requires="v">
                  <p:oleObj spid="_x0000_s58399" name="Equation" r:id="rId5" imgW="927000" imgH="419040" progId="Equation.3">
                    <p:embed/>
                  </p:oleObj>
                </mc:Choice>
                <mc:Fallback>
                  <p:oleObj name="Equation" r:id="rId5" imgW="927000" imgH="419040" progId="Equation.3">
                    <p:embed/>
                    <p:pic>
                      <p:nvPicPr>
                        <p:cNvPr id="0" name="Picture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08" y="1797"/>
                          <a:ext cx="1199" cy="5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4" name="Rounded Rectangle 13"/>
          <p:cNvSpPr/>
          <p:nvPr/>
        </p:nvSpPr>
        <p:spPr>
          <a:xfrm>
            <a:off x="1116013" y="2852738"/>
            <a:ext cx="2160587" cy="936625"/>
          </a:xfrm>
          <a:prstGeom prst="roundRect">
            <a:avLst/>
          </a:prstGeom>
          <a:noFill/>
          <a:ln w="38100" cmpd="thickThi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Rounded Rectangle 13"/>
          <p:cNvSpPr/>
          <p:nvPr/>
        </p:nvSpPr>
        <p:spPr>
          <a:xfrm>
            <a:off x="4067175" y="2852738"/>
            <a:ext cx="2160588" cy="936625"/>
          </a:xfrm>
          <a:prstGeom prst="roundRect">
            <a:avLst/>
          </a:prstGeom>
          <a:noFill/>
          <a:ln w="38100" cmpd="thickThi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Box 2"/>
          <p:cNvSpPr txBox="1">
            <a:spLocks noChangeArrowheads="1"/>
          </p:cNvSpPr>
          <p:nvPr/>
        </p:nvSpPr>
        <p:spPr bwMode="auto">
          <a:xfrm>
            <a:off x="250825" y="188913"/>
            <a:ext cx="3313113" cy="366712"/>
          </a:xfrm>
          <a:prstGeom prst="rect">
            <a:avLst/>
          </a:prstGeom>
          <a:noFill/>
          <a:ln w="9525">
            <a:noFill/>
            <a:miter lim="800000"/>
            <a:headEnd/>
            <a:tailEnd/>
          </a:ln>
        </p:spPr>
        <p:txBody>
          <a:bodyPr>
            <a:spAutoFit/>
          </a:bodyPr>
          <a:lstStyle/>
          <a:p>
            <a:r>
              <a:rPr lang="en-GB">
                <a:latin typeface="Calibri" pitchFamily="34" charset="0"/>
              </a:rPr>
              <a:t>Example 2.6.4e (page 99)</a:t>
            </a:r>
          </a:p>
        </p:txBody>
      </p:sp>
      <p:sp>
        <p:nvSpPr>
          <p:cNvPr id="2" name="Text Box 16"/>
          <p:cNvSpPr txBox="1">
            <a:spLocks noChangeArrowheads="1"/>
          </p:cNvSpPr>
          <p:nvPr/>
        </p:nvSpPr>
        <p:spPr bwMode="auto">
          <a:xfrm>
            <a:off x="250825" y="549275"/>
            <a:ext cx="8497888" cy="1920875"/>
          </a:xfrm>
          <a:prstGeom prst="rect">
            <a:avLst/>
          </a:prstGeom>
          <a:noFill/>
          <a:ln w="9525">
            <a:noFill/>
            <a:miter lim="800000"/>
            <a:headEnd/>
            <a:tailEnd/>
          </a:ln>
        </p:spPr>
        <p:txBody>
          <a:bodyPr>
            <a:spAutoFit/>
          </a:bodyPr>
          <a:lstStyle/>
          <a:p>
            <a:pPr>
              <a:spcBef>
                <a:spcPct val="50000"/>
              </a:spcBef>
            </a:pPr>
            <a:r>
              <a:rPr lang="en-GB" sz="2000">
                <a:solidFill>
                  <a:srgbClr val="161645"/>
                </a:solidFill>
                <a:latin typeface="Calibri" pitchFamily="34" charset="0"/>
              </a:rPr>
              <a:t>A company is offering Abid a job with an initial salary of $28</a:t>
            </a:r>
            <a:r>
              <a:rPr lang="en-GB" sz="1400">
                <a:solidFill>
                  <a:srgbClr val="161645"/>
                </a:solidFill>
                <a:latin typeface="Calibri" pitchFamily="34" charset="0"/>
              </a:rPr>
              <a:t> </a:t>
            </a:r>
            <a:r>
              <a:rPr lang="en-GB" sz="2000">
                <a:solidFill>
                  <a:srgbClr val="161645"/>
                </a:solidFill>
                <a:latin typeface="Calibri" pitchFamily="34" charset="0"/>
              </a:rPr>
              <a:t>000 and a 4% raise each year after that.  This 4% raise continues every year.</a:t>
            </a:r>
          </a:p>
          <a:p>
            <a:pPr>
              <a:spcBef>
                <a:spcPct val="50000"/>
              </a:spcBef>
              <a:buFontTx/>
              <a:buAutoNum type="alphaLcParenR"/>
            </a:pPr>
            <a:r>
              <a:rPr lang="en-GB" sz="2000">
                <a:solidFill>
                  <a:srgbClr val="161645"/>
                </a:solidFill>
                <a:latin typeface="Calibri" pitchFamily="34" charset="0"/>
              </a:rPr>
              <a:t>   Find out what Abid’s salary will be after five years.</a:t>
            </a:r>
            <a:endParaRPr lang="en-GB" sz="2000" i="1">
              <a:solidFill>
                <a:srgbClr val="161645"/>
              </a:solidFill>
              <a:latin typeface="Calibri" pitchFamily="34" charset="0"/>
            </a:endParaRPr>
          </a:p>
          <a:p>
            <a:pPr>
              <a:spcBef>
                <a:spcPct val="50000"/>
              </a:spcBef>
              <a:buFontTx/>
              <a:buAutoNum type="alphaLcParenR"/>
            </a:pPr>
            <a:r>
              <a:rPr lang="en-GB" sz="2000">
                <a:solidFill>
                  <a:srgbClr val="161645"/>
                </a:solidFill>
                <a:latin typeface="Calibri" pitchFamily="34" charset="0"/>
              </a:rPr>
              <a:t>  Calculate the amount of money that Abid will have earned after 15 years in his career.</a:t>
            </a:r>
          </a:p>
        </p:txBody>
      </p:sp>
      <p:sp>
        <p:nvSpPr>
          <p:cNvPr id="59396" name="Text Box 4"/>
          <p:cNvSpPr txBox="1">
            <a:spLocks noChangeArrowheads="1"/>
          </p:cNvSpPr>
          <p:nvPr/>
        </p:nvSpPr>
        <p:spPr bwMode="auto">
          <a:xfrm>
            <a:off x="323850" y="2636838"/>
            <a:ext cx="8424863" cy="1006475"/>
          </a:xfrm>
          <a:prstGeom prst="rect">
            <a:avLst/>
          </a:prstGeom>
          <a:noFill/>
          <a:ln w="9525">
            <a:noFill/>
            <a:miter lim="800000"/>
            <a:headEnd/>
            <a:tailEnd/>
          </a:ln>
          <a:effectLst/>
        </p:spPr>
        <p:txBody>
          <a:bodyPr>
            <a:spAutoFit/>
          </a:bodyPr>
          <a:lstStyle/>
          <a:p>
            <a:pPr>
              <a:spcBef>
                <a:spcPct val="50000"/>
              </a:spcBef>
            </a:pPr>
            <a:r>
              <a:rPr lang="en-GB" sz="2000">
                <a:latin typeface="Calibri" pitchFamily="34" charset="0"/>
              </a:rPr>
              <a:t>a)  Each year the salary increases by 4%, therefore to find the new salary we multiply the previous salary by 1.04%.                                                                        This is a geometric sequence with first term £28 000 and common ratio 1.04</a:t>
            </a:r>
          </a:p>
        </p:txBody>
      </p:sp>
      <p:grpSp>
        <p:nvGrpSpPr>
          <p:cNvPr id="59402" name="Group 10"/>
          <p:cNvGrpSpPr>
            <a:grpSpLocks/>
          </p:cNvGrpSpPr>
          <p:nvPr/>
        </p:nvGrpSpPr>
        <p:grpSpPr bwMode="auto">
          <a:xfrm>
            <a:off x="611188" y="3789363"/>
            <a:ext cx="2233612" cy="576262"/>
            <a:chOff x="385" y="2523"/>
            <a:chExt cx="1407" cy="363"/>
          </a:xfrm>
        </p:grpSpPr>
        <p:sp>
          <p:nvSpPr>
            <p:cNvPr id="14" name="Rounded Rectangle 13"/>
            <p:cNvSpPr/>
            <p:nvPr/>
          </p:nvSpPr>
          <p:spPr>
            <a:xfrm>
              <a:off x="385" y="2523"/>
              <a:ext cx="1361" cy="363"/>
            </a:xfrm>
            <a:prstGeom prst="roundRect">
              <a:avLst/>
            </a:prstGeom>
            <a:noFill/>
            <a:ln w="38100" cmpd="thickThi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Text Box 16"/>
            <p:cNvSpPr txBox="1">
              <a:spLocks noChangeArrowheads="1"/>
            </p:cNvSpPr>
            <p:nvPr/>
          </p:nvSpPr>
          <p:spPr bwMode="auto">
            <a:xfrm>
              <a:off x="431" y="2523"/>
              <a:ext cx="1361" cy="327"/>
            </a:xfrm>
            <a:prstGeom prst="rect">
              <a:avLst/>
            </a:prstGeom>
            <a:noFill/>
            <a:ln w="9525">
              <a:noFill/>
              <a:miter lim="800000"/>
              <a:headEnd/>
              <a:tailEnd/>
            </a:ln>
          </p:spPr>
          <p:txBody>
            <a:bodyPr>
              <a:spAutoFit/>
            </a:bodyPr>
            <a:lstStyle/>
            <a:p>
              <a:pPr>
                <a:spcBef>
                  <a:spcPct val="50000"/>
                </a:spcBef>
              </a:pPr>
              <a:r>
                <a:rPr lang="en-GB" sz="2800" b="1" i="1">
                  <a:latin typeface="Times New Roman" pitchFamily="18" charset="0"/>
                  <a:cs typeface="Times New Roman" pitchFamily="18" charset="0"/>
                </a:rPr>
                <a:t>u</a:t>
              </a:r>
              <a:r>
                <a:rPr lang="en-GB" sz="2800" b="1" i="1" baseline="-25000">
                  <a:latin typeface="Times New Roman" pitchFamily="18" charset="0"/>
                  <a:cs typeface="Times New Roman" pitchFamily="18" charset="0"/>
                </a:rPr>
                <a:t>n</a:t>
              </a:r>
              <a:r>
                <a:rPr lang="en-GB" sz="2800" b="1">
                  <a:latin typeface="Times New Roman" pitchFamily="18" charset="0"/>
                  <a:cs typeface="Times New Roman" pitchFamily="18" charset="0"/>
                </a:rPr>
                <a:t> = </a:t>
              </a:r>
              <a:r>
                <a:rPr lang="en-GB" sz="2800" b="1" i="1">
                  <a:latin typeface="Times New Roman" pitchFamily="18" charset="0"/>
                  <a:cs typeface="Times New Roman" pitchFamily="18" charset="0"/>
                </a:rPr>
                <a:t>u</a:t>
              </a:r>
              <a:r>
                <a:rPr lang="en-GB" sz="2800" b="1" baseline="-25000">
                  <a:latin typeface="Times New Roman" pitchFamily="18" charset="0"/>
                  <a:cs typeface="Times New Roman" pitchFamily="18" charset="0"/>
                </a:rPr>
                <a:t>1</a:t>
              </a:r>
              <a:r>
                <a:rPr lang="en-GB" sz="2800" b="1">
                  <a:latin typeface="Times New Roman" pitchFamily="18" charset="0"/>
                  <a:cs typeface="Times New Roman" pitchFamily="18" charset="0"/>
                </a:rPr>
                <a:t> </a:t>
              </a:r>
              <a:r>
                <a:rPr lang="en-GB" sz="2800">
                  <a:latin typeface="Calibri" pitchFamily="34" charset="0"/>
                  <a:cs typeface="Times New Roman" pitchFamily="18" charset="0"/>
                </a:rPr>
                <a:t>x</a:t>
              </a:r>
              <a:r>
                <a:rPr lang="en-GB" sz="2800" b="1">
                  <a:latin typeface="Times New Roman" pitchFamily="18" charset="0"/>
                  <a:cs typeface="Times New Roman" pitchFamily="18" charset="0"/>
                </a:rPr>
                <a:t> </a:t>
              </a:r>
              <a:r>
                <a:rPr lang="en-GB" sz="2800" b="1" i="1">
                  <a:latin typeface="Times New Roman" pitchFamily="18" charset="0"/>
                  <a:cs typeface="Times New Roman" pitchFamily="18" charset="0"/>
                </a:rPr>
                <a:t>r</a:t>
              </a:r>
              <a:r>
                <a:rPr lang="en-GB" sz="2800" b="1" i="1" baseline="30000">
                  <a:latin typeface="Times New Roman" pitchFamily="18" charset="0"/>
                  <a:cs typeface="Times New Roman" pitchFamily="18" charset="0"/>
                </a:rPr>
                <a:t>n</a:t>
              </a:r>
              <a:r>
                <a:rPr lang="en-GB" sz="2800" b="1" baseline="30000">
                  <a:latin typeface="Times New Roman" pitchFamily="18" charset="0"/>
                  <a:cs typeface="Times New Roman" pitchFamily="18" charset="0"/>
                </a:rPr>
                <a:t>–1</a:t>
              </a:r>
            </a:p>
          </p:txBody>
        </p:sp>
      </p:grpSp>
      <p:sp>
        <p:nvSpPr>
          <p:cNvPr id="13" name="Text Box 16"/>
          <p:cNvSpPr txBox="1">
            <a:spLocks noChangeArrowheads="1"/>
          </p:cNvSpPr>
          <p:nvPr/>
        </p:nvSpPr>
        <p:spPr bwMode="auto">
          <a:xfrm>
            <a:off x="3132138" y="3789363"/>
            <a:ext cx="3240087" cy="519112"/>
          </a:xfrm>
          <a:prstGeom prst="rect">
            <a:avLst/>
          </a:prstGeom>
          <a:noFill/>
          <a:ln w="9525">
            <a:noFill/>
            <a:miter lim="800000"/>
            <a:headEnd/>
            <a:tailEnd/>
          </a:ln>
        </p:spPr>
        <p:txBody>
          <a:bodyPr>
            <a:spAutoFit/>
          </a:bodyPr>
          <a:lstStyle/>
          <a:p>
            <a:pPr>
              <a:spcBef>
                <a:spcPct val="50000"/>
              </a:spcBef>
            </a:pPr>
            <a:r>
              <a:rPr lang="en-GB" sz="2800" i="1" dirty="0" smtClean="0">
                <a:latin typeface="Times New Roman" pitchFamily="18" charset="0"/>
                <a:cs typeface="Times New Roman" pitchFamily="18" charset="0"/>
              </a:rPr>
              <a:t>u</a:t>
            </a:r>
            <a:r>
              <a:rPr lang="en-GB" sz="2400" baseline="-25000" dirty="0" smtClean="0">
                <a:latin typeface="Times New Roman" pitchFamily="18" charset="0"/>
                <a:cs typeface="Times New Roman" pitchFamily="18" charset="0"/>
              </a:rPr>
              <a:t>6</a:t>
            </a:r>
            <a:r>
              <a:rPr lang="en-GB" sz="2800" dirty="0" smtClean="0">
                <a:latin typeface="Times New Roman" pitchFamily="18" charset="0"/>
                <a:cs typeface="Times New Roman" pitchFamily="18" charset="0"/>
              </a:rPr>
              <a:t> </a:t>
            </a:r>
            <a:r>
              <a:rPr lang="en-GB" sz="2800" dirty="0">
                <a:latin typeface="Times New Roman" pitchFamily="18" charset="0"/>
                <a:cs typeface="Times New Roman" pitchFamily="18" charset="0"/>
              </a:rPr>
              <a:t>= </a:t>
            </a:r>
            <a:r>
              <a:rPr lang="en-GB" sz="2400" dirty="0">
                <a:latin typeface="Calibri" pitchFamily="34" charset="0"/>
                <a:cs typeface="Times New Roman" pitchFamily="18" charset="0"/>
              </a:rPr>
              <a:t>28000</a:t>
            </a:r>
            <a:r>
              <a:rPr lang="en-GB" sz="2400" dirty="0">
                <a:latin typeface="Times New Roman" pitchFamily="18" charset="0"/>
                <a:cs typeface="Times New Roman" pitchFamily="18" charset="0"/>
              </a:rPr>
              <a:t> </a:t>
            </a:r>
            <a:r>
              <a:rPr lang="en-GB" sz="2400" dirty="0">
                <a:latin typeface="Calibri" pitchFamily="34" charset="0"/>
                <a:cs typeface="Times New Roman" pitchFamily="18" charset="0"/>
              </a:rPr>
              <a:t>x</a:t>
            </a:r>
            <a:r>
              <a:rPr lang="en-GB" sz="2800" dirty="0">
                <a:latin typeface="Times New Roman" pitchFamily="18" charset="0"/>
                <a:cs typeface="Times New Roman" pitchFamily="18" charset="0"/>
              </a:rPr>
              <a:t> </a:t>
            </a:r>
            <a:r>
              <a:rPr lang="en-GB" sz="2400" dirty="0">
                <a:latin typeface="Times New Roman" pitchFamily="18" charset="0"/>
                <a:cs typeface="Times New Roman" pitchFamily="18" charset="0"/>
              </a:rPr>
              <a:t>1.04</a:t>
            </a:r>
            <a:r>
              <a:rPr lang="en-GB" sz="2800" baseline="30000" dirty="0">
                <a:latin typeface="Times New Roman" pitchFamily="18" charset="0"/>
                <a:cs typeface="Times New Roman" pitchFamily="18" charset="0"/>
              </a:rPr>
              <a:t>5</a:t>
            </a:r>
          </a:p>
        </p:txBody>
      </p:sp>
      <p:sp>
        <p:nvSpPr>
          <p:cNvPr id="4" name="Text Box 16"/>
          <p:cNvSpPr txBox="1">
            <a:spLocks noChangeArrowheads="1"/>
          </p:cNvSpPr>
          <p:nvPr/>
        </p:nvSpPr>
        <p:spPr bwMode="auto">
          <a:xfrm>
            <a:off x="5651500" y="3860800"/>
            <a:ext cx="3240088" cy="457200"/>
          </a:xfrm>
          <a:prstGeom prst="rect">
            <a:avLst/>
          </a:prstGeom>
          <a:noFill/>
          <a:ln w="9525">
            <a:noFill/>
            <a:miter lim="800000"/>
            <a:headEnd/>
            <a:tailEnd/>
          </a:ln>
        </p:spPr>
        <p:txBody>
          <a:bodyPr>
            <a:spAutoFit/>
          </a:bodyPr>
          <a:lstStyle/>
          <a:p>
            <a:pPr>
              <a:spcBef>
                <a:spcPct val="50000"/>
              </a:spcBef>
            </a:pPr>
            <a:r>
              <a:rPr lang="en-GB" sz="2400">
                <a:latin typeface="Calibri" pitchFamily="34" charset="0"/>
                <a:cs typeface="Times New Roman" pitchFamily="18" charset="0"/>
              </a:rPr>
              <a:t>= $34066.28</a:t>
            </a:r>
            <a:endParaRPr lang="en-GB" sz="2400" baseline="30000">
              <a:latin typeface="Calibri" pitchFamily="34" charset="0"/>
              <a:cs typeface="Times New Roman" pitchFamily="18" charset="0"/>
            </a:endParaRPr>
          </a:p>
        </p:txBody>
      </p:sp>
      <p:sp>
        <p:nvSpPr>
          <p:cNvPr id="5" name="Text Box 16"/>
          <p:cNvSpPr txBox="1">
            <a:spLocks noChangeArrowheads="1"/>
          </p:cNvSpPr>
          <p:nvPr/>
        </p:nvSpPr>
        <p:spPr bwMode="auto">
          <a:xfrm>
            <a:off x="6011863" y="1268413"/>
            <a:ext cx="1800225" cy="457200"/>
          </a:xfrm>
          <a:prstGeom prst="rect">
            <a:avLst/>
          </a:prstGeom>
          <a:noFill/>
          <a:ln w="9525">
            <a:noFill/>
            <a:miter lim="800000"/>
            <a:headEnd/>
            <a:tailEnd/>
          </a:ln>
        </p:spPr>
        <p:txBody>
          <a:bodyPr>
            <a:spAutoFit/>
          </a:bodyPr>
          <a:lstStyle/>
          <a:p>
            <a:pPr>
              <a:spcBef>
                <a:spcPct val="50000"/>
              </a:spcBef>
            </a:pPr>
            <a:r>
              <a:rPr lang="en-GB" sz="2400">
                <a:latin typeface="Calibri" pitchFamily="34" charset="0"/>
                <a:cs typeface="Times New Roman" pitchFamily="18" charset="0"/>
              </a:rPr>
              <a:t> </a:t>
            </a:r>
            <a:r>
              <a:rPr lang="en-GB" sz="2400">
                <a:solidFill>
                  <a:srgbClr val="0000FF"/>
                </a:solidFill>
                <a:latin typeface="Calibri" pitchFamily="34" charset="0"/>
                <a:cs typeface="Times New Roman" pitchFamily="18" charset="0"/>
              </a:rPr>
              <a:t>$34066.28</a:t>
            </a:r>
            <a:endParaRPr lang="en-GB" sz="2400" baseline="30000">
              <a:solidFill>
                <a:srgbClr val="0000FF"/>
              </a:solidFill>
              <a:latin typeface="Calibri" pitchFamily="34" charset="0"/>
              <a:cs typeface="Times New Roman" pitchFamily="18" charset="0"/>
            </a:endParaRPr>
          </a:p>
        </p:txBody>
      </p:sp>
      <p:graphicFrame>
        <p:nvGraphicFramePr>
          <p:cNvPr id="59565" name="Group 173"/>
          <p:cNvGraphicFramePr>
            <a:graphicFrameLocks noGrp="1"/>
          </p:cNvGraphicFramePr>
          <p:nvPr/>
        </p:nvGraphicFramePr>
        <p:xfrm>
          <a:off x="395536" y="4653136"/>
          <a:ext cx="8208912" cy="1395984"/>
        </p:xfrm>
        <a:graphic>
          <a:graphicData uri="http://schemas.openxmlformats.org/drawingml/2006/table">
            <a:tbl>
              <a:tblPr/>
              <a:tblGrid>
                <a:gridCol w="1368152"/>
                <a:gridCol w="1368152"/>
                <a:gridCol w="1368152"/>
                <a:gridCol w="1368152"/>
                <a:gridCol w="1368152"/>
                <a:gridCol w="1368152"/>
              </a:tblGrid>
              <a:tr h="457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0" i="0" u="none" strike="noStrike" cap="none" normalizeH="0" baseline="0" dirty="0" smtClean="0">
                          <a:ln>
                            <a:noFill/>
                          </a:ln>
                          <a:solidFill>
                            <a:schemeClr val="tx1"/>
                          </a:solidFill>
                          <a:effectLst/>
                          <a:latin typeface="Calibri" pitchFamily="34" charset="0"/>
                        </a:rPr>
                        <a:t>Initial salary    (0 years)</a:t>
                      </a:r>
                      <a:r>
                        <a:rPr kumimoji="0" lang="en-GB" sz="2400" b="1" i="1" u="none" strike="noStrike" cap="none" normalizeH="0" baseline="0" dirty="0" smtClean="0">
                          <a:ln>
                            <a:noFill/>
                          </a:ln>
                          <a:solidFill>
                            <a:srgbClr val="008000"/>
                          </a:solidFill>
                          <a:effectLst/>
                          <a:latin typeface="Times New Roman" pitchFamily="18" charset="0"/>
                          <a:cs typeface="Times New Roman" pitchFamily="18" charset="0"/>
                        </a:rPr>
                        <a:t>  u</a:t>
                      </a:r>
                      <a:r>
                        <a:rPr kumimoji="0" lang="en-GB" sz="2400" b="1" i="0" u="none" strike="noStrike" cap="none" normalizeH="0" baseline="-25000" dirty="0" smtClean="0">
                          <a:ln>
                            <a:noFill/>
                          </a:ln>
                          <a:solidFill>
                            <a:srgbClr val="008000"/>
                          </a:solidFill>
                          <a:effectLst/>
                          <a:latin typeface="Times New Roman" pitchFamily="18" charset="0"/>
                          <a:cs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rPr>
                        <a:t>After               1 year  </a:t>
                      </a:r>
                      <a:r>
                        <a:rPr kumimoji="0" lang="en-GB" sz="2400" b="1" i="1" u="none" strike="noStrike" cap="none" normalizeH="0" baseline="0" dirty="0" smtClean="0">
                          <a:ln>
                            <a:noFill/>
                          </a:ln>
                          <a:solidFill>
                            <a:srgbClr val="008000"/>
                          </a:solidFill>
                          <a:effectLst/>
                          <a:latin typeface="Times New Roman" pitchFamily="18" charset="0"/>
                          <a:cs typeface="Times New Roman" pitchFamily="18" charset="0"/>
                        </a:rPr>
                        <a:t>u</a:t>
                      </a:r>
                      <a:r>
                        <a:rPr kumimoji="0" lang="en-GB" sz="2400" b="1" i="0" u="none" strike="noStrike" cap="none" normalizeH="0" baseline="-25000" dirty="0" smtClean="0">
                          <a:ln>
                            <a:noFill/>
                          </a:ln>
                          <a:solidFill>
                            <a:srgbClr val="008000"/>
                          </a:solidFill>
                          <a:effectLst/>
                          <a:latin typeface="Times New Roman" pitchFamily="18" charset="0"/>
                          <a:cs typeface="Times New Roman" pitchFamily="18" charset="0"/>
                        </a:rPr>
                        <a:t>2</a:t>
                      </a:r>
                      <a:endParaRPr kumimoji="0" lang="en-GB" sz="24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rPr>
                        <a:t>After               2 years   </a:t>
                      </a:r>
                      <a:r>
                        <a:rPr kumimoji="0" lang="en-GB" sz="2400" b="1" i="1" u="none" strike="noStrike" cap="none" normalizeH="0" baseline="0" dirty="0" smtClean="0">
                          <a:ln>
                            <a:noFill/>
                          </a:ln>
                          <a:solidFill>
                            <a:srgbClr val="008000"/>
                          </a:solidFill>
                          <a:effectLst/>
                          <a:latin typeface="Times New Roman" pitchFamily="18" charset="0"/>
                          <a:cs typeface="Times New Roman" pitchFamily="18" charset="0"/>
                        </a:rPr>
                        <a:t>u</a:t>
                      </a:r>
                      <a:r>
                        <a:rPr kumimoji="0" lang="en-GB" sz="2400" b="1" i="0" u="none" strike="noStrike" cap="none" normalizeH="0" baseline="-25000" dirty="0" smtClean="0">
                          <a:ln>
                            <a:noFill/>
                          </a:ln>
                          <a:solidFill>
                            <a:srgbClr val="008000"/>
                          </a:solidFill>
                          <a:effectLst/>
                          <a:latin typeface="Times New Roman" pitchFamily="18" charset="0"/>
                          <a:cs typeface="Times New Roman" pitchFamily="18" charset="0"/>
                        </a:rPr>
                        <a:t>3</a:t>
                      </a:r>
                      <a:endParaRPr kumimoji="0" lang="en-GB" sz="24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rPr>
                        <a:t>After                     3 years   </a:t>
                      </a:r>
                      <a:r>
                        <a:rPr kumimoji="0" lang="en-GB" sz="2400" b="1" i="1" u="none" strike="noStrike" cap="none" normalizeH="0" baseline="0" dirty="0" smtClean="0">
                          <a:ln>
                            <a:noFill/>
                          </a:ln>
                          <a:solidFill>
                            <a:srgbClr val="008000"/>
                          </a:solidFill>
                          <a:effectLst/>
                          <a:latin typeface="Times New Roman" pitchFamily="18" charset="0"/>
                          <a:cs typeface="Times New Roman" pitchFamily="18" charset="0"/>
                        </a:rPr>
                        <a:t>u</a:t>
                      </a:r>
                      <a:r>
                        <a:rPr kumimoji="0" lang="en-GB" sz="2400" b="1" i="0" u="none" strike="noStrike" cap="none" normalizeH="0" baseline="-25000" dirty="0" smtClean="0">
                          <a:ln>
                            <a:noFill/>
                          </a:ln>
                          <a:solidFill>
                            <a:srgbClr val="008000"/>
                          </a:solidFill>
                          <a:effectLst/>
                          <a:latin typeface="Times New Roman" pitchFamily="18" charset="0"/>
                          <a:cs typeface="Times New Roman" pitchFamily="18" charset="0"/>
                        </a:rPr>
                        <a:t>4</a:t>
                      </a:r>
                      <a:endParaRPr kumimoji="0" lang="en-GB" sz="24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rPr>
                        <a:t>After               4 years   </a:t>
                      </a:r>
                      <a:r>
                        <a:rPr kumimoji="0" lang="en-GB" sz="2400" b="1" i="1" u="none" strike="noStrike" cap="none" normalizeH="0" baseline="0" dirty="0" smtClean="0">
                          <a:ln>
                            <a:noFill/>
                          </a:ln>
                          <a:solidFill>
                            <a:srgbClr val="008000"/>
                          </a:solidFill>
                          <a:effectLst/>
                          <a:latin typeface="Times New Roman" pitchFamily="18" charset="0"/>
                          <a:cs typeface="Times New Roman" pitchFamily="18" charset="0"/>
                        </a:rPr>
                        <a:t>u</a:t>
                      </a:r>
                      <a:r>
                        <a:rPr kumimoji="0" lang="en-GB" sz="2400" b="1" i="0" u="none" strike="noStrike" cap="none" normalizeH="0" baseline="-25000" dirty="0" smtClean="0">
                          <a:ln>
                            <a:noFill/>
                          </a:ln>
                          <a:solidFill>
                            <a:srgbClr val="008000"/>
                          </a:solidFill>
                          <a:effectLst/>
                          <a:latin typeface="Times New Roman" pitchFamily="18" charset="0"/>
                          <a:cs typeface="Times New Roman" pitchFamily="18" charset="0"/>
                        </a:rPr>
                        <a:t>5</a:t>
                      </a:r>
                      <a:endParaRPr kumimoji="0" lang="en-GB" sz="24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rPr>
                        <a:t>After               5 years   </a:t>
                      </a:r>
                      <a:r>
                        <a:rPr kumimoji="0" lang="en-GB" sz="2400" b="1" i="1" u="none" strike="noStrike" cap="none" normalizeH="0" baseline="0" dirty="0" smtClean="0">
                          <a:ln>
                            <a:noFill/>
                          </a:ln>
                          <a:solidFill>
                            <a:srgbClr val="008000"/>
                          </a:solidFill>
                          <a:effectLst/>
                          <a:latin typeface="Times New Roman" pitchFamily="18" charset="0"/>
                          <a:cs typeface="Times New Roman" pitchFamily="18" charset="0"/>
                        </a:rPr>
                        <a:t>u</a:t>
                      </a:r>
                      <a:r>
                        <a:rPr kumimoji="0" lang="en-GB" sz="2400" b="1" i="0" u="none" strike="noStrike" cap="none" normalizeH="0" baseline="-25000" dirty="0" smtClean="0">
                          <a:ln>
                            <a:noFill/>
                          </a:ln>
                          <a:solidFill>
                            <a:srgbClr val="008000"/>
                          </a:solidFill>
                          <a:effectLst/>
                          <a:latin typeface="Times New Roman" pitchFamily="18" charset="0"/>
                          <a:cs typeface="Times New Roman" pitchFamily="18" charset="0"/>
                        </a:rPr>
                        <a:t>6</a:t>
                      </a:r>
                      <a:endParaRPr kumimoji="0" lang="en-GB" sz="24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6572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28000 x 1.04</a:t>
                      </a:r>
                      <a:r>
                        <a:rPr kumimoji="0" lang="en-GB" sz="1600" b="0" i="0" u="none" strike="noStrike" cap="none" normalizeH="0" baseline="30000" dirty="0" smtClean="0">
                          <a:ln>
                            <a:noFill/>
                          </a:ln>
                          <a:solidFill>
                            <a:schemeClr val="tx1"/>
                          </a:solidFill>
                          <a:effectLst/>
                          <a:latin typeface="Calibri" pitchFamily="34" charset="0"/>
                        </a:rPr>
                        <a:t>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30000" dirty="0" smtClean="0">
                          <a:ln>
                            <a:noFill/>
                          </a:ln>
                          <a:solidFill>
                            <a:schemeClr val="tx1"/>
                          </a:solidFill>
                          <a:effectLst/>
                          <a:latin typeface="Calibri" pitchFamily="34" charset="0"/>
                        </a:rPr>
                        <a:t>=</a:t>
                      </a:r>
                      <a:r>
                        <a:rPr kumimoji="0" lang="en-GB" sz="1800" b="0" i="0" u="none" strike="noStrike" cap="none" normalizeH="0" baseline="0" dirty="0" smtClean="0">
                          <a:ln>
                            <a:noFill/>
                          </a:ln>
                          <a:solidFill>
                            <a:schemeClr val="tx1"/>
                          </a:solidFill>
                          <a:effectLst/>
                          <a:latin typeface="Calibri" pitchFamily="34" charset="0"/>
                        </a:rPr>
                        <a:t> $28000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chemeClr val="tx1"/>
                          </a:solidFill>
                          <a:effectLst/>
                          <a:latin typeface="Calibri" pitchFamily="34" charset="0"/>
                        </a:rPr>
                        <a:t>28000 x 1.04</a:t>
                      </a:r>
                      <a:r>
                        <a:rPr kumimoji="0" lang="en-GB" sz="1600" b="0" i="0" u="none" strike="noStrike" cap="none" normalizeH="0" baseline="30000" dirty="0" smtClean="0">
                          <a:ln>
                            <a:noFill/>
                          </a:ln>
                          <a:solidFill>
                            <a:schemeClr val="tx1"/>
                          </a:solidFill>
                          <a:effectLst/>
                          <a:latin typeface="Calibri" pitchFamily="34" charset="0"/>
                        </a:rPr>
                        <a:t>1</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kern="1200" cap="none" normalizeH="0" baseline="0" dirty="0" smtClean="0">
                          <a:ln>
                            <a:noFill/>
                          </a:ln>
                          <a:solidFill>
                            <a:schemeClr val="tx1"/>
                          </a:solidFill>
                          <a:effectLst/>
                          <a:latin typeface="Calibri" pitchFamily="34" charset="0"/>
                          <a:ea typeface="+mn-ea"/>
                          <a:cs typeface="+mn-cs"/>
                        </a:rPr>
                        <a:t>= $29120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kern="1200" cap="none" normalizeH="0" baseline="0" dirty="0" smtClean="0">
                          <a:ln>
                            <a:noFill/>
                          </a:ln>
                          <a:solidFill>
                            <a:schemeClr val="tx1"/>
                          </a:solidFill>
                          <a:effectLst/>
                          <a:latin typeface="Calibri" pitchFamily="34" charset="0"/>
                          <a:ea typeface="+mn-ea"/>
                          <a:cs typeface="+mn-cs"/>
                        </a:rPr>
                        <a:t>28000 x 1.042</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kern="1200" cap="none" normalizeH="0" baseline="0" dirty="0" smtClean="0">
                          <a:ln>
                            <a:noFill/>
                          </a:ln>
                          <a:solidFill>
                            <a:schemeClr val="tx1"/>
                          </a:solidFill>
                          <a:effectLst/>
                          <a:latin typeface="Calibri" pitchFamily="34" charset="0"/>
                          <a:ea typeface="+mn-ea"/>
                          <a:cs typeface="+mn-cs"/>
                        </a:rPr>
                        <a:t>= $30284.80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kern="1200" cap="none" normalizeH="0" baseline="0" dirty="0" smtClean="0">
                          <a:ln>
                            <a:noFill/>
                          </a:ln>
                          <a:solidFill>
                            <a:schemeClr val="tx1"/>
                          </a:solidFill>
                          <a:effectLst/>
                          <a:latin typeface="Calibri" pitchFamily="34" charset="0"/>
                          <a:ea typeface="+mn-ea"/>
                          <a:cs typeface="+mn-cs"/>
                        </a:rPr>
                        <a:t>28000 x 1.043</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kern="1200" cap="none" normalizeH="0" baseline="0" dirty="0" smtClean="0">
                          <a:ln>
                            <a:noFill/>
                          </a:ln>
                          <a:solidFill>
                            <a:schemeClr val="tx1"/>
                          </a:solidFill>
                          <a:effectLst/>
                          <a:latin typeface="Calibri" pitchFamily="34" charset="0"/>
                          <a:ea typeface="+mn-ea"/>
                          <a:cs typeface="+mn-cs"/>
                        </a:rPr>
                        <a:t>= $31496.19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kern="1200" cap="none" normalizeH="0" baseline="0" dirty="0" smtClean="0">
                          <a:ln>
                            <a:noFill/>
                          </a:ln>
                          <a:solidFill>
                            <a:schemeClr val="tx1"/>
                          </a:solidFill>
                          <a:effectLst/>
                          <a:latin typeface="Calibri" pitchFamily="34" charset="0"/>
                          <a:ea typeface="+mn-ea"/>
                          <a:cs typeface="+mn-cs"/>
                        </a:rPr>
                        <a:t>28000 x 1.044</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kern="1200" cap="none" normalizeH="0" baseline="0" dirty="0" smtClean="0">
                          <a:ln>
                            <a:noFill/>
                          </a:ln>
                          <a:solidFill>
                            <a:schemeClr val="tx1"/>
                          </a:solidFill>
                          <a:effectLst/>
                          <a:latin typeface="Calibri" pitchFamily="34" charset="0"/>
                          <a:ea typeface="+mn-ea"/>
                          <a:cs typeface="+mn-cs"/>
                        </a:rPr>
                        <a:t>= $32756.04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kern="1200" cap="none" normalizeH="0" baseline="0" dirty="0" smtClean="0">
                          <a:ln>
                            <a:noFill/>
                          </a:ln>
                          <a:solidFill>
                            <a:schemeClr val="tx1"/>
                          </a:solidFill>
                          <a:effectLst/>
                          <a:latin typeface="Calibri" pitchFamily="34" charset="0"/>
                          <a:ea typeface="+mn-ea"/>
                          <a:cs typeface="+mn-cs"/>
                        </a:rPr>
                        <a:t>28000 x 1.045</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0" i="0" u="none" strike="noStrike" kern="1200" cap="none" normalizeH="0" baseline="0" dirty="0" smtClean="0">
                          <a:ln>
                            <a:noFill/>
                          </a:ln>
                          <a:solidFill>
                            <a:schemeClr val="tx1"/>
                          </a:solidFill>
                          <a:effectLst/>
                          <a:latin typeface="Calibri" pitchFamily="34" charset="0"/>
                          <a:ea typeface="+mn-ea"/>
                          <a:cs typeface="+mn-cs"/>
                        </a:rPr>
                        <a:t>= $34066.28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396"/>
                                        </p:tgtEl>
                                        <p:attrNameLst>
                                          <p:attrName>style.visibility</p:attrName>
                                        </p:attrNameLst>
                                      </p:cBhvr>
                                      <p:to>
                                        <p:strVal val="visible"/>
                                      </p:to>
                                    </p:set>
                                    <p:animEffect transition="in" filter="wipe(up)">
                                      <p:cBhvr>
                                        <p:cTn id="12" dur="500"/>
                                        <p:tgtEl>
                                          <p:spTgt spid="5939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9402"/>
                                        </p:tgtEl>
                                        <p:attrNameLst>
                                          <p:attrName>style.visibility</p:attrName>
                                        </p:attrNameLst>
                                      </p:cBhvr>
                                      <p:to>
                                        <p:strVal val="visible"/>
                                      </p:to>
                                    </p:set>
                                    <p:animEffect transition="in" filter="wipe(left)">
                                      <p:cBhvr>
                                        <p:cTn id="17" dur="500"/>
                                        <p:tgtEl>
                                          <p:spTgt spid="5940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59565"/>
                                        </p:tgtEl>
                                        <p:attrNameLst>
                                          <p:attrName>style.visibility</p:attrName>
                                        </p:attrNameLst>
                                      </p:cBhvr>
                                      <p:to>
                                        <p:strVal val="visible"/>
                                      </p:to>
                                    </p:set>
                                    <p:animEffect transition="in" filter="wipe(up)">
                                      <p:cBhvr>
                                        <p:cTn id="37" dur="500"/>
                                        <p:tgtEl>
                                          <p:spTgt spid="59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9396" grpId="0"/>
      <p:bldP spid="13" grpId="0"/>
      <p:bldP spid="4"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Box 2"/>
          <p:cNvSpPr txBox="1">
            <a:spLocks noChangeArrowheads="1"/>
          </p:cNvSpPr>
          <p:nvPr/>
        </p:nvSpPr>
        <p:spPr bwMode="auto">
          <a:xfrm>
            <a:off x="250825" y="188913"/>
            <a:ext cx="3313113" cy="366712"/>
          </a:xfrm>
          <a:prstGeom prst="rect">
            <a:avLst/>
          </a:prstGeom>
          <a:noFill/>
          <a:ln w="9525">
            <a:noFill/>
            <a:miter lim="800000"/>
            <a:headEnd/>
            <a:tailEnd/>
          </a:ln>
        </p:spPr>
        <p:txBody>
          <a:bodyPr>
            <a:spAutoFit/>
          </a:bodyPr>
          <a:lstStyle/>
          <a:p>
            <a:r>
              <a:rPr lang="en-GB">
                <a:latin typeface="Calibri" pitchFamily="34" charset="0"/>
              </a:rPr>
              <a:t>Example 2.6.4e (page 99)</a:t>
            </a:r>
          </a:p>
        </p:txBody>
      </p:sp>
      <p:sp>
        <p:nvSpPr>
          <p:cNvPr id="2" name="Text Box 16"/>
          <p:cNvSpPr txBox="1">
            <a:spLocks noChangeArrowheads="1"/>
          </p:cNvSpPr>
          <p:nvPr/>
        </p:nvSpPr>
        <p:spPr bwMode="auto">
          <a:xfrm>
            <a:off x="250825" y="549275"/>
            <a:ext cx="8497888" cy="1920875"/>
          </a:xfrm>
          <a:prstGeom prst="rect">
            <a:avLst/>
          </a:prstGeom>
          <a:noFill/>
          <a:ln w="9525">
            <a:noFill/>
            <a:miter lim="800000"/>
            <a:headEnd/>
            <a:tailEnd/>
          </a:ln>
        </p:spPr>
        <p:txBody>
          <a:bodyPr>
            <a:spAutoFit/>
          </a:bodyPr>
          <a:lstStyle/>
          <a:p>
            <a:pPr>
              <a:spcBef>
                <a:spcPct val="50000"/>
              </a:spcBef>
            </a:pPr>
            <a:r>
              <a:rPr lang="en-GB" sz="2000" dirty="0">
                <a:solidFill>
                  <a:srgbClr val="161645"/>
                </a:solidFill>
                <a:latin typeface="Calibri" pitchFamily="34" charset="0"/>
              </a:rPr>
              <a:t>A company is offering </a:t>
            </a:r>
            <a:r>
              <a:rPr lang="en-GB" sz="2000" dirty="0" err="1">
                <a:solidFill>
                  <a:srgbClr val="161645"/>
                </a:solidFill>
                <a:latin typeface="Calibri" pitchFamily="34" charset="0"/>
              </a:rPr>
              <a:t>Abid</a:t>
            </a:r>
            <a:r>
              <a:rPr lang="en-GB" sz="2000" dirty="0">
                <a:solidFill>
                  <a:srgbClr val="161645"/>
                </a:solidFill>
                <a:latin typeface="Calibri" pitchFamily="34" charset="0"/>
              </a:rPr>
              <a:t> a job with an initial salary of $28</a:t>
            </a:r>
            <a:r>
              <a:rPr lang="en-GB" sz="1400" dirty="0">
                <a:solidFill>
                  <a:srgbClr val="161645"/>
                </a:solidFill>
                <a:latin typeface="Calibri" pitchFamily="34" charset="0"/>
              </a:rPr>
              <a:t> </a:t>
            </a:r>
            <a:r>
              <a:rPr lang="en-GB" sz="2000" dirty="0">
                <a:solidFill>
                  <a:srgbClr val="161645"/>
                </a:solidFill>
                <a:latin typeface="Calibri" pitchFamily="34" charset="0"/>
              </a:rPr>
              <a:t>000 and a 4% raise each year after that.  This 4% raise continues every year.</a:t>
            </a:r>
          </a:p>
          <a:p>
            <a:pPr>
              <a:spcBef>
                <a:spcPct val="50000"/>
              </a:spcBef>
              <a:buFontTx/>
              <a:buAutoNum type="alphaLcParenR"/>
            </a:pPr>
            <a:r>
              <a:rPr lang="en-GB" sz="2000" dirty="0">
                <a:solidFill>
                  <a:srgbClr val="161645"/>
                </a:solidFill>
                <a:latin typeface="Calibri" pitchFamily="34" charset="0"/>
              </a:rPr>
              <a:t>   Find out what </a:t>
            </a:r>
            <a:r>
              <a:rPr lang="en-GB" sz="2000" dirty="0" err="1">
                <a:solidFill>
                  <a:srgbClr val="161645"/>
                </a:solidFill>
                <a:latin typeface="Calibri" pitchFamily="34" charset="0"/>
              </a:rPr>
              <a:t>Abid’s</a:t>
            </a:r>
            <a:r>
              <a:rPr lang="en-GB" sz="2000" dirty="0">
                <a:solidFill>
                  <a:srgbClr val="161645"/>
                </a:solidFill>
                <a:latin typeface="Calibri" pitchFamily="34" charset="0"/>
              </a:rPr>
              <a:t> salary will be after five years.</a:t>
            </a:r>
            <a:endParaRPr lang="en-GB" sz="2000" i="1" dirty="0">
              <a:solidFill>
                <a:srgbClr val="161645"/>
              </a:solidFill>
              <a:latin typeface="Calibri" pitchFamily="34" charset="0"/>
            </a:endParaRPr>
          </a:p>
          <a:p>
            <a:pPr>
              <a:spcBef>
                <a:spcPct val="50000"/>
              </a:spcBef>
              <a:buFontTx/>
              <a:buAutoNum type="alphaLcParenR"/>
            </a:pPr>
            <a:r>
              <a:rPr lang="en-GB" sz="2000" dirty="0">
                <a:solidFill>
                  <a:srgbClr val="161645"/>
                </a:solidFill>
                <a:latin typeface="Calibri" pitchFamily="34" charset="0"/>
              </a:rPr>
              <a:t>  Calculate the amount of money that </a:t>
            </a:r>
            <a:r>
              <a:rPr lang="en-GB" sz="2000" dirty="0" err="1">
                <a:solidFill>
                  <a:srgbClr val="161645"/>
                </a:solidFill>
                <a:latin typeface="Calibri" pitchFamily="34" charset="0"/>
              </a:rPr>
              <a:t>Abid</a:t>
            </a:r>
            <a:r>
              <a:rPr lang="en-GB" sz="2000" dirty="0">
                <a:solidFill>
                  <a:srgbClr val="161645"/>
                </a:solidFill>
                <a:latin typeface="Calibri" pitchFamily="34" charset="0"/>
              </a:rPr>
              <a:t> will have earned after 15 years in his </a:t>
            </a:r>
            <a:r>
              <a:rPr lang="en-GB" sz="2000" dirty="0" smtClean="0">
                <a:solidFill>
                  <a:srgbClr val="161645"/>
                </a:solidFill>
                <a:latin typeface="Calibri" pitchFamily="34" charset="0"/>
              </a:rPr>
              <a:t>career.</a:t>
            </a:r>
            <a:endParaRPr lang="en-GB" sz="2000" dirty="0">
              <a:solidFill>
                <a:srgbClr val="161645"/>
              </a:solidFill>
              <a:latin typeface="Calibri" pitchFamily="34" charset="0"/>
            </a:endParaRPr>
          </a:p>
        </p:txBody>
      </p:sp>
      <p:sp>
        <p:nvSpPr>
          <p:cNvPr id="60420" name="Text Box 4"/>
          <p:cNvSpPr txBox="1">
            <a:spLocks noChangeArrowheads="1"/>
          </p:cNvSpPr>
          <p:nvPr/>
        </p:nvSpPr>
        <p:spPr bwMode="auto">
          <a:xfrm>
            <a:off x="323850" y="3213100"/>
            <a:ext cx="503238" cy="396875"/>
          </a:xfrm>
          <a:prstGeom prst="rect">
            <a:avLst/>
          </a:prstGeom>
          <a:noFill/>
          <a:ln w="9525">
            <a:noFill/>
            <a:miter lim="800000"/>
            <a:headEnd/>
            <a:tailEnd/>
          </a:ln>
          <a:effectLst/>
        </p:spPr>
        <p:txBody>
          <a:bodyPr>
            <a:spAutoFit/>
          </a:bodyPr>
          <a:lstStyle/>
          <a:p>
            <a:pPr>
              <a:spcBef>
                <a:spcPct val="50000"/>
              </a:spcBef>
            </a:pPr>
            <a:r>
              <a:rPr lang="en-GB" sz="2000">
                <a:latin typeface="Calibri" pitchFamily="34" charset="0"/>
              </a:rPr>
              <a:t>b)</a:t>
            </a:r>
          </a:p>
        </p:txBody>
      </p:sp>
      <p:sp>
        <p:nvSpPr>
          <p:cNvPr id="13" name="Text Box 16"/>
          <p:cNvSpPr txBox="1">
            <a:spLocks noChangeArrowheads="1"/>
          </p:cNvSpPr>
          <p:nvPr/>
        </p:nvSpPr>
        <p:spPr bwMode="auto">
          <a:xfrm>
            <a:off x="4356100" y="4510088"/>
            <a:ext cx="3240088" cy="519112"/>
          </a:xfrm>
          <a:prstGeom prst="rect">
            <a:avLst/>
          </a:prstGeom>
          <a:noFill/>
          <a:ln w="9525">
            <a:noFill/>
            <a:miter lim="800000"/>
            <a:headEnd/>
            <a:tailEnd/>
          </a:ln>
        </p:spPr>
        <p:txBody>
          <a:bodyPr>
            <a:spAutoFit/>
          </a:bodyPr>
          <a:lstStyle/>
          <a:p>
            <a:pPr>
              <a:spcBef>
                <a:spcPct val="50000"/>
              </a:spcBef>
            </a:pPr>
            <a:r>
              <a:rPr lang="en-GB" sz="2800">
                <a:latin typeface="Calibri" pitchFamily="34" charset="0"/>
                <a:cs typeface="Times New Roman" pitchFamily="18" charset="0"/>
              </a:rPr>
              <a:t>= $560</a:t>
            </a:r>
            <a:r>
              <a:rPr lang="en-GB" sz="1400">
                <a:latin typeface="Calibri" pitchFamily="34" charset="0"/>
                <a:cs typeface="Times New Roman" pitchFamily="18" charset="0"/>
              </a:rPr>
              <a:t> </a:t>
            </a:r>
            <a:r>
              <a:rPr lang="en-GB" sz="2800">
                <a:latin typeface="Calibri" pitchFamily="34" charset="0"/>
                <a:cs typeface="Times New Roman" pitchFamily="18" charset="0"/>
              </a:rPr>
              <a:t>660.45</a:t>
            </a:r>
            <a:endParaRPr lang="en-GB" sz="2800" baseline="30000">
              <a:latin typeface="Calibri" pitchFamily="34" charset="0"/>
              <a:cs typeface="Times New Roman" pitchFamily="18" charset="0"/>
            </a:endParaRPr>
          </a:p>
        </p:txBody>
      </p:sp>
      <p:sp>
        <p:nvSpPr>
          <p:cNvPr id="3" name="Text Box 16"/>
          <p:cNvSpPr txBox="1">
            <a:spLocks noChangeArrowheads="1"/>
          </p:cNvSpPr>
          <p:nvPr/>
        </p:nvSpPr>
        <p:spPr bwMode="auto">
          <a:xfrm>
            <a:off x="6011863" y="1268413"/>
            <a:ext cx="1800225" cy="457200"/>
          </a:xfrm>
          <a:prstGeom prst="rect">
            <a:avLst/>
          </a:prstGeom>
          <a:noFill/>
          <a:ln w="9525">
            <a:noFill/>
            <a:miter lim="800000"/>
            <a:headEnd/>
            <a:tailEnd/>
          </a:ln>
        </p:spPr>
        <p:txBody>
          <a:bodyPr>
            <a:spAutoFit/>
          </a:bodyPr>
          <a:lstStyle/>
          <a:p>
            <a:pPr>
              <a:spcBef>
                <a:spcPct val="50000"/>
              </a:spcBef>
            </a:pPr>
            <a:r>
              <a:rPr lang="en-GB" sz="2400">
                <a:latin typeface="Calibri" pitchFamily="34" charset="0"/>
                <a:cs typeface="Times New Roman" pitchFamily="18" charset="0"/>
              </a:rPr>
              <a:t> </a:t>
            </a:r>
            <a:r>
              <a:rPr lang="en-GB" sz="2400">
                <a:solidFill>
                  <a:srgbClr val="0000FF"/>
                </a:solidFill>
                <a:latin typeface="Calibri" pitchFamily="34" charset="0"/>
                <a:cs typeface="Times New Roman" pitchFamily="18" charset="0"/>
              </a:rPr>
              <a:t>$34066.28</a:t>
            </a:r>
            <a:endParaRPr lang="en-GB" sz="2400" baseline="30000">
              <a:solidFill>
                <a:srgbClr val="0000FF"/>
              </a:solidFill>
              <a:latin typeface="Calibri" pitchFamily="34" charset="0"/>
              <a:cs typeface="Times New Roman" pitchFamily="18" charset="0"/>
            </a:endParaRPr>
          </a:p>
        </p:txBody>
      </p:sp>
      <p:grpSp>
        <p:nvGrpSpPr>
          <p:cNvPr id="60458" name="Group 42"/>
          <p:cNvGrpSpPr>
            <a:grpSpLocks/>
          </p:cNvGrpSpPr>
          <p:nvPr/>
        </p:nvGrpSpPr>
        <p:grpSpPr bwMode="auto">
          <a:xfrm>
            <a:off x="1042988" y="3141663"/>
            <a:ext cx="2305050" cy="1079500"/>
            <a:chOff x="657" y="1752"/>
            <a:chExt cx="1452" cy="680"/>
          </a:xfrm>
        </p:grpSpPr>
        <p:sp>
          <p:nvSpPr>
            <p:cNvPr id="14" name="Rounded Rectangle 13"/>
            <p:cNvSpPr/>
            <p:nvPr/>
          </p:nvSpPr>
          <p:spPr>
            <a:xfrm>
              <a:off x="657" y="1752"/>
              <a:ext cx="1452" cy="680"/>
            </a:xfrm>
            <a:prstGeom prst="roundRect">
              <a:avLst/>
            </a:prstGeom>
            <a:noFill/>
            <a:ln w="38100" cmpd="thickThi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aphicFrame>
          <p:nvGraphicFramePr>
            <p:cNvPr id="60454" name="Object 38"/>
            <p:cNvGraphicFramePr>
              <a:graphicFrameLocks noChangeAspect="1"/>
            </p:cNvGraphicFramePr>
            <p:nvPr/>
          </p:nvGraphicFramePr>
          <p:xfrm>
            <a:off x="703" y="1752"/>
            <a:ext cx="1361" cy="615"/>
          </p:xfrm>
          <a:graphic>
            <a:graphicData uri="http://schemas.openxmlformats.org/presentationml/2006/ole">
              <mc:AlternateContent xmlns:mc="http://schemas.openxmlformats.org/markup-compatibility/2006">
                <mc:Choice xmlns:v="urn:schemas-microsoft-com:vml" Requires="v">
                  <p:oleObj spid="_x0000_s60468" name="Equation" r:id="rId3" imgW="927000" imgH="419040" progId="Equation.3">
                    <p:embed/>
                  </p:oleObj>
                </mc:Choice>
                <mc:Fallback>
                  <p:oleObj name="Equation" r:id="rId3" imgW="927000" imgH="419040" progId="Equation.3">
                    <p:embed/>
                    <p:pic>
                      <p:nvPicPr>
                        <p:cNvPr id="0"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 y="1752"/>
                          <a:ext cx="1361" cy="6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60461" name="Object 45"/>
          <p:cNvGraphicFramePr>
            <a:graphicFrameLocks noChangeAspect="1"/>
          </p:cNvGraphicFramePr>
          <p:nvPr/>
        </p:nvGraphicFramePr>
        <p:xfrm>
          <a:off x="3851275" y="3141663"/>
          <a:ext cx="3314700" cy="976312"/>
        </p:xfrm>
        <a:graphic>
          <a:graphicData uri="http://schemas.openxmlformats.org/presentationml/2006/ole">
            <mc:AlternateContent xmlns:mc="http://schemas.openxmlformats.org/markup-compatibility/2006">
              <mc:Choice xmlns:v="urn:schemas-microsoft-com:vml" Requires="v">
                <p:oleObj spid="_x0000_s60469" name="Equation" r:id="rId5" imgW="1422360" imgH="419040" progId="Equation.3">
                  <p:embed/>
                </p:oleObj>
              </mc:Choice>
              <mc:Fallback>
                <p:oleObj name="Equation" r:id="rId5" imgW="1422360" imgH="419040" progId="Equation.3">
                  <p:embed/>
                  <p:pic>
                    <p:nvPicPr>
                      <p:cNvPr id="0" name="Picture 4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1275" y="3141663"/>
                        <a:ext cx="3314700" cy="976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 Box 16"/>
          <p:cNvSpPr txBox="1">
            <a:spLocks noChangeArrowheads="1"/>
          </p:cNvSpPr>
          <p:nvPr/>
        </p:nvSpPr>
        <p:spPr bwMode="auto">
          <a:xfrm>
            <a:off x="3707904" y="2060848"/>
            <a:ext cx="1800225" cy="457200"/>
          </a:xfrm>
          <a:prstGeom prst="rect">
            <a:avLst/>
          </a:prstGeom>
          <a:noFill/>
          <a:ln w="9525">
            <a:noFill/>
            <a:miter lim="800000"/>
            <a:headEnd/>
            <a:tailEnd/>
          </a:ln>
        </p:spPr>
        <p:txBody>
          <a:bodyPr>
            <a:spAutoFit/>
          </a:bodyPr>
          <a:lstStyle/>
          <a:p>
            <a:pPr>
              <a:spcBef>
                <a:spcPct val="50000"/>
              </a:spcBef>
            </a:pPr>
            <a:r>
              <a:rPr lang="en-GB" sz="2400" dirty="0">
                <a:solidFill>
                  <a:srgbClr val="0000FF"/>
                </a:solidFill>
                <a:latin typeface="Calibri" pitchFamily="34" charset="0"/>
                <a:cs typeface="Times New Roman" pitchFamily="18" charset="0"/>
              </a:rPr>
              <a:t> $560</a:t>
            </a:r>
            <a:r>
              <a:rPr lang="en-GB" sz="1200" dirty="0">
                <a:solidFill>
                  <a:srgbClr val="0000FF"/>
                </a:solidFill>
                <a:latin typeface="Calibri" pitchFamily="34" charset="0"/>
                <a:cs typeface="Times New Roman" pitchFamily="18" charset="0"/>
              </a:rPr>
              <a:t> </a:t>
            </a:r>
            <a:r>
              <a:rPr lang="en-GB" sz="2400" dirty="0">
                <a:solidFill>
                  <a:srgbClr val="0000FF"/>
                </a:solidFill>
                <a:latin typeface="Calibri" pitchFamily="34" charset="0"/>
                <a:cs typeface="Times New Roman" pitchFamily="18" charset="0"/>
              </a:rPr>
              <a:t>660.45</a:t>
            </a:r>
            <a:endParaRPr lang="en-GB" sz="2400" baseline="30000" dirty="0">
              <a:solidFill>
                <a:srgbClr val="0000FF"/>
              </a:solidFill>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0420"/>
                                        </p:tgtEl>
                                        <p:attrNameLst>
                                          <p:attrName>style.visibility</p:attrName>
                                        </p:attrNameLst>
                                      </p:cBhvr>
                                      <p:to>
                                        <p:strVal val="visible"/>
                                      </p:to>
                                    </p:set>
                                    <p:animEffect transition="in" filter="wipe(up)">
                                      <p:cBhvr>
                                        <p:cTn id="7" dur="500"/>
                                        <p:tgtEl>
                                          <p:spTgt spid="6042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045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046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p:bldP spid="13" grpId="0"/>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Page 136 (</a:t>
            </a:r>
            <a:r>
              <a:rPr lang="en-US" dirty="0" smtClean="0">
                <a:solidFill>
                  <a:srgbClr val="E14405"/>
                </a:solidFill>
              </a:rPr>
              <a:t>Orange Book</a:t>
            </a:r>
            <a:r>
              <a:rPr lang="en-US" dirty="0" smtClean="0"/>
              <a:t>)</a:t>
            </a:r>
          </a:p>
          <a:p>
            <a:pPr lvl="1">
              <a:buFont typeface="Wingdings" pitchFamily="2" charset="2"/>
              <a:buChar char="Ø"/>
            </a:pPr>
            <a:r>
              <a:rPr lang="en-US" dirty="0" smtClean="0"/>
              <a:t>Ex 5D.1 (1-5, 9 all &amp; 10 </a:t>
            </a:r>
            <a:r>
              <a:rPr lang="en-US" i="1" dirty="0" smtClean="0"/>
              <a:t>(a</a:t>
            </a:r>
            <a:r>
              <a:rPr lang="en-US" dirty="0" smtClean="0"/>
              <a:t> only</a:t>
            </a:r>
            <a:r>
              <a:rPr lang="en-US" i="1" dirty="0" smtClean="0"/>
              <a:t>)</a:t>
            </a:r>
            <a:r>
              <a:rPr lang="en-US" dirty="0" smtClean="0"/>
              <a:t>)</a:t>
            </a:r>
            <a:endParaRPr lang="en-US" i="1" dirty="0" smtClean="0"/>
          </a:p>
          <a:p>
            <a:r>
              <a:rPr lang="en-US" dirty="0" smtClean="0"/>
              <a:t>Page 139 (</a:t>
            </a:r>
            <a:r>
              <a:rPr lang="en-US" dirty="0">
                <a:solidFill>
                  <a:srgbClr val="E14405"/>
                </a:solidFill>
              </a:rPr>
              <a:t>Orange Book</a:t>
            </a:r>
            <a:r>
              <a:rPr lang="en-US" dirty="0" smtClean="0"/>
              <a:t>)</a:t>
            </a:r>
          </a:p>
          <a:p>
            <a:pPr lvl="1">
              <a:buFont typeface="Wingdings" pitchFamily="2" charset="2"/>
              <a:buChar char="Ø"/>
            </a:pPr>
            <a:r>
              <a:rPr lang="en-US" dirty="0" smtClean="0"/>
              <a:t>Ex 5D.2 (2-5 all)</a:t>
            </a:r>
          </a:p>
        </p:txBody>
      </p:sp>
    </p:spTree>
    <p:extLst>
      <p:ext uri="{BB962C8B-B14F-4D97-AF65-F5344CB8AC3E}">
        <p14:creationId xmlns:p14="http://schemas.microsoft.com/office/powerpoint/2010/main" val="3466260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2"/>
          <p:cNvSpPr txBox="1">
            <a:spLocks noChangeArrowheads="1"/>
          </p:cNvSpPr>
          <p:nvPr/>
        </p:nvSpPr>
        <p:spPr bwMode="auto">
          <a:xfrm>
            <a:off x="468313" y="620713"/>
            <a:ext cx="8029575" cy="457200"/>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A number sequence can be defined by writing its </a:t>
            </a:r>
            <a:r>
              <a:rPr lang="en-GB" sz="2400" b="1" u="sng">
                <a:latin typeface="Calibri" pitchFamily="34" charset="0"/>
              </a:rPr>
              <a:t>general term</a:t>
            </a:r>
            <a:r>
              <a:rPr lang="en-GB" sz="2400">
                <a:latin typeface="Calibri" pitchFamily="34" charset="0"/>
              </a:rPr>
              <a:t>.</a:t>
            </a:r>
          </a:p>
        </p:txBody>
      </p:sp>
      <p:sp>
        <p:nvSpPr>
          <p:cNvPr id="6147" name="Text Box 3"/>
          <p:cNvSpPr txBox="1">
            <a:spLocks noChangeArrowheads="1"/>
          </p:cNvSpPr>
          <p:nvPr/>
        </p:nvSpPr>
        <p:spPr bwMode="auto">
          <a:xfrm>
            <a:off x="1549400" y="1773238"/>
            <a:ext cx="6011863" cy="519112"/>
          </a:xfrm>
          <a:prstGeom prst="rect">
            <a:avLst/>
          </a:prstGeom>
          <a:noFill/>
          <a:ln w="9525">
            <a:noFill/>
            <a:miter lim="800000"/>
            <a:headEnd/>
            <a:tailEnd/>
          </a:ln>
        </p:spPr>
        <p:txBody>
          <a:bodyPr>
            <a:spAutoFit/>
          </a:bodyPr>
          <a:lstStyle/>
          <a:p>
            <a:pPr>
              <a:spcBef>
                <a:spcPct val="50000"/>
              </a:spcBef>
            </a:pPr>
            <a:r>
              <a:rPr lang="en-GB" sz="2800" i="1">
                <a:solidFill>
                  <a:srgbClr val="333399"/>
                </a:solidFill>
                <a:latin typeface="Times New Roman" pitchFamily="18" charset="0"/>
                <a:cs typeface="Times New Roman" pitchFamily="18" charset="0"/>
              </a:rPr>
              <a:t>u</a:t>
            </a:r>
            <a:r>
              <a:rPr lang="en-GB" sz="2800" baseline="-25000">
                <a:solidFill>
                  <a:srgbClr val="333399"/>
                </a:solidFill>
                <a:latin typeface="Times New Roman" pitchFamily="18" charset="0"/>
                <a:cs typeface="Times New Roman" pitchFamily="18" charset="0"/>
              </a:rPr>
              <a:t>1</a:t>
            </a:r>
            <a:r>
              <a:rPr lang="en-GB" sz="2800">
                <a:solidFill>
                  <a:srgbClr val="333399"/>
                </a:solidFill>
                <a:latin typeface="Times New Roman" pitchFamily="18" charset="0"/>
                <a:cs typeface="Times New Roman" pitchFamily="18" charset="0"/>
              </a:rPr>
              <a:t> ,  </a:t>
            </a:r>
            <a:r>
              <a:rPr lang="en-GB" sz="2800" i="1">
                <a:solidFill>
                  <a:srgbClr val="333399"/>
                </a:solidFill>
                <a:latin typeface="Times New Roman" pitchFamily="18" charset="0"/>
                <a:cs typeface="Times New Roman" pitchFamily="18" charset="0"/>
              </a:rPr>
              <a:t>u</a:t>
            </a:r>
            <a:r>
              <a:rPr lang="en-GB" sz="2800" baseline="-25000">
                <a:solidFill>
                  <a:srgbClr val="333399"/>
                </a:solidFill>
                <a:latin typeface="Times New Roman" pitchFamily="18" charset="0"/>
                <a:cs typeface="Times New Roman" pitchFamily="18" charset="0"/>
              </a:rPr>
              <a:t>2</a:t>
            </a:r>
            <a:r>
              <a:rPr lang="en-GB" sz="2800">
                <a:solidFill>
                  <a:srgbClr val="333399"/>
                </a:solidFill>
                <a:latin typeface="Times New Roman" pitchFamily="18" charset="0"/>
                <a:cs typeface="Times New Roman" pitchFamily="18" charset="0"/>
              </a:rPr>
              <a:t> ,  </a:t>
            </a:r>
            <a:r>
              <a:rPr lang="en-GB" sz="2800" i="1">
                <a:solidFill>
                  <a:srgbClr val="333399"/>
                </a:solidFill>
                <a:latin typeface="Times New Roman" pitchFamily="18" charset="0"/>
                <a:cs typeface="Times New Roman" pitchFamily="18" charset="0"/>
              </a:rPr>
              <a:t>u</a:t>
            </a:r>
            <a:r>
              <a:rPr lang="en-GB" sz="2800" baseline="-25000">
                <a:solidFill>
                  <a:srgbClr val="333399"/>
                </a:solidFill>
                <a:latin typeface="Times New Roman" pitchFamily="18" charset="0"/>
                <a:cs typeface="Times New Roman" pitchFamily="18" charset="0"/>
              </a:rPr>
              <a:t>3</a:t>
            </a:r>
            <a:r>
              <a:rPr lang="en-GB" sz="2800">
                <a:solidFill>
                  <a:srgbClr val="333399"/>
                </a:solidFill>
                <a:latin typeface="Times New Roman" pitchFamily="18" charset="0"/>
                <a:cs typeface="Times New Roman" pitchFamily="18" charset="0"/>
              </a:rPr>
              <a:t> ,  </a:t>
            </a:r>
            <a:r>
              <a:rPr lang="en-GB" sz="2800" i="1">
                <a:solidFill>
                  <a:srgbClr val="333399"/>
                </a:solidFill>
                <a:latin typeface="Times New Roman" pitchFamily="18" charset="0"/>
                <a:cs typeface="Times New Roman" pitchFamily="18" charset="0"/>
              </a:rPr>
              <a:t>u</a:t>
            </a:r>
            <a:r>
              <a:rPr lang="en-GB" sz="2800" baseline="-25000">
                <a:solidFill>
                  <a:srgbClr val="333399"/>
                </a:solidFill>
                <a:latin typeface="Times New Roman" pitchFamily="18" charset="0"/>
                <a:cs typeface="Times New Roman" pitchFamily="18" charset="0"/>
              </a:rPr>
              <a:t>4</a:t>
            </a:r>
            <a:r>
              <a:rPr lang="en-GB" sz="2800">
                <a:solidFill>
                  <a:srgbClr val="333399"/>
                </a:solidFill>
                <a:latin typeface="Times New Roman" pitchFamily="18" charset="0"/>
                <a:cs typeface="Times New Roman" pitchFamily="18" charset="0"/>
              </a:rPr>
              <a:t> ,   ……… , </a:t>
            </a:r>
            <a:r>
              <a:rPr lang="en-GB" sz="2800" i="1">
                <a:solidFill>
                  <a:srgbClr val="333399"/>
                </a:solidFill>
                <a:latin typeface="Times New Roman" pitchFamily="18" charset="0"/>
                <a:cs typeface="Times New Roman" pitchFamily="18" charset="0"/>
              </a:rPr>
              <a:t>u</a:t>
            </a:r>
            <a:r>
              <a:rPr lang="en-GB" sz="2800" baseline="-25000">
                <a:solidFill>
                  <a:srgbClr val="333399"/>
                </a:solidFill>
                <a:latin typeface="Times New Roman" pitchFamily="18" charset="0"/>
                <a:cs typeface="Times New Roman" pitchFamily="18" charset="0"/>
              </a:rPr>
              <a:t>n</a:t>
            </a:r>
            <a:r>
              <a:rPr lang="en-GB" sz="2800">
                <a:solidFill>
                  <a:srgbClr val="333399"/>
                </a:solidFill>
                <a:latin typeface="Times New Roman" pitchFamily="18" charset="0"/>
                <a:cs typeface="Times New Roman" pitchFamily="18" charset="0"/>
              </a:rPr>
              <a:t> ,  ………</a:t>
            </a:r>
          </a:p>
        </p:txBody>
      </p:sp>
      <p:sp>
        <p:nvSpPr>
          <p:cNvPr id="6159" name="Text Box 15"/>
          <p:cNvSpPr txBox="1">
            <a:spLocks noChangeArrowheads="1"/>
          </p:cNvSpPr>
          <p:nvPr/>
        </p:nvSpPr>
        <p:spPr bwMode="auto">
          <a:xfrm>
            <a:off x="468313" y="1196975"/>
            <a:ext cx="8029575" cy="457200"/>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The </a:t>
            </a:r>
            <a:r>
              <a:rPr lang="en-GB" sz="2400" b="1" u="sng">
                <a:latin typeface="Calibri" pitchFamily="34" charset="0"/>
              </a:rPr>
              <a:t>terms</a:t>
            </a:r>
            <a:r>
              <a:rPr lang="en-GB" sz="2400">
                <a:latin typeface="Calibri" pitchFamily="34" charset="0"/>
              </a:rPr>
              <a:t> of a sequence are designated as:</a:t>
            </a:r>
          </a:p>
        </p:txBody>
      </p:sp>
      <p:sp>
        <p:nvSpPr>
          <p:cNvPr id="6160" name="Text Box 16"/>
          <p:cNvSpPr txBox="1">
            <a:spLocks noChangeArrowheads="1"/>
          </p:cNvSpPr>
          <p:nvPr/>
        </p:nvSpPr>
        <p:spPr bwMode="auto">
          <a:xfrm>
            <a:off x="433388" y="2565400"/>
            <a:ext cx="8029575" cy="830263"/>
          </a:xfrm>
          <a:prstGeom prst="rect">
            <a:avLst/>
          </a:prstGeom>
          <a:noFill/>
          <a:ln w="9525">
            <a:noFill/>
            <a:miter lim="800000"/>
            <a:headEnd/>
            <a:tailEnd/>
          </a:ln>
        </p:spPr>
        <p:txBody>
          <a:bodyPr>
            <a:spAutoFit/>
          </a:bodyPr>
          <a:lstStyle/>
          <a:p>
            <a:pPr>
              <a:spcBef>
                <a:spcPct val="50000"/>
              </a:spcBef>
            </a:pPr>
            <a:r>
              <a:rPr lang="en-GB" sz="2400" dirty="0">
                <a:latin typeface="Calibri" pitchFamily="34" charset="0"/>
              </a:rPr>
              <a:t>This means that </a:t>
            </a:r>
            <a:r>
              <a:rPr lang="en-GB" sz="2400" i="1" dirty="0">
                <a:latin typeface="Calibri" pitchFamily="34" charset="0"/>
              </a:rPr>
              <a:t>u</a:t>
            </a:r>
            <a:r>
              <a:rPr lang="en-GB" sz="2400" baseline="-25000" dirty="0">
                <a:latin typeface="Calibri" pitchFamily="34" charset="0"/>
              </a:rPr>
              <a:t>1</a:t>
            </a:r>
            <a:r>
              <a:rPr lang="en-GB" sz="2400" dirty="0">
                <a:latin typeface="Calibri" pitchFamily="34" charset="0"/>
              </a:rPr>
              <a:t> represents the first term, </a:t>
            </a:r>
            <a:r>
              <a:rPr lang="en-GB" sz="2400" i="1" dirty="0">
                <a:latin typeface="Calibri" pitchFamily="34" charset="0"/>
              </a:rPr>
              <a:t>u</a:t>
            </a:r>
            <a:r>
              <a:rPr lang="en-GB" sz="2400" baseline="-25000" dirty="0">
                <a:latin typeface="Calibri" pitchFamily="34" charset="0"/>
              </a:rPr>
              <a:t>2</a:t>
            </a:r>
            <a:r>
              <a:rPr lang="en-GB" sz="2400" dirty="0">
                <a:latin typeface="Calibri" pitchFamily="34" charset="0"/>
              </a:rPr>
              <a:t> represents the second term etc.</a:t>
            </a:r>
            <a:endParaRPr lang="en-GB" sz="2400" b="1" dirty="0">
              <a:latin typeface="Calibri" pitchFamily="34" charset="0"/>
            </a:endParaRPr>
          </a:p>
        </p:txBody>
      </p:sp>
      <p:sp>
        <p:nvSpPr>
          <p:cNvPr id="6161" name="Text Box 17"/>
          <p:cNvSpPr txBox="1">
            <a:spLocks noChangeArrowheads="1"/>
          </p:cNvSpPr>
          <p:nvPr/>
        </p:nvSpPr>
        <p:spPr bwMode="auto">
          <a:xfrm>
            <a:off x="395288" y="3573463"/>
            <a:ext cx="8029575" cy="830262"/>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The </a:t>
            </a:r>
            <a:r>
              <a:rPr lang="en-GB" sz="2400" b="1" i="1" u="sng">
                <a:latin typeface="Calibri" pitchFamily="34" charset="0"/>
              </a:rPr>
              <a:t>n</a:t>
            </a:r>
            <a:r>
              <a:rPr lang="en-GB" sz="2400" b="1" u="sng" baseline="30000">
                <a:latin typeface="Calibri" pitchFamily="34" charset="0"/>
              </a:rPr>
              <a:t>th</a:t>
            </a:r>
            <a:r>
              <a:rPr lang="en-GB" sz="2400" b="1" u="sng">
                <a:latin typeface="Calibri" pitchFamily="34" charset="0"/>
              </a:rPr>
              <a:t> term</a:t>
            </a:r>
            <a:r>
              <a:rPr lang="en-GB" sz="2400" b="1">
                <a:latin typeface="Calibri" pitchFamily="34" charset="0"/>
              </a:rPr>
              <a:t> </a:t>
            </a:r>
            <a:r>
              <a:rPr lang="en-GB" sz="2400">
                <a:latin typeface="Calibri" pitchFamily="34" charset="0"/>
              </a:rPr>
              <a:t>of the sequence is represented by </a:t>
            </a:r>
            <a:r>
              <a:rPr lang="en-GB" sz="2400" i="1">
                <a:latin typeface="Calibri" pitchFamily="34" charset="0"/>
              </a:rPr>
              <a:t>u</a:t>
            </a:r>
            <a:r>
              <a:rPr lang="en-GB" sz="2400" baseline="-25000">
                <a:latin typeface="Calibri" pitchFamily="34" charset="0"/>
              </a:rPr>
              <a:t>n</a:t>
            </a:r>
            <a:r>
              <a:rPr lang="en-GB" sz="2400">
                <a:latin typeface="Calibri" pitchFamily="34" charset="0"/>
              </a:rPr>
              <a:t>, and is called the </a:t>
            </a:r>
            <a:r>
              <a:rPr lang="en-GB" sz="2400" b="1" u="sng">
                <a:latin typeface="Calibri" pitchFamily="34" charset="0"/>
              </a:rPr>
              <a:t>general term</a:t>
            </a:r>
            <a:r>
              <a:rPr lang="en-GB" sz="2400" b="1">
                <a:latin typeface="Calibri" pitchFamily="34" charset="0"/>
              </a:rPr>
              <a:t>.</a:t>
            </a:r>
          </a:p>
        </p:txBody>
      </p:sp>
      <p:sp>
        <p:nvSpPr>
          <p:cNvPr id="6162" name="Text Box 18"/>
          <p:cNvSpPr txBox="1">
            <a:spLocks noChangeArrowheads="1"/>
          </p:cNvSpPr>
          <p:nvPr/>
        </p:nvSpPr>
        <p:spPr bwMode="auto">
          <a:xfrm>
            <a:off x="395288" y="3932238"/>
            <a:ext cx="8137525" cy="822325"/>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                                  Using the general term as a formula, we can find </a:t>
            </a:r>
            <a:r>
              <a:rPr lang="en-GB" sz="2400" b="1">
                <a:latin typeface="Calibri" pitchFamily="34" charset="0"/>
              </a:rPr>
              <a:t>any</a:t>
            </a:r>
            <a:r>
              <a:rPr lang="en-GB" sz="2400">
                <a:latin typeface="Calibri" pitchFamily="34" charset="0"/>
              </a:rPr>
              <a:t> term of the sequence.  </a:t>
            </a:r>
            <a:endParaRPr lang="en-GB" sz="2400" b="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59"/>
                                        </p:tgtEl>
                                        <p:attrNameLst>
                                          <p:attrName>style.visibility</p:attrName>
                                        </p:attrNameLst>
                                      </p:cBhvr>
                                      <p:to>
                                        <p:strVal val="visible"/>
                                      </p:to>
                                    </p:set>
                                    <p:animEffect transition="in" filter="wipe(left)">
                                      <p:cBhvr>
                                        <p:cTn id="7" dur="500"/>
                                        <p:tgtEl>
                                          <p:spTgt spid="615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wipe(left)">
                                      <p:cBhvr>
                                        <p:cTn id="12" dur="500"/>
                                        <p:tgtEl>
                                          <p:spTgt spid="614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60"/>
                                        </p:tgtEl>
                                        <p:attrNameLst>
                                          <p:attrName>style.visibility</p:attrName>
                                        </p:attrNameLst>
                                      </p:cBhvr>
                                      <p:to>
                                        <p:strVal val="visible"/>
                                      </p:to>
                                    </p:set>
                                    <p:animEffect transition="in" filter="wipe(left)">
                                      <p:cBhvr>
                                        <p:cTn id="17" dur="500"/>
                                        <p:tgtEl>
                                          <p:spTgt spid="616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61"/>
                                        </p:tgtEl>
                                        <p:attrNameLst>
                                          <p:attrName>style.visibility</p:attrName>
                                        </p:attrNameLst>
                                      </p:cBhvr>
                                      <p:to>
                                        <p:strVal val="visible"/>
                                      </p:to>
                                    </p:set>
                                    <p:animEffect transition="in" filter="wipe(left)">
                                      <p:cBhvr>
                                        <p:cTn id="22" dur="500"/>
                                        <p:tgtEl>
                                          <p:spTgt spid="616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62"/>
                                        </p:tgtEl>
                                        <p:attrNameLst>
                                          <p:attrName>style.visibility</p:attrName>
                                        </p:attrNameLst>
                                      </p:cBhvr>
                                      <p:to>
                                        <p:strVal val="visible"/>
                                      </p:to>
                                    </p:set>
                                    <p:animEffect transition="in" filter="wipe(left)">
                                      <p:cBhvr>
                                        <p:cTn id="27" dur="500"/>
                                        <p:tgtEl>
                                          <p:spTgt spid="6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P spid="6159" grpId="0"/>
      <p:bldP spid="6160" grpId="0"/>
      <p:bldP spid="6161" grpId="0"/>
      <p:bldP spid="61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WordArt 4"/>
          <p:cNvSpPr>
            <a:spLocks noChangeArrowheads="1" noChangeShapeType="1" noTextEdit="1"/>
          </p:cNvSpPr>
          <p:nvPr/>
        </p:nvSpPr>
        <p:spPr bwMode="auto">
          <a:xfrm>
            <a:off x="900113" y="404813"/>
            <a:ext cx="7416800" cy="792162"/>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3366FF">
                    <a:alpha val="50195"/>
                  </a:srgbClr>
                </a:solidFill>
                <a:effectLst>
                  <a:outerShdw dist="45791" dir="2021404" algn="ctr" rotWithShape="0">
                    <a:srgbClr val="9999FF"/>
                  </a:outerShdw>
                </a:effectLst>
                <a:latin typeface="Arial Black"/>
              </a:rPr>
              <a:t>Arithmetic Sequences</a:t>
            </a:r>
          </a:p>
        </p:txBody>
      </p:sp>
      <p:sp>
        <p:nvSpPr>
          <p:cNvPr id="5125" name="Text Box 5"/>
          <p:cNvSpPr txBox="1">
            <a:spLocks noChangeArrowheads="1"/>
          </p:cNvSpPr>
          <p:nvPr/>
        </p:nvSpPr>
        <p:spPr bwMode="auto">
          <a:xfrm>
            <a:off x="250825" y="1270000"/>
            <a:ext cx="8713788" cy="706438"/>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50000"/>
                  </a:schemeClr>
                </a:solidFill>
                <a:latin typeface="Calibri" pitchFamily="34" charset="0"/>
              </a:rPr>
              <a:t>A number sequence is </a:t>
            </a:r>
            <a:r>
              <a:rPr lang="en-GB" sz="2000" b="1" dirty="0">
                <a:solidFill>
                  <a:schemeClr val="accent6">
                    <a:lumMod val="50000"/>
                  </a:schemeClr>
                </a:solidFill>
                <a:latin typeface="Calibri" pitchFamily="34" charset="0"/>
              </a:rPr>
              <a:t>arithmetic </a:t>
            </a:r>
            <a:r>
              <a:rPr lang="en-GB" sz="2000" dirty="0">
                <a:solidFill>
                  <a:schemeClr val="accent6">
                    <a:lumMod val="50000"/>
                  </a:schemeClr>
                </a:solidFill>
                <a:latin typeface="Calibri" pitchFamily="34" charset="0"/>
              </a:rPr>
              <a:t>if there is a </a:t>
            </a:r>
            <a:r>
              <a:rPr lang="en-GB" sz="2000" b="1" dirty="0">
                <a:solidFill>
                  <a:schemeClr val="accent6">
                    <a:lumMod val="50000"/>
                  </a:schemeClr>
                </a:solidFill>
                <a:latin typeface="Calibri" pitchFamily="34" charset="0"/>
              </a:rPr>
              <a:t>constant </a:t>
            </a:r>
            <a:r>
              <a:rPr lang="en-GB" sz="2000" dirty="0">
                <a:solidFill>
                  <a:schemeClr val="accent6">
                    <a:lumMod val="50000"/>
                  </a:schemeClr>
                </a:solidFill>
                <a:latin typeface="Calibri" pitchFamily="34" charset="0"/>
              </a:rPr>
              <a:t>difference between each term and the previous one.  This constant is called the </a:t>
            </a:r>
            <a:r>
              <a:rPr lang="en-GB" sz="2000" b="1" dirty="0">
                <a:solidFill>
                  <a:schemeClr val="accent6">
                    <a:lumMod val="50000"/>
                  </a:schemeClr>
                </a:solidFill>
                <a:latin typeface="Calibri" pitchFamily="34" charset="0"/>
              </a:rPr>
              <a:t>common difference</a:t>
            </a:r>
            <a:r>
              <a:rPr lang="en-GB" sz="2000" dirty="0">
                <a:solidFill>
                  <a:schemeClr val="accent6">
                    <a:lumMod val="50000"/>
                  </a:schemeClr>
                </a:solidFill>
                <a:latin typeface="Calibri" pitchFamily="34" charset="0"/>
              </a:rPr>
              <a:t>.</a:t>
            </a:r>
            <a:endParaRPr lang="en-GB" sz="2000" b="1" dirty="0">
              <a:solidFill>
                <a:schemeClr val="accent6">
                  <a:lumMod val="50000"/>
                </a:schemeClr>
              </a:solidFill>
              <a:latin typeface="Calibri" pitchFamily="34" charset="0"/>
            </a:endParaRPr>
          </a:p>
        </p:txBody>
      </p:sp>
      <p:sp>
        <p:nvSpPr>
          <p:cNvPr id="6" name="Text Box 5"/>
          <p:cNvSpPr txBox="1">
            <a:spLocks noChangeArrowheads="1"/>
          </p:cNvSpPr>
          <p:nvPr/>
        </p:nvSpPr>
        <p:spPr bwMode="auto">
          <a:xfrm>
            <a:off x="250825" y="1989138"/>
            <a:ext cx="8893175" cy="862012"/>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50000"/>
                  </a:schemeClr>
                </a:solidFill>
                <a:latin typeface="Calibri" pitchFamily="34" charset="0"/>
              </a:rPr>
              <a:t>Given the arithmetic sequence </a:t>
            </a:r>
            <a:r>
              <a:rPr lang="en-GB" sz="2000" i="1" dirty="0">
                <a:solidFill>
                  <a:srgbClr val="333399"/>
                </a:solidFill>
                <a:latin typeface="Times New Roman" pitchFamily="18" charset="0"/>
                <a:cs typeface="Times New Roman" pitchFamily="18" charset="0"/>
              </a:rPr>
              <a:t>u</a:t>
            </a:r>
            <a:r>
              <a:rPr lang="en-GB" sz="2000" baseline="-25000" dirty="0">
                <a:solidFill>
                  <a:srgbClr val="333399"/>
                </a:solidFill>
                <a:latin typeface="Times New Roman" pitchFamily="18" charset="0"/>
                <a:cs typeface="Times New Roman" pitchFamily="18" charset="0"/>
              </a:rPr>
              <a:t>1</a:t>
            </a:r>
            <a:r>
              <a:rPr lang="en-GB" sz="2000" dirty="0">
                <a:solidFill>
                  <a:srgbClr val="333399"/>
                </a:solidFill>
                <a:latin typeface="Times New Roman" pitchFamily="18" charset="0"/>
                <a:cs typeface="Times New Roman" pitchFamily="18" charset="0"/>
              </a:rPr>
              <a:t> ,  </a:t>
            </a:r>
            <a:r>
              <a:rPr lang="en-GB" sz="2000" i="1" dirty="0">
                <a:solidFill>
                  <a:srgbClr val="333399"/>
                </a:solidFill>
                <a:latin typeface="Times New Roman" pitchFamily="18" charset="0"/>
                <a:cs typeface="Times New Roman" pitchFamily="18" charset="0"/>
              </a:rPr>
              <a:t>u</a:t>
            </a:r>
            <a:r>
              <a:rPr lang="en-GB" sz="2000" baseline="-25000" dirty="0">
                <a:solidFill>
                  <a:srgbClr val="333399"/>
                </a:solidFill>
                <a:latin typeface="Times New Roman" pitchFamily="18" charset="0"/>
                <a:cs typeface="Times New Roman" pitchFamily="18" charset="0"/>
              </a:rPr>
              <a:t>2</a:t>
            </a:r>
            <a:r>
              <a:rPr lang="en-GB" sz="2000" dirty="0">
                <a:solidFill>
                  <a:srgbClr val="333399"/>
                </a:solidFill>
                <a:latin typeface="Times New Roman" pitchFamily="18" charset="0"/>
                <a:cs typeface="Times New Roman" pitchFamily="18" charset="0"/>
              </a:rPr>
              <a:t> ,  </a:t>
            </a:r>
            <a:r>
              <a:rPr lang="en-GB" sz="2000" i="1" dirty="0">
                <a:solidFill>
                  <a:srgbClr val="333399"/>
                </a:solidFill>
                <a:latin typeface="Times New Roman" pitchFamily="18" charset="0"/>
                <a:cs typeface="Times New Roman" pitchFamily="18" charset="0"/>
              </a:rPr>
              <a:t>u</a:t>
            </a:r>
            <a:r>
              <a:rPr lang="en-GB" sz="2000" baseline="-25000" dirty="0">
                <a:solidFill>
                  <a:srgbClr val="333399"/>
                </a:solidFill>
                <a:latin typeface="Times New Roman" pitchFamily="18" charset="0"/>
                <a:cs typeface="Times New Roman" pitchFamily="18" charset="0"/>
              </a:rPr>
              <a:t>3</a:t>
            </a:r>
            <a:r>
              <a:rPr lang="en-GB" sz="2000" dirty="0">
                <a:solidFill>
                  <a:srgbClr val="333399"/>
                </a:solidFill>
                <a:latin typeface="Times New Roman" pitchFamily="18" charset="0"/>
                <a:cs typeface="Times New Roman" pitchFamily="18" charset="0"/>
              </a:rPr>
              <a:t> ,  </a:t>
            </a:r>
            <a:r>
              <a:rPr lang="en-GB" sz="2000" i="1" dirty="0">
                <a:solidFill>
                  <a:srgbClr val="333399"/>
                </a:solidFill>
                <a:latin typeface="Times New Roman" pitchFamily="18" charset="0"/>
                <a:cs typeface="Times New Roman" pitchFamily="18" charset="0"/>
              </a:rPr>
              <a:t>u</a:t>
            </a:r>
            <a:r>
              <a:rPr lang="en-GB" sz="2000" baseline="-25000" dirty="0">
                <a:solidFill>
                  <a:srgbClr val="333399"/>
                </a:solidFill>
                <a:latin typeface="Times New Roman" pitchFamily="18" charset="0"/>
                <a:cs typeface="Times New Roman" pitchFamily="18" charset="0"/>
              </a:rPr>
              <a:t>4</a:t>
            </a:r>
            <a:r>
              <a:rPr lang="en-GB" sz="2000" dirty="0">
                <a:solidFill>
                  <a:srgbClr val="333399"/>
                </a:solidFill>
                <a:latin typeface="Times New Roman" pitchFamily="18" charset="0"/>
                <a:cs typeface="Times New Roman" pitchFamily="18" charset="0"/>
              </a:rPr>
              <a:t> ,   …… </a:t>
            </a:r>
            <a:r>
              <a:rPr lang="en-GB" sz="2000" dirty="0">
                <a:solidFill>
                  <a:schemeClr val="accent6">
                    <a:lumMod val="50000"/>
                  </a:schemeClr>
                </a:solidFill>
                <a:latin typeface="Calibri" pitchFamily="34" charset="0"/>
              </a:rPr>
              <a:t>, the common difference is:</a:t>
            </a:r>
          </a:p>
          <a:p>
            <a:pPr>
              <a:spcBef>
                <a:spcPct val="50000"/>
              </a:spcBef>
              <a:defRPr/>
            </a:pPr>
            <a:r>
              <a:rPr lang="en-GB" sz="2000" i="1" dirty="0">
                <a:solidFill>
                  <a:srgbClr val="333399"/>
                </a:solidFill>
                <a:latin typeface="Times New Roman" pitchFamily="18" charset="0"/>
                <a:cs typeface="Times New Roman" pitchFamily="18" charset="0"/>
              </a:rPr>
              <a:t>d</a:t>
            </a:r>
            <a:r>
              <a:rPr lang="en-GB" sz="2000" dirty="0">
                <a:solidFill>
                  <a:srgbClr val="333399"/>
                </a:solidFill>
                <a:latin typeface="Times New Roman" pitchFamily="18" charset="0"/>
                <a:cs typeface="Times New Roman" pitchFamily="18" charset="0"/>
              </a:rPr>
              <a:t>  =  </a:t>
            </a:r>
            <a:r>
              <a:rPr lang="en-GB" sz="2000" i="1" dirty="0">
                <a:solidFill>
                  <a:srgbClr val="333399"/>
                </a:solidFill>
                <a:latin typeface="Times New Roman" pitchFamily="18" charset="0"/>
                <a:cs typeface="Times New Roman" pitchFamily="18" charset="0"/>
              </a:rPr>
              <a:t>u</a:t>
            </a:r>
            <a:r>
              <a:rPr lang="en-GB" sz="2000" baseline="-25000" dirty="0">
                <a:solidFill>
                  <a:srgbClr val="333399"/>
                </a:solidFill>
                <a:latin typeface="Times New Roman" pitchFamily="18" charset="0"/>
                <a:cs typeface="Times New Roman" pitchFamily="18" charset="0"/>
              </a:rPr>
              <a:t>2</a:t>
            </a:r>
            <a:r>
              <a:rPr lang="en-GB" sz="2000" dirty="0">
                <a:solidFill>
                  <a:srgbClr val="333399"/>
                </a:solidFill>
                <a:latin typeface="Times New Roman" pitchFamily="18" charset="0"/>
                <a:cs typeface="Times New Roman" pitchFamily="18" charset="0"/>
              </a:rPr>
              <a:t> – </a:t>
            </a:r>
            <a:r>
              <a:rPr lang="en-GB" sz="2000" i="1" dirty="0">
                <a:solidFill>
                  <a:srgbClr val="333399"/>
                </a:solidFill>
                <a:latin typeface="Times New Roman" pitchFamily="18" charset="0"/>
                <a:cs typeface="Times New Roman" pitchFamily="18" charset="0"/>
              </a:rPr>
              <a:t>u</a:t>
            </a:r>
            <a:r>
              <a:rPr lang="en-GB" sz="2000" baseline="-25000" dirty="0">
                <a:solidFill>
                  <a:srgbClr val="333399"/>
                </a:solidFill>
                <a:latin typeface="Times New Roman" pitchFamily="18" charset="0"/>
                <a:cs typeface="Times New Roman" pitchFamily="18" charset="0"/>
              </a:rPr>
              <a:t>1</a:t>
            </a:r>
            <a:r>
              <a:rPr lang="en-GB" sz="2000" dirty="0">
                <a:solidFill>
                  <a:srgbClr val="333399"/>
                </a:solidFill>
                <a:latin typeface="Times New Roman" pitchFamily="18" charset="0"/>
                <a:cs typeface="Times New Roman" pitchFamily="18" charset="0"/>
              </a:rPr>
              <a:t>  =  </a:t>
            </a:r>
            <a:r>
              <a:rPr lang="en-GB" sz="2000" i="1" dirty="0">
                <a:solidFill>
                  <a:srgbClr val="333399"/>
                </a:solidFill>
                <a:latin typeface="Times New Roman" pitchFamily="18" charset="0"/>
                <a:cs typeface="Times New Roman" pitchFamily="18" charset="0"/>
              </a:rPr>
              <a:t>u</a:t>
            </a:r>
            <a:r>
              <a:rPr lang="en-GB" sz="2000" baseline="-25000" dirty="0">
                <a:solidFill>
                  <a:srgbClr val="333399"/>
                </a:solidFill>
                <a:latin typeface="Times New Roman" pitchFamily="18" charset="0"/>
                <a:cs typeface="Times New Roman" pitchFamily="18" charset="0"/>
              </a:rPr>
              <a:t>3</a:t>
            </a:r>
            <a:r>
              <a:rPr lang="en-GB" sz="2000" dirty="0">
                <a:solidFill>
                  <a:srgbClr val="333399"/>
                </a:solidFill>
                <a:latin typeface="Times New Roman" pitchFamily="18" charset="0"/>
                <a:cs typeface="Times New Roman" pitchFamily="18" charset="0"/>
              </a:rPr>
              <a:t> – </a:t>
            </a:r>
            <a:r>
              <a:rPr lang="en-GB" sz="2000" i="1" dirty="0">
                <a:solidFill>
                  <a:srgbClr val="333399"/>
                </a:solidFill>
                <a:latin typeface="Times New Roman" pitchFamily="18" charset="0"/>
                <a:cs typeface="Times New Roman" pitchFamily="18" charset="0"/>
              </a:rPr>
              <a:t>u</a:t>
            </a:r>
            <a:r>
              <a:rPr lang="en-GB" sz="2000" baseline="-25000" dirty="0">
                <a:solidFill>
                  <a:srgbClr val="333399"/>
                </a:solidFill>
                <a:latin typeface="Times New Roman" pitchFamily="18" charset="0"/>
                <a:cs typeface="Times New Roman" pitchFamily="18" charset="0"/>
              </a:rPr>
              <a:t>2</a:t>
            </a:r>
            <a:r>
              <a:rPr lang="en-GB" sz="2000" dirty="0">
                <a:solidFill>
                  <a:srgbClr val="333399"/>
                </a:solidFill>
                <a:latin typeface="Times New Roman" pitchFamily="18" charset="0"/>
                <a:cs typeface="Times New Roman" pitchFamily="18" charset="0"/>
              </a:rPr>
              <a:t>  =   </a:t>
            </a:r>
            <a:r>
              <a:rPr lang="en-GB" sz="2000" i="1" dirty="0">
                <a:solidFill>
                  <a:srgbClr val="333399"/>
                </a:solidFill>
                <a:latin typeface="Times New Roman" pitchFamily="18" charset="0"/>
                <a:cs typeface="Times New Roman" pitchFamily="18" charset="0"/>
              </a:rPr>
              <a:t>u</a:t>
            </a:r>
            <a:r>
              <a:rPr lang="en-GB" sz="2000" baseline="-25000" dirty="0">
                <a:solidFill>
                  <a:srgbClr val="333399"/>
                </a:solidFill>
                <a:latin typeface="Times New Roman" pitchFamily="18" charset="0"/>
                <a:cs typeface="Times New Roman" pitchFamily="18" charset="0"/>
              </a:rPr>
              <a:t>4</a:t>
            </a:r>
            <a:r>
              <a:rPr lang="en-GB" sz="2000" dirty="0">
                <a:solidFill>
                  <a:srgbClr val="333399"/>
                </a:solidFill>
                <a:latin typeface="Times New Roman" pitchFamily="18" charset="0"/>
                <a:cs typeface="Times New Roman" pitchFamily="18" charset="0"/>
              </a:rPr>
              <a:t> – </a:t>
            </a:r>
            <a:r>
              <a:rPr lang="en-GB" sz="2000" i="1" dirty="0">
                <a:solidFill>
                  <a:srgbClr val="333399"/>
                </a:solidFill>
                <a:latin typeface="Times New Roman" pitchFamily="18" charset="0"/>
                <a:cs typeface="Times New Roman" pitchFamily="18" charset="0"/>
              </a:rPr>
              <a:t>u</a:t>
            </a:r>
            <a:r>
              <a:rPr lang="en-GB" sz="2000" baseline="-25000" dirty="0">
                <a:solidFill>
                  <a:srgbClr val="333399"/>
                </a:solidFill>
                <a:latin typeface="Times New Roman" pitchFamily="18" charset="0"/>
                <a:cs typeface="Times New Roman" pitchFamily="18" charset="0"/>
              </a:rPr>
              <a:t>3</a:t>
            </a:r>
            <a:r>
              <a:rPr lang="en-GB" sz="2000" dirty="0">
                <a:solidFill>
                  <a:srgbClr val="333399"/>
                </a:solidFill>
                <a:latin typeface="Times New Roman" pitchFamily="18" charset="0"/>
                <a:cs typeface="Times New Roman" pitchFamily="18" charset="0"/>
              </a:rPr>
              <a:t> = .....   </a:t>
            </a:r>
          </a:p>
        </p:txBody>
      </p:sp>
      <p:sp>
        <p:nvSpPr>
          <p:cNvPr id="7" name="Text Box 5"/>
          <p:cNvSpPr txBox="1">
            <a:spLocks noChangeArrowheads="1"/>
          </p:cNvSpPr>
          <p:nvPr/>
        </p:nvSpPr>
        <p:spPr bwMode="auto">
          <a:xfrm>
            <a:off x="1476375" y="2924175"/>
            <a:ext cx="3168650" cy="461963"/>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4 ,  2 ,  0 ,  -2 ,  -4 , ………</a:t>
            </a:r>
          </a:p>
        </p:txBody>
      </p:sp>
      <p:sp>
        <p:nvSpPr>
          <p:cNvPr id="9" name="Text Box 7"/>
          <p:cNvSpPr txBox="1">
            <a:spLocks noChangeArrowheads="1"/>
          </p:cNvSpPr>
          <p:nvPr/>
        </p:nvSpPr>
        <p:spPr bwMode="auto">
          <a:xfrm>
            <a:off x="1476375" y="3644900"/>
            <a:ext cx="3743325" cy="457200"/>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1 ,  4 ,  9 ,  16 ,  25 ,  36 ………</a:t>
            </a:r>
          </a:p>
        </p:txBody>
      </p:sp>
      <p:sp>
        <p:nvSpPr>
          <p:cNvPr id="11" name="Text Box 9"/>
          <p:cNvSpPr txBox="1">
            <a:spLocks noChangeArrowheads="1"/>
          </p:cNvSpPr>
          <p:nvPr/>
        </p:nvSpPr>
        <p:spPr bwMode="auto">
          <a:xfrm>
            <a:off x="1476375" y="4292600"/>
            <a:ext cx="5256213" cy="461963"/>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100 ,  50 ,  25 ,  12.5 ,  6.25  ………</a:t>
            </a:r>
          </a:p>
        </p:txBody>
      </p:sp>
      <p:sp>
        <p:nvSpPr>
          <p:cNvPr id="13" name="Text Box 11"/>
          <p:cNvSpPr txBox="1">
            <a:spLocks noChangeArrowheads="1"/>
          </p:cNvSpPr>
          <p:nvPr/>
        </p:nvSpPr>
        <p:spPr bwMode="auto">
          <a:xfrm>
            <a:off x="1476375" y="4868863"/>
            <a:ext cx="4391025" cy="461962"/>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1 ,  8 ,  27 ,  64 ,  125 ………</a:t>
            </a:r>
          </a:p>
        </p:txBody>
      </p:sp>
      <p:sp>
        <p:nvSpPr>
          <p:cNvPr id="15" name="Text Box 13"/>
          <p:cNvSpPr txBox="1">
            <a:spLocks noChangeArrowheads="1"/>
          </p:cNvSpPr>
          <p:nvPr/>
        </p:nvSpPr>
        <p:spPr bwMode="auto">
          <a:xfrm>
            <a:off x="1476375" y="5516563"/>
            <a:ext cx="5183188" cy="461962"/>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0.4 ,  0.2 ,  0 ,  -0.2 ,  -0.4  ………</a:t>
            </a:r>
          </a:p>
        </p:txBody>
      </p:sp>
      <p:sp>
        <p:nvSpPr>
          <p:cNvPr id="17" name="Text Box 15"/>
          <p:cNvSpPr txBox="1">
            <a:spLocks noChangeArrowheads="1"/>
          </p:cNvSpPr>
          <p:nvPr/>
        </p:nvSpPr>
        <p:spPr bwMode="auto">
          <a:xfrm>
            <a:off x="1476375" y="6165850"/>
            <a:ext cx="5399088" cy="461963"/>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0 ,  1 ,  1 ,  2 , 3 ,  5 ,  8 , 13 ………</a:t>
            </a:r>
          </a:p>
        </p:txBody>
      </p:sp>
      <p:sp>
        <p:nvSpPr>
          <p:cNvPr id="19" name="TextBox 18"/>
          <p:cNvSpPr txBox="1">
            <a:spLocks noChangeArrowheads="1"/>
          </p:cNvSpPr>
          <p:nvPr/>
        </p:nvSpPr>
        <p:spPr bwMode="auto">
          <a:xfrm>
            <a:off x="4716463" y="2924175"/>
            <a:ext cx="576262" cy="647700"/>
          </a:xfrm>
          <a:prstGeom prst="rect">
            <a:avLst/>
          </a:prstGeom>
          <a:noFill/>
          <a:ln w="9525">
            <a:noFill/>
            <a:miter lim="800000"/>
            <a:headEnd/>
            <a:tailEnd/>
          </a:ln>
        </p:spPr>
        <p:txBody>
          <a:bodyPr>
            <a:spAutoFit/>
          </a:bodyPr>
          <a:lstStyle/>
          <a:p>
            <a:r>
              <a:rPr lang="en-GB" sz="3600">
                <a:solidFill>
                  <a:srgbClr val="006600"/>
                </a:solidFill>
                <a:sym typeface="Wingdings" pitchFamily="2" charset="2"/>
              </a:rPr>
              <a:t></a:t>
            </a:r>
            <a:endParaRPr lang="en-GB" sz="3600">
              <a:solidFill>
                <a:srgbClr val="006600"/>
              </a:solidFill>
            </a:endParaRPr>
          </a:p>
        </p:txBody>
      </p:sp>
      <p:sp>
        <p:nvSpPr>
          <p:cNvPr id="20" name="TextBox 19"/>
          <p:cNvSpPr txBox="1">
            <a:spLocks noChangeArrowheads="1"/>
          </p:cNvSpPr>
          <p:nvPr/>
        </p:nvSpPr>
        <p:spPr bwMode="auto">
          <a:xfrm>
            <a:off x="5651500" y="4221163"/>
            <a:ext cx="576263" cy="523875"/>
          </a:xfrm>
          <a:prstGeom prst="rect">
            <a:avLst/>
          </a:prstGeom>
          <a:noFill/>
          <a:ln w="9525">
            <a:noFill/>
            <a:miter lim="800000"/>
            <a:headEnd/>
            <a:tailEnd/>
          </a:ln>
        </p:spPr>
        <p:txBody>
          <a:bodyPr>
            <a:spAutoFit/>
          </a:bodyPr>
          <a:lstStyle/>
          <a:p>
            <a:r>
              <a:rPr lang="en-GB" sz="2800">
                <a:solidFill>
                  <a:srgbClr val="FF0000"/>
                </a:solidFill>
                <a:sym typeface="Wingdings" pitchFamily="2" charset="2"/>
              </a:rPr>
              <a:t>x</a:t>
            </a:r>
            <a:endParaRPr lang="en-GB" sz="2800">
              <a:solidFill>
                <a:srgbClr val="FF0000"/>
              </a:solidFill>
            </a:endParaRPr>
          </a:p>
        </p:txBody>
      </p:sp>
      <p:sp>
        <p:nvSpPr>
          <p:cNvPr id="21" name="TextBox 20"/>
          <p:cNvSpPr txBox="1">
            <a:spLocks noChangeArrowheads="1"/>
          </p:cNvSpPr>
          <p:nvPr/>
        </p:nvSpPr>
        <p:spPr bwMode="auto">
          <a:xfrm>
            <a:off x="5148263" y="3573463"/>
            <a:ext cx="576262" cy="522287"/>
          </a:xfrm>
          <a:prstGeom prst="rect">
            <a:avLst/>
          </a:prstGeom>
          <a:noFill/>
          <a:ln w="9525">
            <a:noFill/>
            <a:miter lim="800000"/>
            <a:headEnd/>
            <a:tailEnd/>
          </a:ln>
        </p:spPr>
        <p:txBody>
          <a:bodyPr>
            <a:spAutoFit/>
          </a:bodyPr>
          <a:lstStyle/>
          <a:p>
            <a:r>
              <a:rPr lang="en-GB" sz="2800">
                <a:solidFill>
                  <a:srgbClr val="FF0000"/>
                </a:solidFill>
                <a:sym typeface="Wingdings" pitchFamily="2" charset="2"/>
              </a:rPr>
              <a:t>x</a:t>
            </a:r>
            <a:endParaRPr lang="en-GB" sz="2800">
              <a:solidFill>
                <a:srgbClr val="FF0000"/>
              </a:solidFill>
            </a:endParaRPr>
          </a:p>
        </p:txBody>
      </p:sp>
      <p:sp>
        <p:nvSpPr>
          <p:cNvPr id="22" name="TextBox 21"/>
          <p:cNvSpPr txBox="1">
            <a:spLocks noChangeArrowheads="1"/>
          </p:cNvSpPr>
          <p:nvPr/>
        </p:nvSpPr>
        <p:spPr bwMode="auto">
          <a:xfrm>
            <a:off x="4859338" y="4797425"/>
            <a:ext cx="576262" cy="522288"/>
          </a:xfrm>
          <a:prstGeom prst="rect">
            <a:avLst/>
          </a:prstGeom>
          <a:noFill/>
          <a:ln w="9525">
            <a:noFill/>
            <a:miter lim="800000"/>
            <a:headEnd/>
            <a:tailEnd/>
          </a:ln>
        </p:spPr>
        <p:txBody>
          <a:bodyPr>
            <a:spAutoFit/>
          </a:bodyPr>
          <a:lstStyle/>
          <a:p>
            <a:r>
              <a:rPr lang="en-GB" sz="2800">
                <a:solidFill>
                  <a:srgbClr val="FF0000"/>
                </a:solidFill>
                <a:sym typeface="Wingdings" pitchFamily="2" charset="2"/>
              </a:rPr>
              <a:t>x</a:t>
            </a:r>
            <a:endParaRPr lang="en-GB" sz="2800">
              <a:solidFill>
                <a:srgbClr val="FF0000"/>
              </a:solidFill>
            </a:endParaRPr>
          </a:p>
        </p:txBody>
      </p:sp>
      <p:sp>
        <p:nvSpPr>
          <p:cNvPr id="23" name="TextBox 22"/>
          <p:cNvSpPr txBox="1">
            <a:spLocks noChangeArrowheads="1"/>
          </p:cNvSpPr>
          <p:nvPr/>
        </p:nvSpPr>
        <p:spPr bwMode="auto">
          <a:xfrm>
            <a:off x="5364163" y="5445125"/>
            <a:ext cx="576262" cy="646113"/>
          </a:xfrm>
          <a:prstGeom prst="rect">
            <a:avLst/>
          </a:prstGeom>
          <a:noFill/>
          <a:ln w="9525">
            <a:noFill/>
            <a:miter lim="800000"/>
            <a:headEnd/>
            <a:tailEnd/>
          </a:ln>
        </p:spPr>
        <p:txBody>
          <a:bodyPr>
            <a:spAutoFit/>
          </a:bodyPr>
          <a:lstStyle/>
          <a:p>
            <a:r>
              <a:rPr lang="en-GB" sz="3600">
                <a:solidFill>
                  <a:srgbClr val="006600"/>
                </a:solidFill>
                <a:sym typeface="Wingdings" pitchFamily="2" charset="2"/>
              </a:rPr>
              <a:t></a:t>
            </a:r>
            <a:endParaRPr lang="en-GB" sz="3600">
              <a:solidFill>
                <a:srgbClr val="006600"/>
              </a:solidFill>
            </a:endParaRPr>
          </a:p>
        </p:txBody>
      </p:sp>
      <p:sp>
        <p:nvSpPr>
          <p:cNvPr id="24" name="TextBox 23"/>
          <p:cNvSpPr txBox="1">
            <a:spLocks noChangeArrowheads="1"/>
          </p:cNvSpPr>
          <p:nvPr/>
        </p:nvSpPr>
        <p:spPr bwMode="auto">
          <a:xfrm>
            <a:off x="5724525" y="6092825"/>
            <a:ext cx="576263" cy="523875"/>
          </a:xfrm>
          <a:prstGeom prst="rect">
            <a:avLst/>
          </a:prstGeom>
          <a:noFill/>
          <a:ln w="9525">
            <a:noFill/>
            <a:miter lim="800000"/>
            <a:headEnd/>
            <a:tailEnd/>
          </a:ln>
        </p:spPr>
        <p:txBody>
          <a:bodyPr>
            <a:spAutoFit/>
          </a:bodyPr>
          <a:lstStyle/>
          <a:p>
            <a:r>
              <a:rPr lang="en-GB" sz="2800">
                <a:solidFill>
                  <a:srgbClr val="FF0000"/>
                </a:solidFill>
                <a:sym typeface="Wingdings" pitchFamily="2" charset="2"/>
              </a:rPr>
              <a:t>x</a:t>
            </a:r>
            <a:endParaRPr lang="en-GB" sz="2800">
              <a:solidFill>
                <a:srgbClr val="FF0000"/>
              </a:solidFill>
            </a:endParaRPr>
          </a:p>
        </p:txBody>
      </p:sp>
      <p:grpSp>
        <p:nvGrpSpPr>
          <p:cNvPr id="2" name="Group 34"/>
          <p:cNvGrpSpPr>
            <a:grpSpLocks/>
          </p:cNvGrpSpPr>
          <p:nvPr/>
        </p:nvGrpSpPr>
        <p:grpSpPr bwMode="auto">
          <a:xfrm>
            <a:off x="1619250" y="3213100"/>
            <a:ext cx="504825" cy="400050"/>
            <a:chOff x="1619672" y="3284984"/>
            <a:chExt cx="504056" cy="400110"/>
          </a:xfrm>
        </p:grpSpPr>
        <p:sp>
          <p:nvSpPr>
            <p:cNvPr id="17533" name="TextBox 24"/>
            <p:cNvSpPr txBox="1">
              <a:spLocks noChangeArrowheads="1"/>
            </p:cNvSpPr>
            <p:nvPr/>
          </p:nvSpPr>
          <p:spPr bwMode="auto">
            <a:xfrm>
              <a:off x="1619672" y="3284984"/>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-2</a:t>
              </a:r>
            </a:p>
          </p:txBody>
        </p:sp>
        <p:cxnSp>
          <p:nvCxnSpPr>
            <p:cNvPr id="27" name="Straight Connector 26"/>
            <p:cNvCxnSpPr/>
            <p:nvPr/>
          </p:nvCxnSpPr>
          <p:spPr>
            <a:xfrm>
              <a:off x="1619672" y="3356433"/>
              <a:ext cx="144243"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1908157" y="3356433"/>
              <a:ext cx="134732"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3" name="Group 35"/>
          <p:cNvGrpSpPr>
            <a:grpSpLocks/>
          </p:cNvGrpSpPr>
          <p:nvPr/>
        </p:nvGrpSpPr>
        <p:grpSpPr bwMode="auto">
          <a:xfrm>
            <a:off x="2124075" y="3213100"/>
            <a:ext cx="503238" cy="400050"/>
            <a:chOff x="1619672" y="3284984"/>
            <a:chExt cx="504056" cy="400110"/>
          </a:xfrm>
        </p:grpSpPr>
        <p:sp>
          <p:nvSpPr>
            <p:cNvPr id="17530" name="TextBox 36"/>
            <p:cNvSpPr txBox="1">
              <a:spLocks noChangeArrowheads="1"/>
            </p:cNvSpPr>
            <p:nvPr/>
          </p:nvSpPr>
          <p:spPr bwMode="auto">
            <a:xfrm>
              <a:off x="1619672" y="3284984"/>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-2</a:t>
              </a:r>
            </a:p>
          </p:txBody>
        </p:sp>
        <p:cxnSp>
          <p:nvCxnSpPr>
            <p:cNvPr id="38" name="Straight Connector 37"/>
            <p:cNvCxnSpPr/>
            <p:nvPr/>
          </p:nvCxnSpPr>
          <p:spPr>
            <a:xfrm>
              <a:off x="1619672" y="3356433"/>
              <a:ext cx="144698"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1907477" y="3356433"/>
              <a:ext cx="135156"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4" name="Group 39"/>
          <p:cNvGrpSpPr>
            <a:grpSpLocks/>
          </p:cNvGrpSpPr>
          <p:nvPr/>
        </p:nvGrpSpPr>
        <p:grpSpPr bwMode="auto">
          <a:xfrm>
            <a:off x="2627313" y="3213100"/>
            <a:ext cx="504825" cy="400050"/>
            <a:chOff x="1619672" y="3284984"/>
            <a:chExt cx="504056" cy="400110"/>
          </a:xfrm>
        </p:grpSpPr>
        <p:sp>
          <p:nvSpPr>
            <p:cNvPr id="17527" name="TextBox 40"/>
            <p:cNvSpPr txBox="1">
              <a:spLocks noChangeArrowheads="1"/>
            </p:cNvSpPr>
            <p:nvPr/>
          </p:nvSpPr>
          <p:spPr bwMode="auto">
            <a:xfrm>
              <a:off x="1619672" y="3284984"/>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-2</a:t>
              </a:r>
            </a:p>
          </p:txBody>
        </p:sp>
        <p:cxnSp>
          <p:nvCxnSpPr>
            <p:cNvPr id="42" name="Straight Connector 41"/>
            <p:cNvCxnSpPr/>
            <p:nvPr/>
          </p:nvCxnSpPr>
          <p:spPr>
            <a:xfrm>
              <a:off x="1619672" y="3356433"/>
              <a:ext cx="144242"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1908157" y="3356433"/>
              <a:ext cx="134731"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5" name="Group 43"/>
          <p:cNvGrpSpPr>
            <a:grpSpLocks/>
          </p:cNvGrpSpPr>
          <p:nvPr/>
        </p:nvGrpSpPr>
        <p:grpSpPr bwMode="auto">
          <a:xfrm>
            <a:off x="3132138" y="3213100"/>
            <a:ext cx="503237" cy="400050"/>
            <a:chOff x="1619672" y="3284984"/>
            <a:chExt cx="504056" cy="400110"/>
          </a:xfrm>
        </p:grpSpPr>
        <p:sp>
          <p:nvSpPr>
            <p:cNvPr id="17524" name="TextBox 44"/>
            <p:cNvSpPr txBox="1">
              <a:spLocks noChangeArrowheads="1"/>
            </p:cNvSpPr>
            <p:nvPr/>
          </p:nvSpPr>
          <p:spPr bwMode="auto">
            <a:xfrm>
              <a:off x="1619672" y="3284984"/>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-2</a:t>
              </a:r>
            </a:p>
          </p:txBody>
        </p:sp>
        <p:cxnSp>
          <p:nvCxnSpPr>
            <p:cNvPr id="46" name="Straight Connector 45"/>
            <p:cNvCxnSpPr/>
            <p:nvPr/>
          </p:nvCxnSpPr>
          <p:spPr>
            <a:xfrm>
              <a:off x="1619672" y="3356433"/>
              <a:ext cx="144697"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1907477" y="3356433"/>
              <a:ext cx="135158"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8" name="Group 47"/>
          <p:cNvGrpSpPr>
            <a:grpSpLocks/>
          </p:cNvGrpSpPr>
          <p:nvPr/>
        </p:nvGrpSpPr>
        <p:grpSpPr bwMode="auto">
          <a:xfrm>
            <a:off x="1619250" y="3933825"/>
            <a:ext cx="576263" cy="400050"/>
            <a:chOff x="1619672" y="3284984"/>
            <a:chExt cx="576064" cy="400110"/>
          </a:xfrm>
        </p:grpSpPr>
        <p:sp>
          <p:nvSpPr>
            <p:cNvPr id="17521" name="TextBox 48"/>
            <p:cNvSpPr txBox="1">
              <a:spLocks noChangeArrowheads="1"/>
            </p:cNvSpPr>
            <p:nvPr/>
          </p:nvSpPr>
          <p:spPr bwMode="auto">
            <a:xfrm>
              <a:off x="1691680" y="3284984"/>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3</a:t>
              </a:r>
            </a:p>
          </p:txBody>
        </p:sp>
        <p:cxnSp>
          <p:nvCxnSpPr>
            <p:cNvPr id="50" name="Straight Connector 49"/>
            <p:cNvCxnSpPr/>
            <p:nvPr/>
          </p:nvCxnSpPr>
          <p:spPr>
            <a:xfrm>
              <a:off x="1619672" y="3356433"/>
              <a:ext cx="144413"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1908497" y="3356433"/>
              <a:ext cx="134891"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10" name="Group 51"/>
          <p:cNvGrpSpPr>
            <a:grpSpLocks/>
          </p:cNvGrpSpPr>
          <p:nvPr/>
        </p:nvGrpSpPr>
        <p:grpSpPr bwMode="auto">
          <a:xfrm>
            <a:off x="2124075" y="3933825"/>
            <a:ext cx="576263" cy="400050"/>
            <a:chOff x="1619672" y="3284984"/>
            <a:chExt cx="576064" cy="400110"/>
          </a:xfrm>
        </p:grpSpPr>
        <p:sp>
          <p:nvSpPr>
            <p:cNvPr id="17518" name="TextBox 52"/>
            <p:cNvSpPr txBox="1">
              <a:spLocks noChangeArrowheads="1"/>
            </p:cNvSpPr>
            <p:nvPr/>
          </p:nvSpPr>
          <p:spPr bwMode="auto">
            <a:xfrm>
              <a:off x="1691680" y="3284984"/>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5</a:t>
              </a:r>
            </a:p>
          </p:txBody>
        </p:sp>
        <p:cxnSp>
          <p:nvCxnSpPr>
            <p:cNvPr id="54" name="Straight Connector 53"/>
            <p:cNvCxnSpPr/>
            <p:nvPr/>
          </p:nvCxnSpPr>
          <p:spPr>
            <a:xfrm>
              <a:off x="1619672" y="3356433"/>
              <a:ext cx="144413"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1908497" y="3356433"/>
              <a:ext cx="134891"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12" name="Group 55"/>
          <p:cNvGrpSpPr>
            <a:grpSpLocks/>
          </p:cNvGrpSpPr>
          <p:nvPr/>
        </p:nvGrpSpPr>
        <p:grpSpPr bwMode="auto">
          <a:xfrm>
            <a:off x="2627313" y="3933825"/>
            <a:ext cx="576262" cy="400050"/>
            <a:chOff x="1619672" y="3284984"/>
            <a:chExt cx="576064" cy="400110"/>
          </a:xfrm>
        </p:grpSpPr>
        <p:sp>
          <p:nvSpPr>
            <p:cNvPr id="17515" name="TextBox 56"/>
            <p:cNvSpPr txBox="1">
              <a:spLocks noChangeArrowheads="1"/>
            </p:cNvSpPr>
            <p:nvPr/>
          </p:nvSpPr>
          <p:spPr bwMode="auto">
            <a:xfrm>
              <a:off x="1691680" y="3284984"/>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7</a:t>
              </a:r>
            </a:p>
          </p:txBody>
        </p:sp>
        <p:cxnSp>
          <p:nvCxnSpPr>
            <p:cNvPr id="58" name="Straight Connector 57"/>
            <p:cNvCxnSpPr/>
            <p:nvPr/>
          </p:nvCxnSpPr>
          <p:spPr>
            <a:xfrm>
              <a:off x="1619672" y="3356433"/>
              <a:ext cx="144412"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1908498" y="3356433"/>
              <a:ext cx="134891"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14" name="Group 59"/>
          <p:cNvGrpSpPr>
            <a:grpSpLocks/>
          </p:cNvGrpSpPr>
          <p:nvPr/>
        </p:nvGrpSpPr>
        <p:grpSpPr bwMode="auto">
          <a:xfrm>
            <a:off x="3132138" y="3933825"/>
            <a:ext cx="576262" cy="400050"/>
            <a:chOff x="1619672" y="3284984"/>
            <a:chExt cx="576064" cy="400110"/>
          </a:xfrm>
        </p:grpSpPr>
        <p:sp>
          <p:nvSpPr>
            <p:cNvPr id="17512" name="TextBox 60"/>
            <p:cNvSpPr txBox="1">
              <a:spLocks noChangeArrowheads="1"/>
            </p:cNvSpPr>
            <p:nvPr/>
          </p:nvSpPr>
          <p:spPr bwMode="auto">
            <a:xfrm>
              <a:off x="1691680" y="3284984"/>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9</a:t>
              </a:r>
            </a:p>
          </p:txBody>
        </p:sp>
        <p:cxnSp>
          <p:nvCxnSpPr>
            <p:cNvPr id="62" name="Straight Connector 61"/>
            <p:cNvCxnSpPr/>
            <p:nvPr/>
          </p:nvCxnSpPr>
          <p:spPr>
            <a:xfrm>
              <a:off x="1619672" y="3356433"/>
              <a:ext cx="144412"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1908498" y="3356433"/>
              <a:ext cx="134891"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16" name="Group 63"/>
          <p:cNvGrpSpPr>
            <a:grpSpLocks/>
          </p:cNvGrpSpPr>
          <p:nvPr/>
        </p:nvGrpSpPr>
        <p:grpSpPr bwMode="auto">
          <a:xfrm>
            <a:off x="3635375" y="3933825"/>
            <a:ext cx="576263" cy="400050"/>
            <a:chOff x="1619672" y="3284984"/>
            <a:chExt cx="576064" cy="400110"/>
          </a:xfrm>
        </p:grpSpPr>
        <p:sp>
          <p:nvSpPr>
            <p:cNvPr id="17509" name="TextBox 64"/>
            <p:cNvSpPr txBox="1">
              <a:spLocks noChangeArrowheads="1"/>
            </p:cNvSpPr>
            <p:nvPr/>
          </p:nvSpPr>
          <p:spPr bwMode="auto">
            <a:xfrm>
              <a:off x="1691680" y="3284984"/>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11</a:t>
              </a:r>
            </a:p>
          </p:txBody>
        </p:sp>
        <p:cxnSp>
          <p:nvCxnSpPr>
            <p:cNvPr id="66" name="Straight Connector 65"/>
            <p:cNvCxnSpPr/>
            <p:nvPr/>
          </p:nvCxnSpPr>
          <p:spPr>
            <a:xfrm>
              <a:off x="1619672" y="3356433"/>
              <a:ext cx="144413"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2051323" y="3356433"/>
              <a:ext cx="136478" cy="73036"/>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18" name="Group 67"/>
          <p:cNvGrpSpPr>
            <a:grpSpLocks/>
          </p:cNvGrpSpPr>
          <p:nvPr/>
        </p:nvGrpSpPr>
        <p:grpSpPr bwMode="auto">
          <a:xfrm>
            <a:off x="1835150" y="4652963"/>
            <a:ext cx="576263" cy="400050"/>
            <a:chOff x="1547664" y="3356992"/>
            <a:chExt cx="576064" cy="400110"/>
          </a:xfrm>
        </p:grpSpPr>
        <p:sp>
          <p:nvSpPr>
            <p:cNvPr id="17506" name="TextBox 68"/>
            <p:cNvSpPr txBox="1">
              <a:spLocks noChangeArrowheads="1"/>
            </p:cNvSpPr>
            <p:nvPr/>
          </p:nvSpPr>
          <p:spPr bwMode="auto">
            <a:xfrm>
              <a:off x="1619672" y="3356992"/>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50</a:t>
              </a:r>
            </a:p>
          </p:txBody>
        </p:sp>
        <p:cxnSp>
          <p:nvCxnSpPr>
            <p:cNvPr id="70" name="Straight Connector 69"/>
            <p:cNvCxnSpPr/>
            <p:nvPr/>
          </p:nvCxnSpPr>
          <p:spPr>
            <a:xfrm>
              <a:off x="1547664" y="3356992"/>
              <a:ext cx="144413" cy="7144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1979315" y="3356992"/>
              <a:ext cx="136478" cy="7144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25" name="Group 71"/>
          <p:cNvGrpSpPr>
            <a:grpSpLocks/>
          </p:cNvGrpSpPr>
          <p:nvPr/>
        </p:nvGrpSpPr>
        <p:grpSpPr bwMode="auto">
          <a:xfrm>
            <a:off x="2484438" y="4652963"/>
            <a:ext cx="574675" cy="400050"/>
            <a:chOff x="1547664" y="3356992"/>
            <a:chExt cx="576064" cy="400110"/>
          </a:xfrm>
        </p:grpSpPr>
        <p:sp>
          <p:nvSpPr>
            <p:cNvPr id="17503" name="TextBox 72"/>
            <p:cNvSpPr txBox="1">
              <a:spLocks noChangeArrowheads="1"/>
            </p:cNvSpPr>
            <p:nvPr/>
          </p:nvSpPr>
          <p:spPr bwMode="auto">
            <a:xfrm>
              <a:off x="1619672" y="3356992"/>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25</a:t>
              </a:r>
            </a:p>
          </p:txBody>
        </p:sp>
        <p:cxnSp>
          <p:nvCxnSpPr>
            <p:cNvPr id="74" name="Straight Connector 73"/>
            <p:cNvCxnSpPr/>
            <p:nvPr/>
          </p:nvCxnSpPr>
          <p:spPr>
            <a:xfrm>
              <a:off x="1547664" y="3356992"/>
              <a:ext cx="144811" cy="7144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1980508" y="3356992"/>
              <a:ext cx="135263" cy="7144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26" name="Group 75"/>
          <p:cNvGrpSpPr>
            <a:grpSpLocks/>
          </p:cNvGrpSpPr>
          <p:nvPr/>
        </p:nvGrpSpPr>
        <p:grpSpPr bwMode="auto">
          <a:xfrm>
            <a:off x="3132138" y="4652963"/>
            <a:ext cx="647700" cy="400050"/>
            <a:chOff x="1547664" y="3356992"/>
            <a:chExt cx="648072" cy="400110"/>
          </a:xfrm>
        </p:grpSpPr>
        <p:sp>
          <p:nvSpPr>
            <p:cNvPr id="17500" name="TextBox 76"/>
            <p:cNvSpPr txBox="1">
              <a:spLocks noChangeArrowheads="1"/>
            </p:cNvSpPr>
            <p:nvPr/>
          </p:nvSpPr>
          <p:spPr bwMode="auto">
            <a:xfrm>
              <a:off x="1547664" y="3356992"/>
              <a:ext cx="648072"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12.5</a:t>
              </a:r>
            </a:p>
          </p:txBody>
        </p:sp>
        <p:cxnSp>
          <p:nvCxnSpPr>
            <p:cNvPr id="78" name="Straight Connector 77"/>
            <p:cNvCxnSpPr/>
            <p:nvPr/>
          </p:nvCxnSpPr>
          <p:spPr>
            <a:xfrm>
              <a:off x="1547664" y="3356992"/>
              <a:ext cx="144545" cy="7144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1979712" y="3356992"/>
              <a:ext cx="135014" cy="7144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28" name="Group 79"/>
          <p:cNvGrpSpPr>
            <a:grpSpLocks/>
          </p:cNvGrpSpPr>
          <p:nvPr/>
        </p:nvGrpSpPr>
        <p:grpSpPr bwMode="auto">
          <a:xfrm>
            <a:off x="3851275" y="4652963"/>
            <a:ext cx="649288" cy="400050"/>
            <a:chOff x="1547664" y="3356992"/>
            <a:chExt cx="648072" cy="400110"/>
          </a:xfrm>
        </p:grpSpPr>
        <p:sp>
          <p:nvSpPr>
            <p:cNvPr id="17497" name="TextBox 80"/>
            <p:cNvSpPr txBox="1">
              <a:spLocks noChangeArrowheads="1"/>
            </p:cNvSpPr>
            <p:nvPr/>
          </p:nvSpPr>
          <p:spPr bwMode="auto">
            <a:xfrm>
              <a:off x="1547664" y="3356992"/>
              <a:ext cx="648072"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6.25</a:t>
              </a:r>
            </a:p>
          </p:txBody>
        </p:sp>
        <p:cxnSp>
          <p:nvCxnSpPr>
            <p:cNvPr id="82" name="Straight Connector 81"/>
            <p:cNvCxnSpPr/>
            <p:nvPr/>
          </p:nvCxnSpPr>
          <p:spPr>
            <a:xfrm>
              <a:off x="1547664" y="3356992"/>
              <a:ext cx="144192" cy="7144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980240" y="3356992"/>
              <a:ext cx="134684" cy="7144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29" name="Group 84"/>
          <p:cNvGrpSpPr>
            <a:grpSpLocks/>
          </p:cNvGrpSpPr>
          <p:nvPr/>
        </p:nvGrpSpPr>
        <p:grpSpPr bwMode="auto">
          <a:xfrm>
            <a:off x="1619250" y="5229225"/>
            <a:ext cx="576263" cy="400050"/>
            <a:chOff x="1619672" y="3356992"/>
            <a:chExt cx="576064" cy="400110"/>
          </a:xfrm>
        </p:grpSpPr>
        <p:sp>
          <p:nvSpPr>
            <p:cNvPr id="17494" name="TextBox 85"/>
            <p:cNvSpPr txBox="1">
              <a:spLocks noChangeArrowheads="1"/>
            </p:cNvSpPr>
            <p:nvPr/>
          </p:nvSpPr>
          <p:spPr bwMode="auto">
            <a:xfrm>
              <a:off x="1691680" y="3356992"/>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7</a:t>
              </a:r>
            </a:p>
          </p:txBody>
        </p:sp>
        <p:cxnSp>
          <p:nvCxnSpPr>
            <p:cNvPr id="87" name="Straight Connector 86"/>
            <p:cNvCxnSpPr/>
            <p:nvPr/>
          </p:nvCxnSpPr>
          <p:spPr>
            <a:xfrm>
              <a:off x="1619672" y="3356992"/>
              <a:ext cx="144413"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1908497" y="3356992"/>
              <a:ext cx="134891"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31" name="Group 88"/>
          <p:cNvGrpSpPr>
            <a:grpSpLocks/>
          </p:cNvGrpSpPr>
          <p:nvPr/>
        </p:nvGrpSpPr>
        <p:grpSpPr bwMode="auto">
          <a:xfrm>
            <a:off x="2124075" y="5229225"/>
            <a:ext cx="503238" cy="400050"/>
            <a:chOff x="1619672" y="3356992"/>
            <a:chExt cx="504056" cy="400110"/>
          </a:xfrm>
        </p:grpSpPr>
        <p:sp>
          <p:nvSpPr>
            <p:cNvPr id="17491" name="TextBox 89"/>
            <p:cNvSpPr txBox="1">
              <a:spLocks noChangeArrowheads="1"/>
            </p:cNvSpPr>
            <p:nvPr/>
          </p:nvSpPr>
          <p:spPr bwMode="auto">
            <a:xfrm>
              <a:off x="1619672" y="3356992"/>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19</a:t>
              </a:r>
            </a:p>
          </p:txBody>
        </p:sp>
        <p:cxnSp>
          <p:nvCxnSpPr>
            <p:cNvPr id="91" name="Straight Connector 90"/>
            <p:cNvCxnSpPr/>
            <p:nvPr/>
          </p:nvCxnSpPr>
          <p:spPr>
            <a:xfrm>
              <a:off x="1619672" y="3356992"/>
              <a:ext cx="144698"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1907477" y="3356992"/>
              <a:ext cx="135156"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32" name="Group 92"/>
          <p:cNvGrpSpPr>
            <a:grpSpLocks/>
          </p:cNvGrpSpPr>
          <p:nvPr/>
        </p:nvGrpSpPr>
        <p:grpSpPr bwMode="auto">
          <a:xfrm>
            <a:off x="2627313" y="5229225"/>
            <a:ext cx="504825" cy="400050"/>
            <a:chOff x="1619672" y="3356992"/>
            <a:chExt cx="504056" cy="400110"/>
          </a:xfrm>
        </p:grpSpPr>
        <p:sp>
          <p:nvSpPr>
            <p:cNvPr id="17488" name="TextBox 93"/>
            <p:cNvSpPr txBox="1">
              <a:spLocks noChangeArrowheads="1"/>
            </p:cNvSpPr>
            <p:nvPr/>
          </p:nvSpPr>
          <p:spPr bwMode="auto">
            <a:xfrm>
              <a:off x="1619672" y="3356992"/>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37</a:t>
              </a:r>
            </a:p>
          </p:txBody>
        </p:sp>
        <p:cxnSp>
          <p:nvCxnSpPr>
            <p:cNvPr id="95" name="Straight Connector 94"/>
            <p:cNvCxnSpPr/>
            <p:nvPr/>
          </p:nvCxnSpPr>
          <p:spPr>
            <a:xfrm>
              <a:off x="1619672" y="3356992"/>
              <a:ext cx="144242"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1908157" y="3356992"/>
              <a:ext cx="134731"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33" name="Group 96"/>
          <p:cNvGrpSpPr>
            <a:grpSpLocks/>
          </p:cNvGrpSpPr>
          <p:nvPr/>
        </p:nvGrpSpPr>
        <p:grpSpPr bwMode="auto">
          <a:xfrm>
            <a:off x="3276600" y="5229225"/>
            <a:ext cx="503238" cy="400050"/>
            <a:chOff x="1619672" y="3356992"/>
            <a:chExt cx="504056" cy="400110"/>
          </a:xfrm>
        </p:grpSpPr>
        <p:sp>
          <p:nvSpPr>
            <p:cNvPr id="17485" name="TextBox 97"/>
            <p:cNvSpPr txBox="1">
              <a:spLocks noChangeArrowheads="1"/>
            </p:cNvSpPr>
            <p:nvPr/>
          </p:nvSpPr>
          <p:spPr bwMode="auto">
            <a:xfrm>
              <a:off x="1619672" y="3356992"/>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61</a:t>
              </a:r>
            </a:p>
          </p:txBody>
        </p:sp>
        <p:cxnSp>
          <p:nvCxnSpPr>
            <p:cNvPr id="99" name="Straight Connector 98"/>
            <p:cNvCxnSpPr/>
            <p:nvPr/>
          </p:nvCxnSpPr>
          <p:spPr>
            <a:xfrm>
              <a:off x="1619672" y="3356992"/>
              <a:ext cx="144698"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V="1">
              <a:off x="1907477" y="3356992"/>
              <a:ext cx="135156"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34" name="Group 100"/>
          <p:cNvGrpSpPr>
            <a:grpSpLocks/>
          </p:cNvGrpSpPr>
          <p:nvPr/>
        </p:nvGrpSpPr>
        <p:grpSpPr bwMode="auto">
          <a:xfrm>
            <a:off x="1763713" y="5876925"/>
            <a:ext cx="720725" cy="400050"/>
            <a:chOff x="1547664" y="3356992"/>
            <a:chExt cx="720080" cy="400110"/>
          </a:xfrm>
        </p:grpSpPr>
        <p:sp>
          <p:nvSpPr>
            <p:cNvPr id="17482" name="TextBox 101"/>
            <p:cNvSpPr txBox="1">
              <a:spLocks noChangeArrowheads="1"/>
            </p:cNvSpPr>
            <p:nvPr/>
          </p:nvSpPr>
          <p:spPr bwMode="auto">
            <a:xfrm>
              <a:off x="1547664" y="3356992"/>
              <a:ext cx="720080"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-0.2</a:t>
              </a:r>
            </a:p>
          </p:txBody>
        </p:sp>
        <p:cxnSp>
          <p:nvCxnSpPr>
            <p:cNvPr id="103" name="Straight Connector 102"/>
            <p:cNvCxnSpPr/>
            <p:nvPr/>
          </p:nvCxnSpPr>
          <p:spPr>
            <a:xfrm>
              <a:off x="1619037" y="3356992"/>
              <a:ext cx="144334"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V="1">
              <a:off x="1907704" y="3356992"/>
              <a:ext cx="136403"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35" name="Group 104"/>
          <p:cNvGrpSpPr>
            <a:grpSpLocks/>
          </p:cNvGrpSpPr>
          <p:nvPr/>
        </p:nvGrpSpPr>
        <p:grpSpPr bwMode="auto">
          <a:xfrm>
            <a:off x="2411413" y="5876925"/>
            <a:ext cx="647700" cy="400050"/>
            <a:chOff x="1547664" y="3356992"/>
            <a:chExt cx="648072" cy="400110"/>
          </a:xfrm>
        </p:grpSpPr>
        <p:sp>
          <p:nvSpPr>
            <p:cNvPr id="17479" name="TextBox 105"/>
            <p:cNvSpPr txBox="1">
              <a:spLocks noChangeArrowheads="1"/>
            </p:cNvSpPr>
            <p:nvPr/>
          </p:nvSpPr>
          <p:spPr bwMode="auto">
            <a:xfrm>
              <a:off x="1547664" y="3356992"/>
              <a:ext cx="648072"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-0.2</a:t>
              </a:r>
            </a:p>
          </p:txBody>
        </p:sp>
        <p:cxnSp>
          <p:nvCxnSpPr>
            <p:cNvPr id="107" name="Straight Connector 106"/>
            <p:cNvCxnSpPr/>
            <p:nvPr/>
          </p:nvCxnSpPr>
          <p:spPr>
            <a:xfrm>
              <a:off x="1619142" y="3356992"/>
              <a:ext cx="144546"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V="1">
              <a:off x="1908233" y="3356992"/>
              <a:ext cx="135016"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36" name="Group 108"/>
          <p:cNvGrpSpPr>
            <a:grpSpLocks/>
          </p:cNvGrpSpPr>
          <p:nvPr/>
        </p:nvGrpSpPr>
        <p:grpSpPr bwMode="auto">
          <a:xfrm>
            <a:off x="2987675" y="5876925"/>
            <a:ext cx="647700" cy="400050"/>
            <a:chOff x="1547664" y="3356992"/>
            <a:chExt cx="648072" cy="400110"/>
          </a:xfrm>
        </p:grpSpPr>
        <p:sp>
          <p:nvSpPr>
            <p:cNvPr id="17476" name="TextBox 109"/>
            <p:cNvSpPr txBox="1">
              <a:spLocks noChangeArrowheads="1"/>
            </p:cNvSpPr>
            <p:nvPr/>
          </p:nvSpPr>
          <p:spPr bwMode="auto">
            <a:xfrm>
              <a:off x="1547664" y="3356992"/>
              <a:ext cx="648072"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-0.2</a:t>
              </a:r>
            </a:p>
          </p:txBody>
        </p:sp>
        <p:cxnSp>
          <p:nvCxnSpPr>
            <p:cNvPr id="111" name="Straight Connector 110"/>
            <p:cNvCxnSpPr/>
            <p:nvPr/>
          </p:nvCxnSpPr>
          <p:spPr>
            <a:xfrm>
              <a:off x="1619143" y="3356992"/>
              <a:ext cx="144545"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1908234" y="3356992"/>
              <a:ext cx="135014"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37" name="Group 112"/>
          <p:cNvGrpSpPr>
            <a:grpSpLocks/>
          </p:cNvGrpSpPr>
          <p:nvPr/>
        </p:nvGrpSpPr>
        <p:grpSpPr bwMode="auto">
          <a:xfrm>
            <a:off x="3708400" y="5876925"/>
            <a:ext cx="719138" cy="400050"/>
            <a:chOff x="1547664" y="3356992"/>
            <a:chExt cx="720080" cy="400110"/>
          </a:xfrm>
        </p:grpSpPr>
        <p:sp>
          <p:nvSpPr>
            <p:cNvPr id="17473" name="TextBox 113"/>
            <p:cNvSpPr txBox="1">
              <a:spLocks noChangeArrowheads="1"/>
            </p:cNvSpPr>
            <p:nvPr/>
          </p:nvSpPr>
          <p:spPr bwMode="auto">
            <a:xfrm>
              <a:off x="1547664" y="3356992"/>
              <a:ext cx="720080"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-0.2</a:t>
              </a:r>
            </a:p>
          </p:txBody>
        </p:sp>
        <p:cxnSp>
          <p:nvCxnSpPr>
            <p:cNvPr id="115" name="Straight Connector 114"/>
            <p:cNvCxnSpPr/>
            <p:nvPr/>
          </p:nvCxnSpPr>
          <p:spPr>
            <a:xfrm>
              <a:off x="1619196" y="3356992"/>
              <a:ext cx="144651"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V="1">
              <a:off x="1908499" y="3356992"/>
              <a:ext cx="135114"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40" name="Group 116"/>
          <p:cNvGrpSpPr>
            <a:grpSpLocks/>
          </p:cNvGrpSpPr>
          <p:nvPr/>
        </p:nvGrpSpPr>
        <p:grpSpPr bwMode="auto">
          <a:xfrm>
            <a:off x="1619250" y="6524625"/>
            <a:ext cx="576263" cy="400050"/>
            <a:chOff x="1619672" y="3352438"/>
            <a:chExt cx="576064" cy="400110"/>
          </a:xfrm>
        </p:grpSpPr>
        <p:sp>
          <p:nvSpPr>
            <p:cNvPr id="17470" name="TextBox 117"/>
            <p:cNvSpPr txBox="1">
              <a:spLocks noChangeArrowheads="1"/>
            </p:cNvSpPr>
            <p:nvPr/>
          </p:nvSpPr>
          <p:spPr bwMode="auto">
            <a:xfrm>
              <a:off x="1691680" y="3352438"/>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1</a:t>
              </a:r>
            </a:p>
          </p:txBody>
        </p:sp>
        <p:cxnSp>
          <p:nvCxnSpPr>
            <p:cNvPr id="119" name="Straight Connector 118"/>
            <p:cNvCxnSpPr/>
            <p:nvPr/>
          </p:nvCxnSpPr>
          <p:spPr>
            <a:xfrm>
              <a:off x="1619672" y="3357202"/>
              <a:ext cx="144413" cy="7144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1908497" y="3357202"/>
              <a:ext cx="134891" cy="7144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41" name="Group 120"/>
          <p:cNvGrpSpPr>
            <a:grpSpLocks/>
          </p:cNvGrpSpPr>
          <p:nvPr/>
        </p:nvGrpSpPr>
        <p:grpSpPr bwMode="auto">
          <a:xfrm>
            <a:off x="2124075" y="6524625"/>
            <a:ext cx="503238" cy="400050"/>
            <a:chOff x="1619672" y="3352438"/>
            <a:chExt cx="504056" cy="400110"/>
          </a:xfrm>
        </p:grpSpPr>
        <p:sp>
          <p:nvSpPr>
            <p:cNvPr id="17467" name="TextBox 121"/>
            <p:cNvSpPr txBox="1">
              <a:spLocks noChangeArrowheads="1"/>
            </p:cNvSpPr>
            <p:nvPr/>
          </p:nvSpPr>
          <p:spPr bwMode="auto">
            <a:xfrm>
              <a:off x="1619672" y="3352438"/>
              <a:ext cx="504056" cy="400110"/>
            </a:xfrm>
            <a:prstGeom prst="rect">
              <a:avLst/>
            </a:prstGeom>
            <a:noFill/>
            <a:ln w="9525">
              <a:noFill/>
              <a:miter lim="800000"/>
              <a:headEnd/>
              <a:tailEnd/>
            </a:ln>
          </p:spPr>
          <p:txBody>
            <a:bodyPr>
              <a:spAutoFit/>
            </a:bodyPr>
            <a:lstStyle/>
            <a:p>
              <a:r>
                <a:rPr lang="en-GB" sz="1200">
                  <a:solidFill>
                    <a:srgbClr val="0000FF"/>
                  </a:solidFill>
                  <a:latin typeface="Calibri" pitchFamily="34" charset="0"/>
                </a:rPr>
                <a:t> </a:t>
              </a:r>
              <a:r>
                <a:rPr lang="en-GB" sz="2000">
                  <a:solidFill>
                    <a:srgbClr val="0000FF"/>
                  </a:solidFill>
                  <a:latin typeface="Calibri" pitchFamily="34" charset="0"/>
                </a:rPr>
                <a:t>0</a:t>
              </a:r>
            </a:p>
          </p:txBody>
        </p:sp>
        <p:cxnSp>
          <p:nvCxnSpPr>
            <p:cNvPr id="123" name="Straight Connector 122"/>
            <p:cNvCxnSpPr/>
            <p:nvPr/>
          </p:nvCxnSpPr>
          <p:spPr>
            <a:xfrm>
              <a:off x="1619672" y="3357202"/>
              <a:ext cx="144698" cy="7144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V="1">
              <a:off x="1835923" y="3352438"/>
              <a:ext cx="135157"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44" name="Group 124"/>
          <p:cNvGrpSpPr>
            <a:grpSpLocks/>
          </p:cNvGrpSpPr>
          <p:nvPr/>
        </p:nvGrpSpPr>
        <p:grpSpPr bwMode="auto">
          <a:xfrm>
            <a:off x="2555875" y="6524625"/>
            <a:ext cx="503238" cy="400050"/>
            <a:chOff x="1619672" y="3352438"/>
            <a:chExt cx="504056" cy="400110"/>
          </a:xfrm>
        </p:grpSpPr>
        <p:sp>
          <p:nvSpPr>
            <p:cNvPr id="17464" name="TextBox 125"/>
            <p:cNvSpPr txBox="1">
              <a:spLocks noChangeArrowheads="1"/>
            </p:cNvSpPr>
            <p:nvPr/>
          </p:nvSpPr>
          <p:spPr bwMode="auto">
            <a:xfrm>
              <a:off x="1619672" y="3352438"/>
              <a:ext cx="504056" cy="400110"/>
            </a:xfrm>
            <a:prstGeom prst="rect">
              <a:avLst/>
            </a:prstGeom>
            <a:noFill/>
            <a:ln w="9525">
              <a:noFill/>
              <a:miter lim="800000"/>
              <a:headEnd/>
              <a:tailEnd/>
            </a:ln>
          </p:spPr>
          <p:txBody>
            <a:bodyPr>
              <a:spAutoFit/>
            </a:bodyPr>
            <a:lstStyle/>
            <a:p>
              <a:r>
                <a:rPr lang="en-GB" sz="1200">
                  <a:solidFill>
                    <a:srgbClr val="0000FF"/>
                  </a:solidFill>
                  <a:latin typeface="Calibri" pitchFamily="34" charset="0"/>
                </a:rPr>
                <a:t> </a:t>
              </a:r>
              <a:r>
                <a:rPr lang="en-GB" sz="2000">
                  <a:solidFill>
                    <a:srgbClr val="0000FF"/>
                  </a:solidFill>
                  <a:latin typeface="Calibri" pitchFamily="34" charset="0"/>
                </a:rPr>
                <a:t>1</a:t>
              </a:r>
            </a:p>
          </p:txBody>
        </p:sp>
        <p:cxnSp>
          <p:nvCxnSpPr>
            <p:cNvPr id="127" name="Straight Connector 126"/>
            <p:cNvCxnSpPr/>
            <p:nvPr/>
          </p:nvCxnSpPr>
          <p:spPr>
            <a:xfrm>
              <a:off x="1619672" y="3357202"/>
              <a:ext cx="144698" cy="7144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1835923" y="3352438"/>
              <a:ext cx="135157"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45" name="Group 128"/>
          <p:cNvGrpSpPr>
            <a:grpSpLocks/>
          </p:cNvGrpSpPr>
          <p:nvPr/>
        </p:nvGrpSpPr>
        <p:grpSpPr bwMode="auto">
          <a:xfrm>
            <a:off x="2987675" y="6524625"/>
            <a:ext cx="504825" cy="400050"/>
            <a:chOff x="1619672" y="3352438"/>
            <a:chExt cx="504056" cy="400110"/>
          </a:xfrm>
        </p:grpSpPr>
        <p:sp>
          <p:nvSpPr>
            <p:cNvPr id="17461" name="TextBox 129"/>
            <p:cNvSpPr txBox="1">
              <a:spLocks noChangeArrowheads="1"/>
            </p:cNvSpPr>
            <p:nvPr/>
          </p:nvSpPr>
          <p:spPr bwMode="auto">
            <a:xfrm>
              <a:off x="1619672" y="3352438"/>
              <a:ext cx="504056" cy="400110"/>
            </a:xfrm>
            <a:prstGeom prst="rect">
              <a:avLst/>
            </a:prstGeom>
            <a:noFill/>
            <a:ln w="9525">
              <a:noFill/>
              <a:miter lim="800000"/>
              <a:headEnd/>
              <a:tailEnd/>
            </a:ln>
          </p:spPr>
          <p:txBody>
            <a:bodyPr>
              <a:spAutoFit/>
            </a:bodyPr>
            <a:lstStyle/>
            <a:p>
              <a:r>
                <a:rPr lang="en-GB" sz="1200">
                  <a:solidFill>
                    <a:srgbClr val="0000FF"/>
                  </a:solidFill>
                  <a:latin typeface="Calibri" pitchFamily="34" charset="0"/>
                </a:rPr>
                <a:t> </a:t>
              </a:r>
              <a:r>
                <a:rPr lang="en-GB" sz="2000">
                  <a:solidFill>
                    <a:srgbClr val="0000FF"/>
                  </a:solidFill>
                  <a:latin typeface="Calibri" pitchFamily="34" charset="0"/>
                </a:rPr>
                <a:t>1</a:t>
              </a:r>
            </a:p>
          </p:txBody>
        </p:sp>
        <p:cxnSp>
          <p:nvCxnSpPr>
            <p:cNvPr id="131" name="Straight Connector 130"/>
            <p:cNvCxnSpPr/>
            <p:nvPr/>
          </p:nvCxnSpPr>
          <p:spPr>
            <a:xfrm>
              <a:off x="1619672" y="3357202"/>
              <a:ext cx="144243" cy="7144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V="1">
              <a:off x="1835243" y="3352438"/>
              <a:ext cx="136317"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48" name="Group 135"/>
          <p:cNvGrpSpPr>
            <a:grpSpLocks/>
          </p:cNvGrpSpPr>
          <p:nvPr/>
        </p:nvGrpSpPr>
        <p:grpSpPr bwMode="auto">
          <a:xfrm>
            <a:off x="3419475" y="6524625"/>
            <a:ext cx="504825" cy="400050"/>
            <a:chOff x="1619672" y="3352438"/>
            <a:chExt cx="504056" cy="400110"/>
          </a:xfrm>
        </p:grpSpPr>
        <p:sp>
          <p:nvSpPr>
            <p:cNvPr id="17458" name="TextBox 136"/>
            <p:cNvSpPr txBox="1">
              <a:spLocks noChangeArrowheads="1"/>
            </p:cNvSpPr>
            <p:nvPr/>
          </p:nvSpPr>
          <p:spPr bwMode="auto">
            <a:xfrm>
              <a:off x="1619672" y="3352438"/>
              <a:ext cx="504056" cy="400110"/>
            </a:xfrm>
            <a:prstGeom prst="rect">
              <a:avLst/>
            </a:prstGeom>
            <a:noFill/>
            <a:ln w="9525">
              <a:noFill/>
              <a:miter lim="800000"/>
              <a:headEnd/>
              <a:tailEnd/>
            </a:ln>
          </p:spPr>
          <p:txBody>
            <a:bodyPr>
              <a:spAutoFit/>
            </a:bodyPr>
            <a:lstStyle/>
            <a:p>
              <a:r>
                <a:rPr lang="en-GB" sz="1200">
                  <a:solidFill>
                    <a:srgbClr val="0000FF"/>
                  </a:solidFill>
                  <a:latin typeface="Calibri" pitchFamily="34" charset="0"/>
                </a:rPr>
                <a:t> </a:t>
              </a:r>
              <a:r>
                <a:rPr lang="en-GB" sz="2000">
                  <a:solidFill>
                    <a:srgbClr val="0000FF"/>
                  </a:solidFill>
                  <a:latin typeface="Calibri" pitchFamily="34" charset="0"/>
                </a:rPr>
                <a:t>2</a:t>
              </a:r>
            </a:p>
          </p:txBody>
        </p:sp>
        <p:cxnSp>
          <p:nvCxnSpPr>
            <p:cNvPr id="138" name="Straight Connector 137"/>
            <p:cNvCxnSpPr/>
            <p:nvPr/>
          </p:nvCxnSpPr>
          <p:spPr>
            <a:xfrm>
              <a:off x="1619672" y="3357202"/>
              <a:ext cx="144243" cy="7144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1835243" y="3352438"/>
              <a:ext cx="136317"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49" name="Group 139"/>
          <p:cNvGrpSpPr>
            <a:grpSpLocks/>
          </p:cNvGrpSpPr>
          <p:nvPr/>
        </p:nvGrpSpPr>
        <p:grpSpPr bwMode="auto">
          <a:xfrm>
            <a:off x="3779838" y="6524625"/>
            <a:ext cx="504825" cy="400050"/>
            <a:chOff x="1619672" y="3352438"/>
            <a:chExt cx="504056" cy="400110"/>
          </a:xfrm>
        </p:grpSpPr>
        <p:sp>
          <p:nvSpPr>
            <p:cNvPr id="17455" name="TextBox 140"/>
            <p:cNvSpPr txBox="1">
              <a:spLocks noChangeArrowheads="1"/>
            </p:cNvSpPr>
            <p:nvPr/>
          </p:nvSpPr>
          <p:spPr bwMode="auto">
            <a:xfrm>
              <a:off x="1619672" y="3352438"/>
              <a:ext cx="504056" cy="400110"/>
            </a:xfrm>
            <a:prstGeom prst="rect">
              <a:avLst/>
            </a:prstGeom>
            <a:noFill/>
            <a:ln w="9525">
              <a:noFill/>
              <a:miter lim="800000"/>
              <a:headEnd/>
              <a:tailEnd/>
            </a:ln>
          </p:spPr>
          <p:txBody>
            <a:bodyPr>
              <a:spAutoFit/>
            </a:bodyPr>
            <a:lstStyle/>
            <a:p>
              <a:r>
                <a:rPr lang="en-GB" sz="1200">
                  <a:solidFill>
                    <a:srgbClr val="0000FF"/>
                  </a:solidFill>
                  <a:latin typeface="Calibri" pitchFamily="34" charset="0"/>
                </a:rPr>
                <a:t> </a:t>
              </a:r>
              <a:r>
                <a:rPr lang="en-GB" sz="2000">
                  <a:solidFill>
                    <a:srgbClr val="0000FF"/>
                  </a:solidFill>
                  <a:latin typeface="Calibri" pitchFamily="34" charset="0"/>
                </a:rPr>
                <a:t>3</a:t>
              </a:r>
            </a:p>
          </p:txBody>
        </p:sp>
        <p:cxnSp>
          <p:nvCxnSpPr>
            <p:cNvPr id="142" name="Straight Connector 141"/>
            <p:cNvCxnSpPr/>
            <p:nvPr/>
          </p:nvCxnSpPr>
          <p:spPr>
            <a:xfrm>
              <a:off x="1619672" y="3357202"/>
              <a:ext cx="144242" cy="7144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V="1">
              <a:off x="1835243" y="3352438"/>
              <a:ext cx="136317"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52" name="Group 143"/>
          <p:cNvGrpSpPr>
            <a:grpSpLocks/>
          </p:cNvGrpSpPr>
          <p:nvPr/>
        </p:nvGrpSpPr>
        <p:grpSpPr bwMode="auto">
          <a:xfrm>
            <a:off x="4211638" y="6524625"/>
            <a:ext cx="576262" cy="400050"/>
            <a:chOff x="1691680" y="3352438"/>
            <a:chExt cx="576064" cy="400110"/>
          </a:xfrm>
        </p:grpSpPr>
        <p:sp>
          <p:nvSpPr>
            <p:cNvPr id="17452" name="TextBox 144"/>
            <p:cNvSpPr txBox="1">
              <a:spLocks noChangeArrowheads="1"/>
            </p:cNvSpPr>
            <p:nvPr/>
          </p:nvSpPr>
          <p:spPr bwMode="auto">
            <a:xfrm>
              <a:off x="1763688" y="3352438"/>
              <a:ext cx="504056" cy="400110"/>
            </a:xfrm>
            <a:prstGeom prst="rect">
              <a:avLst/>
            </a:prstGeom>
            <a:noFill/>
            <a:ln w="9525">
              <a:noFill/>
              <a:miter lim="800000"/>
              <a:headEnd/>
              <a:tailEnd/>
            </a:ln>
          </p:spPr>
          <p:txBody>
            <a:bodyPr>
              <a:spAutoFit/>
            </a:bodyPr>
            <a:lstStyle/>
            <a:p>
              <a:r>
                <a:rPr lang="en-GB" sz="2000">
                  <a:solidFill>
                    <a:srgbClr val="0000FF"/>
                  </a:solidFill>
                  <a:latin typeface="Calibri" pitchFamily="34" charset="0"/>
                </a:rPr>
                <a:t>5</a:t>
              </a:r>
            </a:p>
          </p:txBody>
        </p:sp>
        <p:cxnSp>
          <p:nvCxnSpPr>
            <p:cNvPr id="146" name="Straight Connector 145"/>
            <p:cNvCxnSpPr/>
            <p:nvPr/>
          </p:nvCxnSpPr>
          <p:spPr>
            <a:xfrm>
              <a:off x="1691680" y="3352438"/>
              <a:ext cx="144412"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1980506" y="3352438"/>
              <a:ext cx="134891" cy="7144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wipe(left)">
                                      <p:cBhvr>
                                        <p:cTn id="7" dur="500"/>
                                        <p:tgtEl>
                                          <p:spTgt spid="51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wipe(left)">
                                      <p:cBhvr>
                                        <p:cTn id="71" dur="500"/>
                                        <p:tgtEl>
                                          <p:spTgt spid="11"/>
                                        </p:tgtEl>
                                      </p:cBhvr>
                                    </p:animEffec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nodeType="clickEffect">
                                  <p:stCondLst>
                                    <p:cond delay="0"/>
                                  </p:stCondLst>
                                  <p:childTnLst>
                                    <p:set>
                                      <p:cBhvr>
                                        <p:cTn id="75" dur="1" fill="hold">
                                          <p:stCondLst>
                                            <p:cond delay="0"/>
                                          </p:stCondLst>
                                        </p:cTn>
                                        <p:tgtEl>
                                          <p:spTgt spid="18"/>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nodeType="clickEffect">
                                  <p:stCondLst>
                                    <p:cond delay="0"/>
                                  </p:stCondLst>
                                  <p:childTnLst>
                                    <p:set>
                                      <p:cBhvr>
                                        <p:cTn id="79" dur="1" fill="hold">
                                          <p:stCondLst>
                                            <p:cond delay="0"/>
                                          </p:stCondLst>
                                        </p:cTn>
                                        <p:tgtEl>
                                          <p:spTgt spid="25"/>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26"/>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28"/>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20"/>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13"/>
                                        </p:tgtEl>
                                        <p:attrNameLst>
                                          <p:attrName>style.visibility</p:attrName>
                                        </p:attrNameLst>
                                      </p:cBhvr>
                                      <p:to>
                                        <p:strVal val="visible"/>
                                      </p:to>
                                    </p:set>
                                    <p:animEffect transition="in" filter="wipe(left)">
                                      <p:cBhvr>
                                        <p:cTn id="96" dur="500"/>
                                        <p:tgtEl>
                                          <p:spTgt spid="13"/>
                                        </p:tgtEl>
                                      </p:cBhvr>
                                    </p:animEffec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29"/>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31"/>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32"/>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33"/>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22"/>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15"/>
                                        </p:tgtEl>
                                        <p:attrNameLst>
                                          <p:attrName>style.visibility</p:attrName>
                                        </p:attrNameLst>
                                      </p:cBhvr>
                                      <p:to>
                                        <p:strVal val="visible"/>
                                      </p:to>
                                    </p:set>
                                    <p:animEffect transition="in" filter="wipe(left)">
                                      <p:cBhvr>
                                        <p:cTn id="121" dur="500"/>
                                        <p:tgtEl>
                                          <p:spTgt spid="15"/>
                                        </p:tgtEl>
                                      </p:cBhvr>
                                    </p:animEffec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nodeType="clickEffect">
                                  <p:stCondLst>
                                    <p:cond delay="0"/>
                                  </p:stCondLst>
                                  <p:childTnLst>
                                    <p:set>
                                      <p:cBhvr>
                                        <p:cTn id="125" dur="1" fill="hold">
                                          <p:stCondLst>
                                            <p:cond delay="0"/>
                                          </p:stCondLst>
                                        </p:cTn>
                                        <p:tgtEl>
                                          <p:spTgt spid="34"/>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nodeType="clickEffect">
                                  <p:stCondLst>
                                    <p:cond delay="0"/>
                                  </p:stCondLst>
                                  <p:childTnLst>
                                    <p:set>
                                      <p:cBhvr>
                                        <p:cTn id="129" dur="1" fill="hold">
                                          <p:stCondLst>
                                            <p:cond delay="0"/>
                                          </p:stCondLst>
                                        </p:cTn>
                                        <p:tgtEl>
                                          <p:spTgt spid="35"/>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36"/>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nodeType="clickEffect">
                                  <p:stCondLst>
                                    <p:cond delay="0"/>
                                  </p:stCondLst>
                                  <p:childTnLst>
                                    <p:set>
                                      <p:cBhvr>
                                        <p:cTn id="137" dur="1" fill="hold">
                                          <p:stCondLst>
                                            <p:cond delay="0"/>
                                          </p:stCondLst>
                                        </p:cTn>
                                        <p:tgtEl>
                                          <p:spTgt spid="37"/>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23"/>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22" presetClass="entr" presetSubtype="8" fill="hold" grpId="0" nodeType="clickEffect">
                                  <p:stCondLst>
                                    <p:cond delay="0"/>
                                  </p:stCondLst>
                                  <p:childTnLst>
                                    <p:set>
                                      <p:cBhvr>
                                        <p:cTn id="145" dur="1" fill="hold">
                                          <p:stCondLst>
                                            <p:cond delay="0"/>
                                          </p:stCondLst>
                                        </p:cTn>
                                        <p:tgtEl>
                                          <p:spTgt spid="17"/>
                                        </p:tgtEl>
                                        <p:attrNameLst>
                                          <p:attrName>style.visibility</p:attrName>
                                        </p:attrNameLst>
                                      </p:cBhvr>
                                      <p:to>
                                        <p:strVal val="visible"/>
                                      </p:to>
                                    </p:set>
                                    <p:animEffect transition="in" filter="wipe(left)">
                                      <p:cBhvr>
                                        <p:cTn id="146" dur="500"/>
                                        <p:tgtEl>
                                          <p:spTgt spid="17"/>
                                        </p:tgtEl>
                                      </p:cBhvr>
                                    </p:animEffec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40"/>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nodeType="clickEffect">
                                  <p:stCondLst>
                                    <p:cond delay="0"/>
                                  </p:stCondLst>
                                  <p:childTnLst>
                                    <p:set>
                                      <p:cBhvr>
                                        <p:cTn id="154" dur="1" fill="hold">
                                          <p:stCondLst>
                                            <p:cond delay="0"/>
                                          </p:stCondLst>
                                        </p:cTn>
                                        <p:tgtEl>
                                          <p:spTgt spid="41"/>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44"/>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45"/>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48"/>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49"/>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52"/>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6" grpId="0"/>
      <p:bldP spid="7" grpId="0"/>
      <p:bldP spid="9" grpId="0"/>
      <p:bldP spid="11" grpId="0"/>
      <p:bldP spid="13" grpId="0"/>
      <p:bldP spid="15" grpId="0"/>
      <p:bldP spid="17" grpId="0"/>
      <p:bldP spid="19" grpId="0"/>
      <p:bldP spid="20" grpId="0"/>
      <p:bldP spid="21" grpId="0"/>
      <p:bldP spid="22" grpId="0"/>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WordArt 4"/>
          <p:cNvSpPr>
            <a:spLocks noChangeArrowheads="1" noChangeShapeType="1" noTextEdit="1"/>
          </p:cNvSpPr>
          <p:nvPr/>
        </p:nvSpPr>
        <p:spPr bwMode="auto">
          <a:xfrm>
            <a:off x="179388" y="333375"/>
            <a:ext cx="8856662" cy="574675"/>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3366FF">
                    <a:alpha val="50195"/>
                  </a:srgbClr>
                </a:solidFill>
                <a:effectLst>
                  <a:outerShdw dist="45791" dir="2021404" algn="ctr" rotWithShape="0">
                    <a:srgbClr val="9999FF"/>
                  </a:outerShdw>
                </a:effectLst>
                <a:latin typeface="Arial Black"/>
              </a:rPr>
              <a:t>Finding the general term of an arithmetic sequence</a:t>
            </a:r>
          </a:p>
        </p:txBody>
      </p:sp>
      <p:sp>
        <p:nvSpPr>
          <p:cNvPr id="7" name="Text Box 5"/>
          <p:cNvSpPr txBox="1">
            <a:spLocks noChangeArrowheads="1"/>
          </p:cNvSpPr>
          <p:nvPr/>
        </p:nvSpPr>
        <p:spPr bwMode="auto">
          <a:xfrm>
            <a:off x="1116013" y="1485900"/>
            <a:ext cx="4464050" cy="522288"/>
          </a:xfrm>
          <a:prstGeom prst="rect">
            <a:avLst/>
          </a:prstGeom>
          <a:noFill/>
          <a:ln w="9525">
            <a:noFill/>
            <a:miter lim="800000"/>
            <a:headEnd/>
            <a:tailEnd/>
          </a:ln>
        </p:spPr>
        <p:txBody>
          <a:bodyPr>
            <a:spAutoFit/>
          </a:bodyPr>
          <a:lstStyle/>
          <a:p>
            <a:pPr>
              <a:spcBef>
                <a:spcPct val="50000"/>
              </a:spcBef>
            </a:pPr>
            <a:r>
              <a:rPr lang="en-GB" sz="2800">
                <a:latin typeface="Calibri" pitchFamily="34" charset="0"/>
              </a:rPr>
              <a:t>7 ,  10 ,  13,  16 , 19 ………</a:t>
            </a:r>
          </a:p>
        </p:txBody>
      </p:sp>
      <p:grpSp>
        <p:nvGrpSpPr>
          <p:cNvPr id="2" name="Group 34"/>
          <p:cNvGrpSpPr>
            <a:grpSpLocks/>
          </p:cNvGrpSpPr>
          <p:nvPr/>
        </p:nvGrpSpPr>
        <p:grpSpPr bwMode="auto">
          <a:xfrm>
            <a:off x="1403350" y="1989138"/>
            <a:ext cx="576263" cy="461962"/>
            <a:chOff x="1619672" y="3356992"/>
            <a:chExt cx="576064" cy="461665"/>
          </a:xfrm>
        </p:grpSpPr>
        <p:sp>
          <p:nvSpPr>
            <p:cNvPr id="18463" name="TextBox 24"/>
            <p:cNvSpPr txBox="1">
              <a:spLocks noChangeArrowheads="1"/>
            </p:cNvSpPr>
            <p:nvPr/>
          </p:nvSpPr>
          <p:spPr bwMode="auto">
            <a:xfrm>
              <a:off x="1691680" y="3356992"/>
              <a:ext cx="504056" cy="461665"/>
            </a:xfrm>
            <a:prstGeom prst="rect">
              <a:avLst/>
            </a:prstGeom>
            <a:noFill/>
            <a:ln w="9525">
              <a:noFill/>
              <a:miter lim="800000"/>
              <a:headEnd/>
              <a:tailEnd/>
            </a:ln>
          </p:spPr>
          <p:txBody>
            <a:bodyPr>
              <a:spAutoFit/>
            </a:bodyPr>
            <a:lstStyle/>
            <a:p>
              <a:r>
                <a:rPr lang="en-GB" sz="2400">
                  <a:solidFill>
                    <a:srgbClr val="0000FF"/>
                  </a:solidFill>
                  <a:latin typeface="Calibri" pitchFamily="34" charset="0"/>
                </a:rPr>
                <a:t>3</a:t>
              </a:r>
            </a:p>
          </p:txBody>
        </p:sp>
        <p:cxnSp>
          <p:nvCxnSpPr>
            <p:cNvPr id="27" name="Straight Connector 26"/>
            <p:cNvCxnSpPr/>
            <p:nvPr/>
          </p:nvCxnSpPr>
          <p:spPr>
            <a:xfrm>
              <a:off x="1619672" y="3356992"/>
              <a:ext cx="144413"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1908497" y="3356992"/>
              <a:ext cx="134891"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29" name="WordArt 4"/>
          <p:cNvSpPr>
            <a:spLocks noChangeArrowheads="1" noChangeShapeType="1" noTextEdit="1"/>
          </p:cNvSpPr>
          <p:nvPr/>
        </p:nvSpPr>
        <p:spPr bwMode="auto">
          <a:xfrm>
            <a:off x="2627784" y="980728"/>
            <a:ext cx="3888432" cy="360040"/>
          </a:xfrm>
          <a:prstGeom prst="rect">
            <a:avLst/>
          </a:prstGeom>
        </p:spPr>
        <p:txBody>
          <a:bodyPr wrap="none" fromWordArt="1">
            <a:prstTxWarp prst="textPlain">
              <a:avLst>
                <a:gd name="adj" fmla="val 50000"/>
              </a:avLst>
            </a:prstTxWarp>
          </a:bodyPr>
          <a:lstStyle/>
          <a:p>
            <a:pPr algn="ctr">
              <a:defRPr/>
            </a:pPr>
            <a:r>
              <a:rPr lang="en-GB" sz="3600" kern="10" dirty="0">
                <a:ln w="12700">
                  <a:solidFill>
                    <a:srgbClr val="3333CC"/>
                  </a:solidFill>
                  <a:round/>
                  <a:headEnd/>
                  <a:tailEnd/>
                </a:ln>
                <a:solidFill>
                  <a:srgbClr val="7030A0">
                    <a:alpha val="50000"/>
                  </a:srgbClr>
                </a:solidFill>
                <a:effectLst>
                  <a:outerShdw dist="45791" dir="2021404" algn="ctr" rotWithShape="0">
                    <a:srgbClr val="9999FF"/>
                  </a:outerShdw>
                </a:effectLst>
                <a:latin typeface="Arial Black"/>
              </a:rPr>
              <a:t>(Finding the n</a:t>
            </a:r>
            <a:r>
              <a:rPr lang="en-GB" sz="3600" kern="10" baseline="30000" dirty="0">
                <a:ln w="12700">
                  <a:solidFill>
                    <a:srgbClr val="3333CC"/>
                  </a:solidFill>
                  <a:round/>
                  <a:headEnd/>
                  <a:tailEnd/>
                </a:ln>
                <a:solidFill>
                  <a:srgbClr val="7030A0">
                    <a:alpha val="50000"/>
                  </a:srgbClr>
                </a:solidFill>
                <a:effectLst>
                  <a:outerShdw dist="45791" dir="2021404" algn="ctr" rotWithShape="0">
                    <a:srgbClr val="9999FF"/>
                  </a:outerShdw>
                </a:effectLst>
                <a:latin typeface="Arial Black"/>
              </a:rPr>
              <a:t>th</a:t>
            </a:r>
            <a:r>
              <a:rPr lang="en-GB" sz="3600" kern="10" dirty="0">
                <a:ln w="12700">
                  <a:solidFill>
                    <a:srgbClr val="3333CC"/>
                  </a:solidFill>
                  <a:round/>
                  <a:headEnd/>
                  <a:tailEnd/>
                </a:ln>
                <a:solidFill>
                  <a:srgbClr val="7030A0">
                    <a:alpha val="50000"/>
                  </a:srgbClr>
                </a:solidFill>
                <a:effectLst>
                  <a:outerShdw dist="45791" dir="2021404" algn="ctr" rotWithShape="0">
                    <a:srgbClr val="9999FF"/>
                  </a:outerShdw>
                </a:effectLst>
                <a:latin typeface="Arial Black"/>
              </a:rPr>
              <a:t> term)</a:t>
            </a:r>
          </a:p>
        </p:txBody>
      </p:sp>
      <p:grpSp>
        <p:nvGrpSpPr>
          <p:cNvPr id="3" name="Group 34"/>
          <p:cNvGrpSpPr>
            <a:grpSpLocks/>
          </p:cNvGrpSpPr>
          <p:nvPr/>
        </p:nvGrpSpPr>
        <p:grpSpPr bwMode="auto">
          <a:xfrm>
            <a:off x="1979613" y="1989138"/>
            <a:ext cx="576262" cy="461962"/>
            <a:chOff x="1619672" y="3356992"/>
            <a:chExt cx="576064" cy="461665"/>
          </a:xfrm>
        </p:grpSpPr>
        <p:sp>
          <p:nvSpPr>
            <p:cNvPr id="18460" name="TextBox 133"/>
            <p:cNvSpPr txBox="1">
              <a:spLocks noChangeArrowheads="1"/>
            </p:cNvSpPr>
            <p:nvPr/>
          </p:nvSpPr>
          <p:spPr bwMode="auto">
            <a:xfrm>
              <a:off x="1691680" y="3356992"/>
              <a:ext cx="504056" cy="461665"/>
            </a:xfrm>
            <a:prstGeom prst="rect">
              <a:avLst/>
            </a:prstGeom>
            <a:noFill/>
            <a:ln w="9525">
              <a:noFill/>
              <a:miter lim="800000"/>
              <a:headEnd/>
              <a:tailEnd/>
            </a:ln>
          </p:spPr>
          <p:txBody>
            <a:bodyPr>
              <a:spAutoFit/>
            </a:bodyPr>
            <a:lstStyle/>
            <a:p>
              <a:r>
                <a:rPr lang="en-GB" sz="2400">
                  <a:solidFill>
                    <a:srgbClr val="0000FF"/>
                  </a:solidFill>
                  <a:latin typeface="Calibri" pitchFamily="34" charset="0"/>
                </a:rPr>
                <a:t>3</a:t>
              </a:r>
            </a:p>
          </p:txBody>
        </p:sp>
        <p:cxnSp>
          <p:nvCxnSpPr>
            <p:cNvPr id="135" name="Straight Connector 134"/>
            <p:cNvCxnSpPr/>
            <p:nvPr/>
          </p:nvCxnSpPr>
          <p:spPr>
            <a:xfrm>
              <a:off x="1619672" y="3356992"/>
              <a:ext cx="144412"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V="1">
              <a:off x="1908498" y="3356992"/>
              <a:ext cx="134891"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4" name="Group 34"/>
          <p:cNvGrpSpPr>
            <a:grpSpLocks/>
          </p:cNvGrpSpPr>
          <p:nvPr/>
        </p:nvGrpSpPr>
        <p:grpSpPr bwMode="auto">
          <a:xfrm>
            <a:off x="2627313" y="1989138"/>
            <a:ext cx="576262" cy="461962"/>
            <a:chOff x="1619672" y="3356992"/>
            <a:chExt cx="576064" cy="461665"/>
          </a:xfrm>
        </p:grpSpPr>
        <p:sp>
          <p:nvSpPr>
            <p:cNvPr id="18457" name="TextBox 143"/>
            <p:cNvSpPr txBox="1">
              <a:spLocks noChangeArrowheads="1"/>
            </p:cNvSpPr>
            <p:nvPr/>
          </p:nvSpPr>
          <p:spPr bwMode="auto">
            <a:xfrm>
              <a:off x="1691680" y="3356992"/>
              <a:ext cx="504056" cy="461665"/>
            </a:xfrm>
            <a:prstGeom prst="rect">
              <a:avLst/>
            </a:prstGeom>
            <a:noFill/>
            <a:ln w="9525">
              <a:noFill/>
              <a:miter lim="800000"/>
              <a:headEnd/>
              <a:tailEnd/>
            </a:ln>
          </p:spPr>
          <p:txBody>
            <a:bodyPr>
              <a:spAutoFit/>
            </a:bodyPr>
            <a:lstStyle/>
            <a:p>
              <a:r>
                <a:rPr lang="en-GB" sz="2400">
                  <a:solidFill>
                    <a:srgbClr val="0000FF"/>
                  </a:solidFill>
                  <a:latin typeface="Calibri" pitchFamily="34" charset="0"/>
                </a:rPr>
                <a:t>3</a:t>
              </a:r>
            </a:p>
          </p:txBody>
        </p:sp>
        <p:cxnSp>
          <p:nvCxnSpPr>
            <p:cNvPr id="148" name="Straight Connector 147"/>
            <p:cNvCxnSpPr/>
            <p:nvPr/>
          </p:nvCxnSpPr>
          <p:spPr>
            <a:xfrm>
              <a:off x="1619672" y="3356992"/>
              <a:ext cx="144412"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1908498" y="3356992"/>
              <a:ext cx="134891"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5" name="Group 34"/>
          <p:cNvGrpSpPr>
            <a:grpSpLocks/>
          </p:cNvGrpSpPr>
          <p:nvPr/>
        </p:nvGrpSpPr>
        <p:grpSpPr bwMode="auto">
          <a:xfrm>
            <a:off x="3276600" y="1989138"/>
            <a:ext cx="574675" cy="461962"/>
            <a:chOff x="1619672" y="3356992"/>
            <a:chExt cx="576064" cy="461665"/>
          </a:xfrm>
        </p:grpSpPr>
        <p:sp>
          <p:nvSpPr>
            <p:cNvPr id="18454" name="TextBox 150"/>
            <p:cNvSpPr txBox="1">
              <a:spLocks noChangeArrowheads="1"/>
            </p:cNvSpPr>
            <p:nvPr/>
          </p:nvSpPr>
          <p:spPr bwMode="auto">
            <a:xfrm>
              <a:off x="1691680" y="3356992"/>
              <a:ext cx="504056" cy="461665"/>
            </a:xfrm>
            <a:prstGeom prst="rect">
              <a:avLst/>
            </a:prstGeom>
            <a:noFill/>
            <a:ln w="9525">
              <a:noFill/>
              <a:miter lim="800000"/>
              <a:headEnd/>
              <a:tailEnd/>
            </a:ln>
          </p:spPr>
          <p:txBody>
            <a:bodyPr>
              <a:spAutoFit/>
            </a:bodyPr>
            <a:lstStyle/>
            <a:p>
              <a:r>
                <a:rPr lang="en-GB" sz="2400">
                  <a:solidFill>
                    <a:srgbClr val="0000FF"/>
                  </a:solidFill>
                  <a:latin typeface="Calibri" pitchFamily="34" charset="0"/>
                </a:rPr>
                <a:t>3</a:t>
              </a:r>
            </a:p>
          </p:txBody>
        </p:sp>
        <p:cxnSp>
          <p:nvCxnSpPr>
            <p:cNvPr id="152" name="Straight Connector 151"/>
            <p:cNvCxnSpPr/>
            <p:nvPr/>
          </p:nvCxnSpPr>
          <p:spPr>
            <a:xfrm>
              <a:off x="1619672" y="3356992"/>
              <a:ext cx="144812"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V="1">
              <a:off x="1907705" y="3356992"/>
              <a:ext cx="135263"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54" name="Text Box 16"/>
          <p:cNvSpPr txBox="1">
            <a:spLocks noChangeArrowheads="1"/>
          </p:cNvSpPr>
          <p:nvPr/>
        </p:nvSpPr>
        <p:spPr bwMode="auto">
          <a:xfrm>
            <a:off x="395288" y="2565400"/>
            <a:ext cx="6264275" cy="461963"/>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The common difference, </a:t>
            </a:r>
            <a:r>
              <a:rPr lang="en-GB" sz="2400" i="1">
                <a:latin typeface="Calibri" pitchFamily="34" charset="0"/>
              </a:rPr>
              <a:t>d</a:t>
            </a:r>
            <a:r>
              <a:rPr lang="en-GB" sz="2400">
                <a:latin typeface="Calibri" pitchFamily="34" charset="0"/>
              </a:rPr>
              <a:t>, in this sequence is 3</a:t>
            </a:r>
            <a:endParaRPr lang="en-GB" sz="2400" b="1">
              <a:latin typeface="Calibri" pitchFamily="34" charset="0"/>
            </a:endParaRPr>
          </a:p>
        </p:txBody>
      </p:sp>
      <p:sp>
        <p:nvSpPr>
          <p:cNvPr id="155" name="Text Box 16"/>
          <p:cNvSpPr txBox="1">
            <a:spLocks noChangeArrowheads="1"/>
          </p:cNvSpPr>
          <p:nvPr/>
        </p:nvSpPr>
        <p:spPr bwMode="auto">
          <a:xfrm>
            <a:off x="395288" y="2997200"/>
            <a:ext cx="6264275" cy="461963"/>
          </a:xfrm>
          <a:prstGeom prst="rect">
            <a:avLst/>
          </a:prstGeom>
          <a:noFill/>
          <a:ln w="9525">
            <a:noFill/>
            <a:miter lim="800000"/>
            <a:headEnd/>
            <a:tailEnd/>
          </a:ln>
        </p:spPr>
        <p:txBody>
          <a:bodyPr>
            <a:spAutoFit/>
          </a:bodyPr>
          <a:lstStyle/>
          <a:p>
            <a:pPr>
              <a:spcBef>
                <a:spcPct val="50000"/>
              </a:spcBef>
            </a:pPr>
            <a:r>
              <a:rPr lang="en-GB" sz="2400" i="1" dirty="0">
                <a:latin typeface="Calibri" pitchFamily="34" charset="0"/>
              </a:rPr>
              <a:t>u</a:t>
            </a:r>
            <a:r>
              <a:rPr lang="en-GB" sz="2400" i="1" baseline="-25000" dirty="0">
                <a:latin typeface="Calibri" pitchFamily="34" charset="0"/>
              </a:rPr>
              <a:t>n</a:t>
            </a:r>
            <a:r>
              <a:rPr lang="en-GB" sz="2400" dirty="0">
                <a:latin typeface="Calibri" pitchFamily="34" charset="0"/>
              </a:rPr>
              <a:t> = 3</a:t>
            </a:r>
            <a:r>
              <a:rPr lang="en-GB" sz="2400" i="1" dirty="0">
                <a:latin typeface="Calibri" pitchFamily="34" charset="0"/>
              </a:rPr>
              <a:t>n</a:t>
            </a:r>
            <a:r>
              <a:rPr lang="en-GB" sz="2400" dirty="0">
                <a:latin typeface="Calibri" pitchFamily="34" charset="0"/>
              </a:rPr>
              <a:t> + </a:t>
            </a:r>
            <a:r>
              <a:rPr lang="en-GB" sz="2400" i="1" dirty="0">
                <a:latin typeface="Calibri" pitchFamily="34" charset="0"/>
              </a:rPr>
              <a:t>c</a:t>
            </a:r>
            <a:r>
              <a:rPr lang="en-GB" sz="2400" dirty="0">
                <a:latin typeface="Calibri" pitchFamily="34" charset="0"/>
              </a:rPr>
              <a:t> (where c is a constant) </a:t>
            </a:r>
            <a:endParaRPr lang="en-GB" sz="2400" b="1" dirty="0">
              <a:latin typeface="Calibri" pitchFamily="34" charset="0"/>
            </a:endParaRPr>
          </a:p>
        </p:txBody>
      </p:sp>
      <p:sp>
        <p:nvSpPr>
          <p:cNvPr id="156" name="Text Box 16"/>
          <p:cNvSpPr txBox="1">
            <a:spLocks noChangeArrowheads="1"/>
          </p:cNvSpPr>
          <p:nvPr/>
        </p:nvSpPr>
        <p:spPr bwMode="auto">
          <a:xfrm>
            <a:off x="395288" y="3502025"/>
            <a:ext cx="5184775" cy="461963"/>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Try it out for the first term:  </a:t>
            </a:r>
            <a:r>
              <a:rPr lang="en-GB" sz="2400" i="1">
                <a:latin typeface="Calibri" pitchFamily="34" charset="0"/>
              </a:rPr>
              <a:t>u</a:t>
            </a:r>
            <a:r>
              <a:rPr lang="en-GB" sz="2400" baseline="-25000">
                <a:latin typeface="Calibri" pitchFamily="34" charset="0"/>
              </a:rPr>
              <a:t>1</a:t>
            </a:r>
            <a:r>
              <a:rPr lang="en-GB" sz="2400">
                <a:latin typeface="Calibri" pitchFamily="34" charset="0"/>
              </a:rPr>
              <a:t> = 3 x 1 + </a:t>
            </a:r>
            <a:r>
              <a:rPr lang="en-GB" sz="2400" i="1">
                <a:latin typeface="Calibri" pitchFamily="34" charset="0"/>
              </a:rPr>
              <a:t>c</a:t>
            </a:r>
            <a:endParaRPr lang="en-GB" sz="2400" b="1" i="1">
              <a:latin typeface="Calibri" pitchFamily="34" charset="0"/>
            </a:endParaRPr>
          </a:p>
        </p:txBody>
      </p:sp>
      <p:sp>
        <p:nvSpPr>
          <p:cNvPr id="157" name="Text Box 16"/>
          <p:cNvSpPr txBox="1">
            <a:spLocks noChangeArrowheads="1"/>
          </p:cNvSpPr>
          <p:nvPr/>
        </p:nvSpPr>
        <p:spPr bwMode="auto">
          <a:xfrm>
            <a:off x="468313" y="4581525"/>
            <a:ext cx="7416800" cy="461963"/>
          </a:xfrm>
          <a:prstGeom prst="rect">
            <a:avLst/>
          </a:prstGeom>
          <a:noFill/>
          <a:ln w="9525">
            <a:noFill/>
            <a:miter lim="800000"/>
            <a:headEnd/>
            <a:tailEnd/>
          </a:ln>
        </p:spPr>
        <p:txBody>
          <a:bodyPr>
            <a:spAutoFit/>
          </a:bodyPr>
          <a:lstStyle/>
          <a:p>
            <a:pPr>
              <a:spcBef>
                <a:spcPct val="50000"/>
              </a:spcBef>
            </a:pPr>
            <a:r>
              <a:rPr lang="en-GB" sz="2400" dirty="0">
                <a:latin typeface="Calibri" pitchFamily="34" charset="0"/>
              </a:rPr>
              <a:t>The n</a:t>
            </a:r>
            <a:r>
              <a:rPr lang="en-GB" sz="2400" baseline="30000" dirty="0">
                <a:latin typeface="Calibri" pitchFamily="34" charset="0"/>
              </a:rPr>
              <a:t>th</a:t>
            </a:r>
            <a:r>
              <a:rPr lang="en-GB" sz="2400" dirty="0">
                <a:latin typeface="Calibri" pitchFamily="34" charset="0"/>
              </a:rPr>
              <a:t> term for this sequence is therefore:  </a:t>
            </a:r>
            <a:r>
              <a:rPr lang="en-GB" sz="2400" b="1" i="1" dirty="0">
                <a:solidFill>
                  <a:srgbClr val="008000"/>
                </a:solidFill>
                <a:latin typeface="Times New Roman" pitchFamily="18" charset="0"/>
                <a:cs typeface="Times New Roman" pitchFamily="18" charset="0"/>
              </a:rPr>
              <a:t>u</a:t>
            </a:r>
            <a:r>
              <a:rPr lang="en-GB" sz="2400" b="1" baseline="-25000" dirty="0">
                <a:solidFill>
                  <a:srgbClr val="008000"/>
                </a:solidFill>
                <a:latin typeface="Times New Roman" pitchFamily="18" charset="0"/>
                <a:cs typeface="Times New Roman" pitchFamily="18" charset="0"/>
              </a:rPr>
              <a:t>n</a:t>
            </a:r>
            <a:r>
              <a:rPr lang="en-GB" sz="2400" b="1" dirty="0">
                <a:solidFill>
                  <a:srgbClr val="008000"/>
                </a:solidFill>
                <a:latin typeface="Times New Roman" pitchFamily="18" charset="0"/>
                <a:cs typeface="Times New Roman" pitchFamily="18" charset="0"/>
              </a:rPr>
              <a:t> = </a:t>
            </a:r>
            <a:r>
              <a:rPr lang="en-GB" sz="2400" b="1" dirty="0" smtClean="0">
                <a:solidFill>
                  <a:srgbClr val="008000"/>
                </a:solidFill>
                <a:latin typeface="Times New Roman" pitchFamily="18" charset="0"/>
                <a:cs typeface="Times New Roman" pitchFamily="18" charset="0"/>
              </a:rPr>
              <a:t>3</a:t>
            </a:r>
            <a:r>
              <a:rPr lang="en-GB" sz="2400" b="1" i="1" dirty="0" smtClean="0">
                <a:solidFill>
                  <a:srgbClr val="008000"/>
                </a:solidFill>
                <a:latin typeface="Times New Roman" pitchFamily="18" charset="0"/>
                <a:cs typeface="Times New Roman" pitchFamily="18" charset="0"/>
              </a:rPr>
              <a:t>n</a:t>
            </a:r>
            <a:r>
              <a:rPr lang="en-GB" sz="2400" b="1" dirty="0" smtClean="0">
                <a:solidFill>
                  <a:srgbClr val="008000"/>
                </a:solidFill>
                <a:latin typeface="Times New Roman" pitchFamily="18" charset="0"/>
                <a:cs typeface="Times New Roman" pitchFamily="18" charset="0"/>
              </a:rPr>
              <a:t> </a:t>
            </a:r>
            <a:r>
              <a:rPr lang="en-GB" sz="2400" b="1" dirty="0">
                <a:solidFill>
                  <a:srgbClr val="008000"/>
                </a:solidFill>
                <a:latin typeface="Times New Roman" pitchFamily="18" charset="0"/>
                <a:cs typeface="Times New Roman" pitchFamily="18" charset="0"/>
              </a:rPr>
              <a:t>+ 4</a:t>
            </a:r>
          </a:p>
        </p:txBody>
      </p:sp>
      <p:sp>
        <p:nvSpPr>
          <p:cNvPr id="158" name="Text Box 16"/>
          <p:cNvSpPr txBox="1">
            <a:spLocks noChangeArrowheads="1"/>
          </p:cNvSpPr>
          <p:nvPr/>
        </p:nvSpPr>
        <p:spPr bwMode="auto">
          <a:xfrm>
            <a:off x="395288" y="5086350"/>
            <a:ext cx="5545137" cy="460375"/>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4 is the zero term, or </a:t>
            </a:r>
            <a:r>
              <a:rPr lang="en-GB" sz="2400" i="1">
                <a:latin typeface="Calibri" pitchFamily="34" charset="0"/>
              </a:rPr>
              <a:t>u</a:t>
            </a:r>
            <a:r>
              <a:rPr lang="en-GB" sz="2400" baseline="-25000">
                <a:latin typeface="Calibri" pitchFamily="34" charset="0"/>
              </a:rPr>
              <a:t>0</a:t>
            </a:r>
            <a:r>
              <a:rPr lang="en-GB" sz="2400">
                <a:latin typeface="Calibri" pitchFamily="34" charset="0"/>
              </a:rPr>
              <a:t> in this sequence.</a:t>
            </a:r>
            <a:endParaRPr lang="en-GB" sz="2400" b="1">
              <a:latin typeface="Calibri" pitchFamily="34" charset="0"/>
            </a:endParaRPr>
          </a:p>
        </p:txBody>
      </p:sp>
      <p:grpSp>
        <p:nvGrpSpPr>
          <p:cNvPr id="6" name="Group 34"/>
          <p:cNvGrpSpPr>
            <a:grpSpLocks/>
          </p:cNvGrpSpPr>
          <p:nvPr/>
        </p:nvGrpSpPr>
        <p:grpSpPr bwMode="auto">
          <a:xfrm>
            <a:off x="827088" y="1989138"/>
            <a:ext cx="576262" cy="461962"/>
            <a:chOff x="1619672" y="3356992"/>
            <a:chExt cx="576064" cy="461665"/>
          </a:xfrm>
        </p:grpSpPr>
        <p:sp>
          <p:nvSpPr>
            <p:cNvPr id="18451" name="TextBox 160"/>
            <p:cNvSpPr txBox="1">
              <a:spLocks noChangeArrowheads="1"/>
            </p:cNvSpPr>
            <p:nvPr/>
          </p:nvSpPr>
          <p:spPr bwMode="auto">
            <a:xfrm>
              <a:off x="1691680" y="3356992"/>
              <a:ext cx="504056" cy="461665"/>
            </a:xfrm>
            <a:prstGeom prst="rect">
              <a:avLst/>
            </a:prstGeom>
            <a:noFill/>
            <a:ln w="9525">
              <a:noFill/>
              <a:miter lim="800000"/>
              <a:headEnd/>
              <a:tailEnd/>
            </a:ln>
          </p:spPr>
          <p:txBody>
            <a:bodyPr>
              <a:spAutoFit/>
            </a:bodyPr>
            <a:lstStyle/>
            <a:p>
              <a:r>
                <a:rPr lang="en-GB" sz="2400">
                  <a:solidFill>
                    <a:srgbClr val="33CC33"/>
                  </a:solidFill>
                  <a:latin typeface="Calibri" pitchFamily="34" charset="0"/>
                </a:rPr>
                <a:t>3</a:t>
              </a:r>
            </a:p>
          </p:txBody>
        </p:sp>
        <p:cxnSp>
          <p:nvCxnSpPr>
            <p:cNvPr id="162" name="Straight Connector 161"/>
            <p:cNvCxnSpPr/>
            <p:nvPr/>
          </p:nvCxnSpPr>
          <p:spPr>
            <a:xfrm>
              <a:off x="1619672" y="3356992"/>
              <a:ext cx="144412" cy="71391"/>
            </a:xfrm>
            <a:prstGeom prst="line">
              <a:avLst/>
            </a:prstGeom>
            <a:ln w="25400">
              <a:solidFill>
                <a:srgbClr val="33CC33"/>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V="1">
              <a:off x="1908498" y="3356992"/>
              <a:ext cx="134891" cy="71391"/>
            </a:xfrm>
            <a:prstGeom prst="line">
              <a:avLst/>
            </a:prstGeom>
            <a:ln w="25400">
              <a:solidFill>
                <a:srgbClr val="33CC33"/>
              </a:solidFill>
            </a:ln>
          </p:spPr>
          <p:style>
            <a:lnRef idx="1">
              <a:schemeClr val="accent1"/>
            </a:lnRef>
            <a:fillRef idx="0">
              <a:schemeClr val="accent1"/>
            </a:fillRef>
            <a:effectRef idx="0">
              <a:schemeClr val="accent1"/>
            </a:effectRef>
            <a:fontRef idx="minor">
              <a:schemeClr val="tx1"/>
            </a:fontRef>
          </p:style>
        </p:cxnSp>
      </p:grpSp>
      <p:sp>
        <p:nvSpPr>
          <p:cNvPr id="164" name="Text Box 5"/>
          <p:cNvSpPr txBox="1">
            <a:spLocks noChangeArrowheads="1"/>
          </p:cNvSpPr>
          <p:nvPr/>
        </p:nvSpPr>
        <p:spPr bwMode="auto">
          <a:xfrm>
            <a:off x="611188" y="1485900"/>
            <a:ext cx="576262" cy="522288"/>
          </a:xfrm>
          <a:prstGeom prst="rect">
            <a:avLst/>
          </a:prstGeom>
          <a:noFill/>
          <a:ln w="9525">
            <a:noFill/>
            <a:miter lim="800000"/>
            <a:headEnd/>
            <a:tailEnd/>
          </a:ln>
        </p:spPr>
        <p:txBody>
          <a:bodyPr>
            <a:spAutoFit/>
          </a:bodyPr>
          <a:lstStyle/>
          <a:p>
            <a:pPr>
              <a:spcBef>
                <a:spcPct val="50000"/>
              </a:spcBef>
            </a:pPr>
            <a:r>
              <a:rPr lang="en-GB" sz="2800">
                <a:solidFill>
                  <a:srgbClr val="008000"/>
                </a:solidFill>
                <a:latin typeface="Calibri" pitchFamily="34" charset="0"/>
              </a:rPr>
              <a:t>4 ,</a:t>
            </a:r>
            <a:r>
              <a:rPr lang="en-GB" sz="2800">
                <a:solidFill>
                  <a:srgbClr val="333399"/>
                </a:solidFill>
                <a:latin typeface="Calibri" pitchFamily="34" charset="0"/>
              </a:rPr>
              <a:t>  </a:t>
            </a:r>
          </a:p>
        </p:txBody>
      </p:sp>
      <p:sp>
        <p:nvSpPr>
          <p:cNvPr id="165" name="Text Box 16"/>
          <p:cNvSpPr txBox="1">
            <a:spLocks noChangeArrowheads="1"/>
          </p:cNvSpPr>
          <p:nvPr/>
        </p:nvSpPr>
        <p:spPr bwMode="auto">
          <a:xfrm>
            <a:off x="395288" y="5589588"/>
            <a:ext cx="6264275" cy="523875"/>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In general terms,  </a:t>
            </a:r>
            <a:r>
              <a:rPr lang="en-GB" sz="2800" b="1" i="1">
                <a:latin typeface="Times New Roman" pitchFamily="18" charset="0"/>
                <a:cs typeface="Times New Roman" pitchFamily="18" charset="0"/>
              </a:rPr>
              <a:t>u</a:t>
            </a:r>
            <a:r>
              <a:rPr lang="en-GB" sz="2800" b="1" i="1" baseline="-25000">
                <a:latin typeface="Times New Roman" pitchFamily="18" charset="0"/>
                <a:cs typeface="Times New Roman" pitchFamily="18" charset="0"/>
              </a:rPr>
              <a:t>n</a:t>
            </a:r>
            <a:r>
              <a:rPr lang="en-GB" sz="2800" b="1">
                <a:latin typeface="Times New Roman" pitchFamily="18" charset="0"/>
                <a:cs typeface="Times New Roman" pitchFamily="18" charset="0"/>
              </a:rPr>
              <a:t> = </a:t>
            </a:r>
            <a:r>
              <a:rPr lang="en-GB" sz="2800" b="1" i="1">
                <a:latin typeface="Times New Roman" pitchFamily="18" charset="0"/>
                <a:cs typeface="Times New Roman" pitchFamily="18" charset="0"/>
              </a:rPr>
              <a:t>dn</a:t>
            </a:r>
            <a:r>
              <a:rPr lang="en-GB" sz="2800" b="1">
                <a:latin typeface="Times New Roman" pitchFamily="18" charset="0"/>
                <a:cs typeface="Times New Roman" pitchFamily="18" charset="0"/>
              </a:rPr>
              <a:t> + </a:t>
            </a:r>
            <a:r>
              <a:rPr lang="en-GB" sz="2800" b="1" i="1">
                <a:latin typeface="Times New Roman" pitchFamily="18" charset="0"/>
                <a:cs typeface="Times New Roman" pitchFamily="18" charset="0"/>
              </a:rPr>
              <a:t>u</a:t>
            </a:r>
            <a:r>
              <a:rPr lang="en-GB" sz="2800" b="1" baseline="-25000">
                <a:latin typeface="Times New Roman" pitchFamily="18" charset="0"/>
                <a:cs typeface="Times New Roman" pitchFamily="18" charset="0"/>
              </a:rPr>
              <a:t>0</a:t>
            </a:r>
          </a:p>
        </p:txBody>
      </p:sp>
      <p:sp>
        <p:nvSpPr>
          <p:cNvPr id="166" name="Text Box 16"/>
          <p:cNvSpPr txBox="1">
            <a:spLocks noChangeArrowheads="1"/>
          </p:cNvSpPr>
          <p:nvPr/>
        </p:nvSpPr>
        <p:spPr bwMode="auto">
          <a:xfrm>
            <a:off x="395288" y="6165850"/>
            <a:ext cx="8748712" cy="522288"/>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This can be written as:  </a:t>
            </a:r>
            <a:r>
              <a:rPr lang="en-GB" sz="2800" b="1" i="1">
                <a:latin typeface="Times New Roman" pitchFamily="18" charset="0"/>
                <a:cs typeface="Times New Roman" pitchFamily="18" charset="0"/>
              </a:rPr>
              <a:t>u</a:t>
            </a:r>
            <a:r>
              <a:rPr lang="en-GB" sz="2800" b="1" i="1" baseline="-25000">
                <a:latin typeface="Times New Roman" pitchFamily="18" charset="0"/>
                <a:cs typeface="Times New Roman" pitchFamily="18" charset="0"/>
              </a:rPr>
              <a:t>n</a:t>
            </a:r>
            <a:r>
              <a:rPr lang="en-GB" sz="2800" b="1">
                <a:latin typeface="Times New Roman" pitchFamily="18" charset="0"/>
                <a:cs typeface="Times New Roman" pitchFamily="18" charset="0"/>
              </a:rPr>
              <a:t> = </a:t>
            </a:r>
            <a:r>
              <a:rPr lang="en-GB" sz="2800" b="1" i="1">
                <a:latin typeface="Times New Roman" pitchFamily="18" charset="0"/>
                <a:cs typeface="Times New Roman" pitchFamily="18" charset="0"/>
              </a:rPr>
              <a:t>u</a:t>
            </a:r>
            <a:r>
              <a:rPr lang="en-GB" sz="2800" b="1" baseline="-25000">
                <a:latin typeface="Times New Roman" pitchFamily="18" charset="0"/>
                <a:cs typeface="Times New Roman" pitchFamily="18" charset="0"/>
              </a:rPr>
              <a:t>1 </a:t>
            </a:r>
            <a:r>
              <a:rPr lang="en-GB" sz="2800" b="1">
                <a:latin typeface="Times New Roman" pitchFamily="18" charset="0"/>
                <a:cs typeface="Times New Roman" pitchFamily="18" charset="0"/>
              </a:rPr>
              <a:t>+ (</a:t>
            </a:r>
            <a:r>
              <a:rPr lang="en-GB" sz="2800" b="1" i="1">
                <a:latin typeface="Times New Roman" pitchFamily="18" charset="0"/>
                <a:cs typeface="Times New Roman" pitchFamily="18" charset="0"/>
              </a:rPr>
              <a:t>n</a:t>
            </a:r>
            <a:r>
              <a:rPr lang="en-GB" sz="2800" b="1">
                <a:latin typeface="Times New Roman" pitchFamily="18" charset="0"/>
                <a:cs typeface="Times New Roman" pitchFamily="18" charset="0"/>
              </a:rPr>
              <a:t> – 1)</a:t>
            </a:r>
            <a:r>
              <a:rPr lang="en-GB" sz="2800" b="1" i="1">
                <a:latin typeface="Times New Roman" pitchFamily="18" charset="0"/>
                <a:cs typeface="Times New Roman" pitchFamily="18" charset="0"/>
              </a:rPr>
              <a:t>d</a:t>
            </a:r>
            <a:r>
              <a:rPr lang="en-GB" sz="2800" b="1">
                <a:latin typeface="Times New Roman" pitchFamily="18" charset="0"/>
                <a:cs typeface="Times New Roman" pitchFamily="18" charset="0"/>
              </a:rPr>
              <a:t>  </a:t>
            </a:r>
            <a:r>
              <a:rPr lang="en-GB" i="1">
                <a:latin typeface="Calibri" pitchFamily="34" charset="0"/>
              </a:rPr>
              <a:t>(given in the formula booklet)</a:t>
            </a:r>
          </a:p>
        </p:txBody>
      </p:sp>
      <p:sp>
        <p:nvSpPr>
          <p:cNvPr id="167" name="Text Box 16"/>
          <p:cNvSpPr txBox="1">
            <a:spLocks noChangeArrowheads="1"/>
          </p:cNvSpPr>
          <p:nvPr/>
        </p:nvSpPr>
        <p:spPr bwMode="auto">
          <a:xfrm>
            <a:off x="395288" y="4005263"/>
            <a:ext cx="3816350" cy="461962"/>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But the first term is 7, not 3!</a:t>
            </a:r>
            <a:endParaRPr lang="en-GB" sz="2400" b="1">
              <a:latin typeface="Calibri" pitchFamily="34" charset="0"/>
            </a:endParaRPr>
          </a:p>
        </p:txBody>
      </p:sp>
      <p:sp>
        <p:nvSpPr>
          <p:cNvPr id="168" name="Text Box 16"/>
          <p:cNvSpPr txBox="1">
            <a:spLocks noChangeArrowheads="1"/>
          </p:cNvSpPr>
          <p:nvPr/>
        </p:nvSpPr>
        <p:spPr bwMode="auto">
          <a:xfrm>
            <a:off x="4211638" y="4005263"/>
            <a:ext cx="4464050" cy="461962"/>
          </a:xfrm>
          <a:prstGeom prst="rect">
            <a:avLst/>
          </a:prstGeom>
          <a:noFill/>
          <a:ln w="9525">
            <a:noFill/>
            <a:miter lim="800000"/>
            <a:headEnd/>
            <a:tailEnd/>
          </a:ln>
        </p:spPr>
        <p:txBody>
          <a:bodyPr>
            <a:spAutoFit/>
          </a:bodyPr>
          <a:lstStyle/>
          <a:p>
            <a:pPr>
              <a:spcBef>
                <a:spcPct val="50000"/>
              </a:spcBef>
            </a:pPr>
            <a:r>
              <a:rPr lang="en-GB" sz="2400" dirty="0">
                <a:latin typeface="Calibri" pitchFamily="34" charset="0"/>
              </a:rPr>
              <a:t>So </a:t>
            </a:r>
            <a:r>
              <a:rPr lang="en-GB" sz="2400" i="1" dirty="0">
                <a:latin typeface="Calibri" pitchFamily="34" charset="0"/>
              </a:rPr>
              <a:t>c</a:t>
            </a:r>
            <a:r>
              <a:rPr lang="en-GB" sz="2400" dirty="0">
                <a:latin typeface="Calibri" pitchFamily="34" charset="0"/>
              </a:rPr>
              <a:t> = 4</a:t>
            </a:r>
            <a:endParaRPr lang="en-GB" sz="2400" b="1" dirty="0">
              <a:solidFill>
                <a:srgbClr val="008000"/>
              </a:solidFill>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wipe(left)">
                                      <p:cBhvr>
                                        <p:cTn id="7" dur="500"/>
                                        <p:tgtEl>
                                          <p:spTgt spid="1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54"/>
                                        </p:tgtEl>
                                        <p:attrNameLst>
                                          <p:attrName>style.visibility</p:attrName>
                                        </p:attrNameLst>
                                      </p:cBhvr>
                                      <p:to>
                                        <p:strVal val="visible"/>
                                      </p:to>
                                    </p:set>
                                    <p:animEffect transition="in" filter="wipe(left)">
                                      <p:cBhvr>
                                        <p:cTn id="33" dur="500"/>
                                        <p:tgtEl>
                                          <p:spTgt spid="15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55"/>
                                        </p:tgtEl>
                                        <p:attrNameLst>
                                          <p:attrName>style.visibility</p:attrName>
                                        </p:attrNameLst>
                                      </p:cBhvr>
                                      <p:to>
                                        <p:strVal val="visible"/>
                                      </p:to>
                                    </p:set>
                                    <p:animEffect transition="in" filter="wipe(left)">
                                      <p:cBhvr>
                                        <p:cTn id="38" dur="500"/>
                                        <p:tgtEl>
                                          <p:spTgt spid="15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56"/>
                                        </p:tgtEl>
                                        <p:attrNameLst>
                                          <p:attrName>style.visibility</p:attrName>
                                        </p:attrNameLst>
                                      </p:cBhvr>
                                      <p:to>
                                        <p:strVal val="visible"/>
                                      </p:to>
                                    </p:set>
                                    <p:animEffect transition="in" filter="wipe(left)">
                                      <p:cBhvr>
                                        <p:cTn id="43" dur="500"/>
                                        <p:tgtEl>
                                          <p:spTgt spid="15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67"/>
                                        </p:tgtEl>
                                        <p:attrNameLst>
                                          <p:attrName>style.visibility</p:attrName>
                                        </p:attrNameLst>
                                      </p:cBhvr>
                                      <p:to>
                                        <p:strVal val="visible"/>
                                      </p:to>
                                    </p:set>
                                    <p:animEffect transition="in" filter="wipe(left)">
                                      <p:cBhvr>
                                        <p:cTn id="48" dur="500"/>
                                        <p:tgtEl>
                                          <p:spTgt spid="16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68"/>
                                        </p:tgtEl>
                                        <p:attrNameLst>
                                          <p:attrName>style.visibility</p:attrName>
                                        </p:attrNameLst>
                                      </p:cBhvr>
                                      <p:to>
                                        <p:strVal val="visible"/>
                                      </p:to>
                                    </p:set>
                                    <p:animEffect transition="in" filter="wipe(left)">
                                      <p:cBhvr>
                                        <p:cTn id="53" dur="500"/>
                                        <p:tgtEl>
                                          <p:spTgt spid="168"/>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57"/>
                                        </p:tgtEl>
                                        <p:attrNameLst>
                                          <p:attrName>style.visibility</p:attrName>
                                        </p:attrNameLst>
                                      </p:cBhvr>
                                      <p:to>
                                        <p:strVal val="visible"/>
                                      </p:to>
                                    </p:set>
                                    <p:animEffect transition="in" filter="wipe(left)">
                                      <p:cBhvr>
                                        <p:cTn id="58" dur="500"/>
                                        <p:tgtEl>
                                          <p:spTgt spid="157"/>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58"/>
                                        </p:tgtEl>
                                        <p:attrNameLst>
                                          <p:attrName>style.visibility</p:attrName>
                                        </p:attrNameLst>
                                      </p:cBhvr>
                                      <p:to>
                                        <p:strVal val="visible"/>
                                      </p:to>
                                    </p:set>
                                    <p:animEffect transition="in" filter="wipe(left)">
                                      <p:cBhvr>
                                        <p:cTn id="63" dur="500"/>
                                        <p:tgtEl>
                                          <p:spTgt spid="158"/>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6"/>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64"/>
                                        </p:tgtEl>
                                        <p:attrNameLst>
                                          <p:attrName>style.visibility</p:attrName>
                                        </p:attrNameLst>
                                      </p:cBhvr>
                                      <p:to>
                                        <p:strVal val="visible"/>
                                      </p:to>
                                    </p:set>
                                    <p:animEffect transition="in" filter="wipe(left)">
                                      <p:cBhvr>
                                        <p:cTn id="72" dur="500"/>
                                        <p:tgtEl>
                                          <p:spTgt spid="16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65"/>
                                        </p:tgtEl>
                                        <p:attrNameLst>
                                          <p:attrName>style.visibility</p:attrName>
                                        </p:attrNameLst>
                                      </p:cBhvr>
                                      <p:to>
                                        <p:strVal val="visible"/>
                                      </p:to>
                                    </p:set>
                                    <p:animEffect transition="in" filter="wipe(left)">
                                      <p:cBhvr>
                                        <p:cTn id="77" dur="500"/>
                                        <p:tgtEl>
                                          <p:spTgt spid="16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66"/>
                                        </p:tgtEl>
                                        <p:attrNameLst>
                                          <p:attrName>style.visibility</p:attrName>
                                        </p:attrNameLst>
                                      </p:cBhvr>
                                      <p:to>
                                        <p:strVal val="visible"/>
                                      </p:to>
                                    </p:set>
                                    <p:animEffect transition="in" filter="wipe(left)">
                                      <p:cBhvr>
                                        <p:cTn id="82" dur="500"/>
                                        <p:tgtEl>
                                          <p:spTgt spid="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4" grpId="0"/>
      <p:bldP spid="155" grpId="0"/>
      <p:bldP spid="156" grpId="0"/>
      <p:bldP spid="157" grpId="0"/>
      <p:bldP spid="158" grpId="0"/>
      <p:bldP spid="164" grpId="0"/>
      <p:bldP spid="165" grpId="0"/>
      <p:bldP spid="166" grpId="0"/>
      <p:bldP spid="167" grpId="0"/>
      <p:bldP spid="16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WordArt 4"/>
          <p:cNvSpPr>
            <a:spLocks noChangeArrowheads="1" noChangeShapeType="1" noTextEdit="1"/>
          </p:cNvSpPr>
          <p:nvPr/>
        </p:nvSpPr>
        <p:spPr bwMode="auto">
          <a:xfrm>
            <a:off x="179388" y="333375"/>
            <a:ext cx="8856662" cy="574675"/>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3366FF">
                    <a:alpha val="50195"/>
                  </a:srgbClr>
                </a:solidFill>
                <a:effectLst>
                  <a:outerShdw dist="45791" dir="2021404" algn="ctr" rotWithShape="0">
                    <a:srgbClr val="9999FF"/>
                  </a:outerShdw>
                </a:effectLst>
                <a:latin typeface="Arial Black"/>
              </a:rPr>
              <a:t>Finding the general term of an arithmetic sequence</a:t>
            </a:r>
          </a:p>
        </p:txBody>
      </p:sp>
      <p:sp>
        <p:nvSpPr>
          <p:cNvPr id="19458" name="Text Box 5"/>
          <p:cNvSpPr txBox="1">
            <a:spLocks noChangeArrowheads="1"/>
          </p:cNvSpPr>
          <p:nvPr/>
        </p:nvSpPr>
        <p:spPr bwMode="auto">
          <a:xfrm>
            <a:off x="1116013" y="1485900"/>
            <a:ext cx="4464050" cy="522288"/>
          </a:xfrm>
          <a:prstGeom prst="rect">
            <a:avLst/>
          </a:prstGeom>
          <a:noFill/>
          <a:ln w="9525">
            <a:noFill/>
            <a:miter lim="800000"/>
            <a:headEnd/>
            <a:tailEnd/>
          </a:ln>
        </p:spPr>
        <p:txBody>
          <a:bodyPr>
            <a:spAutoFit/>
          </a:bodyPr>
          <a:lstStyle/>
          <a:p>
            <a:pPr>
              <a:spcBef>
                <a:spcPct val="50000"/>
              </a:spcBef>
            </a:pPr>
            <a:r>
              <a:rPr lang="en-GB" sz="2800">
                <a:latin typeface="Calibri" pitchFamily="34" charset="0"/>
              </a:rPr>
              <a:t>7 ,  10 ,  13,  16 , 19 ………</a:t>
            </a:r>
          </a:p>
        </p:txBody>
      </p:sp>
      <p:grpSp>
        <p:nvGrpSpPr>
          <p:cNvPr id="19459" name="Group 34"/>
          <p:cNvGrpSpPr>
            <a:grpSpLocks/>
          </p:cNvGrpSpPr>
          <p:nvPr/>
        </p:nvGrpSpPr>
        <p:grpSpPr bwMode="auto">
          <a:xfrm>
            <a:off x="1403350" y="1989138"/>
            <a:ext cx="576263" cy="461962"/>
            <a:chOff x="1619672" y="3356992"/>
            <a:chExt cx="576064" cy="461665"/>
          </a:xfrm>
        </p:grpSpPr>
        <p:sp>
          <p:nvSpPr>
            <p:cNvPr id="19488" name="TextBox 24"/>
            <p:cNvSpPr txBox="1">
              <a:spLocks noChangeArrowheads="1"/>
            </p:cNvSpPr>
            <p:nvPr/>
          </p:nvSpPr>
          <p:spPr bwMode="auto">
            <a:xfrm>
              <a:off x="1691680" y="3356992"/>
              <a:ext cx="504056" cy="461665"/>
            </a:xfrm>
            <a:prstGeom prst="rect">
              <a:avLst/>
            </a:prstGeom>
            <a:noFill/>
            <a:ln w="9525">
              <a:noFill/>
              <a:miter lim="800000"/>
              <a:headEnd/>
              <a:tailEnd/>
            </a:ln>
          </p:spPr>
          <p:txBody>
            <a:bodyPr>
              <a:spAutoFit/>
            </a:bodyPr>
            <a:lstStyle/>
            <a:p>
              <a:r>
                <a:rPr lang="en-GB" sz="2400">
                  <a:solidFill>
                    <a:srgbClr val="0000FF"/>
                  </a:solidFill>
                  <a:latin typeface="Calibri" pitchFamily="34" charset="0"/>
                </a:rPr>
                <a:t>3</a:t>
              </a:r>
            </a:p>
          </p:txBody>
        </p:sp>
        <p:cxnSp>
          <p:nvCxnSpPr>
            <p:cNvPr id="27" name="Straight Connector 26"/>
            <p:cNvCxnSpPr/>
            <p:nvPr/>
          </p:nvCxnSpPr>
          <p:spPr>
            <a:xfrm>
              <a:off x="1619672" y="3356992"/>
              <a:ext cx="144413"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1908497" y="3356992"/>
              <a:ext cx="134891"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29" name="WordArt 4"/>
          <p:cNvSpPr>
            <a:spLocks noChangeArrowheads="1" noChangeShapeType="1" noTextEdit="1"/>
          </p:cNvSpPr>
          <p:nvPr/>
        </p:nvSpPr>
        <p:spPr bwMode="auto">
          <a:xfrm>
            <a:off x="2627784" y="980728"/>
            <a:ext cx="3888432" cy="360040"/>
          </a:xfrm>
          <a:prstGeom prst="rect">
            <a:avLst/>
          </a:prstGeom>
        </p:spPr>
        <p:txBody>
          <a:bodyPr wrap="none" fromWordArt="1">
            <a:prstTxWarp prst="textPlain">
              <a:avLst>
                <a:gd name="adj" fmla="val 50000"/>
              </a:avLst>
            </a:prstTxWarp>
          </a:bodyPr>
          <a:lstStyle/>
          <a:p>
            <a:pPr algn="ctr">
              <a:defRPr/>
            </a:pPr>
            <a:r>
              <a:rPr lang="en-GB" sz="3600" kern="10" dirty="0">
                <a:ln w="12700">
                  <a:solidFill>
                    <a:srgbClr val="3333CC"/>
                  </a:solidFill>
                  <a:round/>
                  <a:headEnd/>
                  <a:tailEnd/>
                </a:ln>
                <a:solidFill>
                  <a:srgbClr val="7030A0">
                    <a:alpha val="50000"/>
                  </a:srgbClr>
                </a:solidFill>
                <a:effectLst>
                  <a:outerShdw dist="45791" dir="2021404" algn="ctr" rotWithShape="0">
                    <a:srgbClr val="9999FF"/>
                  </a:outerShdw>
                </a:effectLst>
                <a:latin typeface="Arial Black"/>
              </a:rPr>
              <a:t>(Finding the n</a:t>
            </a:r>
            <a:r>
              <a:rPr lang="en-GB" sz="3600" kern="10" baseline="30000" dirty="0">
                <a:ln w="12700">
                  <a:solidFill>
                    <a:srgbClr val="3333CC"/>
                  </a:solidFill>
                  <a:round/>
                  <a:headEnd/>
                  <a:tailEnd/>
                </a:ln>
                <a:solidFill>
                  <a:srgbClr val="7030A0">
                    <a:alpha val="50000"/>
                  </a:srgbClr>
                </a:solidFill>
                <a:effectLst>
                  <a:outerShdw dist="45791" dir="2021404" algn="ctr" rotWithShape="0">
                    <a:srgbClr val="9999FF"/>
                  </a:outerShdw>
                </a:effectLst>
                <a:latin typeface="Arial Black"/>
              </a:rPr>
              <a:t>th</a:t>
            </a:r>
            <a:r>
              <a:rPr lang="en-GB" sz="3600" kern="10" dirty="0">
                <a:ln w="12700">
                  <a:solidFill>
                    <a:srgbClr val="3333CC"/>
                  </a:solidFill>
                  <a:round/>
                  <a:headEnd/>
                  <a:tailEnd/>
                </a:ln>
                <a:solidFill>
                  <a:srgbClr val="7030A0">
                    <a:alpha val="50000"/>
                  </a:srgbClr>
                </a:solidFill>
                <a:effectLst>
                  <a:outerShdw dist="45791" dir="2021404" algn="ctr" rotWithShape="0">
                    <a:srgbClr val="9999FF"/>
                  </a:outerShdw>
                </a:effectLst>
                <a:latin typeface="Arial Black"/>
              </a:rPr>
              <a:t> term)</a:t>
            </a:r>
          </a:p>
        </p:txBody>
      </p:sp>
      <p:grpSp>
        <p:nvGrpSpPr>
          <p:cNvPr id="19461" name="Group 34"/>
          <p:cNvGrpSpPr>
            <a:grpSpLocks/>
          </p:cNvGrpSpPr>
          <p:nvPr/>
        </p:nvGrpSpPr>
        <p:grpSpPr bwMode="auto">
          <a:xfrm>
            <a:off x="1979613" y="1989138"/>
            <a:ext cx="576262" cy="461962"/>
            <a:chOff x="1619672" y="3356992"/>
            <a:chExt cx="576064" cy="461665"/>
          </a:xfrm>
        </p:grpSpPr>
        <p:sp>
          <p:nvSpPr>
            <p:cNvPr id="19485" name="TextBox 133"/>
            <p:cNvSpPr txBox="1">
              <a:spLocks noChangeArrowheads="1"/>
            </p:cNvSpPr>
            <p:nvPr/>
          </p:nvSpPr>
          <p:spPr bwMode="auto">
            <a:xfrm>
              <a:off x="1691680" y="3356992"/>
              <a:ext cx="504056" cy="461665"/>
            </a:xfrm>
            <a:prstGeom prst="rect">
              <a:avLst/>
            </a:prstGeom>
            <a:noFill/>
            <a:ln w="9525">
              <a:noFill/>
              <a:miter lim="800000"/>
              <a:headEnd/>
              <a:tailEnd/>
            </a:ln>
          </p:spPr>
          <p:txBody>
            <a:bodyPr>
              <a:spAutoFit/>
            </a:bodyPr>
            <a:lstStyle/>
            <a:p>
              <a:r>
                <a:rPr lang="en-GB" sz="2400">
                  <a:solidFill>
                    <a:srgbClr val="0000FF"/>
                  </a:solidFill>
                  <a:latin typeface="Calibri" pitchFamily="34" charset="0"/>
                </a:rPr>
                <a:t>3</a:t>
              </a:r>
            </a:p>
          </p:txBody>
        </p:sp>
        <p:cxnSp>
          <p:nvCxnSpPr>
            <p:cNvPr id="135" name="Straight Connector 134"/>
            <p:cNvCxnSpPr/>
            <p:nvPr/>
          </p:nvCxnSpPr>
          <p:spPr>
            <a:xfrm>
              <a:off x="1619672" y="3356992"/>
              <a:ext cx="144412"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V="1">
              <a:off x="1908498" y="3356992"/>
              <a:ext cx="134891"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19462" name="Group 34"/>
          <p:cNvGrpSpPr>
            <a:grpSpLocks/>
          </p:cNvGrpSpPr>
          <p:nvPr/>
        </p:nvGrpSpPr>
        <p:grpSpPr bwMode="auto">
          <a:xfrm>
            <a:off x="2627313" y="1989138"/>
            <a:ext cx="576262" cy="461962"/>
            <a:chOff x="1619672" y="3356992"/>
            <a:chExt cx="576064" cy="461665"/>
          </a:xfrm>
        </p:grpSpPr>
        <p:sp>
          <p:nvSpPr>
            <p:cNvPr id="19482" name="TextBox 143"/>
            <p:cNvSpPr txBox="1">
              <a:spLocks noChangeArrowheads="1"/>
            </p:cNvSpPr>
            <p:nvPr/>
          </p:nvSpPr>
          <p:spPr bwMode="auto">
            <a:xfrm>
              <a:off x="1691680" y="3356992"/>
              <a:ext cx="504056" cy="461665"/>
            </a:xfrm>
            <a:prstGeom prst="rect">
              <a:avLst/>
            </a:prstGeom>
            <a:noFill/>
            <a:ln w="9525">
              <a:noFill/>
              <a:miter lim="800000"/>
              <a:headEnd/>
              <a:tailEnd/>
            </a:ln>
          </p:spPr>
          <p:txBody>
            <a:bodyPr>
              <a:spAutoFit/>
            </a:bodyPr>
            <a:lstStyle/>
            <a:p>
              <a:r>
                <a:rPr lang="en-GB" sz="2400">
                  <a:solidFill>
                    <a:srgbClr val="0000FF"/>
                  </a:solidFill>
                  <a:latin typeface="Calibri" pitchFamily="34" charset="0"/>
                </a:rPr>
                <a:t>3</a:t>
              </a:r>
            </a:p>
          </p:txBody>
        </p:sp>
        <p:cxnSp>
          <p:nvCxnSpPr>
            <p:cNvPr id="148" name="Straight Connector 147"/>
            <p:cNvCxnSpPr/>
            <p:nvPr/>
          </p:nvCxnSpPr>
          <p:spPr>
            <a:xfrm>
              <a:off x="1619672" y="3356992"/>
              <a:ext cx="144412"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1908498" y="3356992"/>
              <a:ext cx="134891"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19463" name="Group 34"/>
          <p:cNvGrpSpPr>
            <a:grpSpLocks/>
          </p:cNvGrpSpPr>
          <p:nvPr/>
        </p:nvGrpSpPr>
        <p:grpSpPr bwMode="auto">
          <a:xfrm>
            <a:off x="3276600" y="1989138"/>
            <a:ext cx="574675" cy="461962"/>
            <a:chOff x="1619672" y="3356992"/>
            <a:chExt cx="576064" cy="461665"/>
          </a:xfrm>
        </p:grpSpPr>
        <p:sp>
          <p:nvSpPr>
            <p:cNvPr id="19479" name="TextBox 150"/>
            <p:cNvSpPr txBox="1">
              <a:spLocks noChangeArrowheads="1"/>
            </p:cNvSpPr>
            <p:nvPr/>
          </p:nvSpPr>
          <p:spPr bwMode="auto">
            <a:xfrm>
              <a:off x="1691680" y="3356992"/>
              <a:ext cx="504056" cy="461665"/>
            </a:xfrm>
            <a:prstGeom prst="rect">
              <a:avLst/>
            </a:prstGeom>
            <a:noFill/>
            <a:ln w="9525">
              <a:noFill/>
              <a:miter lim="800000"/>
              <a:headEnd/>
              <a:tailEnd/>
            </a:ln>
          </p:spPr>
          <p:txBody>
            <a:bodyPr>
              <a:spAutoFit/>
            </a:bodyPr>
            <a:lstStyle/>
            <a:p>
              <a:r>
                <a:rPr lang="en-GB" sz="2400">
                  <a:solidFill>
                    <a:srgbClr val="0000FF"/>
                  </a:solidFill>
                  <a:latin typeface="Calibri" pitchFamily="34" charset="0"/>
                </a:rPr>
                <a:t>3</a:t>
              </a:r>
            </a:p>
          </p:txBody>
        </p:sp>
        <p:cxnSp>
          <p:nvCxnSpPr>
            <p:cNvPr id="152" name="Straight Connector 151"/>
            <p:cNvCxnSpPr/>
            <p:nvPr/>
          </p:nvCxnSpPr>
          <p:spPr>
            <a:xfrm>
              <a:off x="1619672" y="3356992"/>
              <a:ext cx="144812"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V="1">
              <a:off x="1907705" y="3356992"/>
              <a:ext cx="135263"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9464" name="Text Box 16"/>
          <p:cNvSpPr txBox="1">
            <a:spLocks noChangeArrowheads="1"/>
          </p:cNvSpPr>
          <p:nvPr/>
        </p:nvSpPr>
        <p:spPr bwMode="auto">
          <a:xfrm>
            <a:off x="395288" y="2565400"/>
            <a:ext cx="6264275" cy="461963"/>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The common difference, d, in this sequence is 3</a:t>
            </a:r>
            <a:endParaRPr lang="en-GB" sz="2400" b="1">
              <a:latin typeface="Calibri" pitchFamily="34" charset="0"/>
            </a:endParaRPr>
          </a:p>
        </p:txBody>
      </p:sp>
      <p:sp>
        <p:nvSpPr>
          <p:cNvPr id="19465" name="Text Box 16"/>
          <p:cNvSpPr txBox="1">
            <a:spLocks noChangeArrowheads="1"/>
          </p:cNvSpPr>
          <p:nvPr/>
        </p:nvSpPr>
        <p:spPr bwMode="auto">
          <a:xfrm>
            <a:off x="395288" y="2997200"/>
            <a:ext cx="6264275" cy="461963"/>
          </a:xfrm>
          <a:prstGeom prst="rect">
            <a:avLst/>
          </a:prstGeom>
          <a:noFill/>
          <a:ln w="9525">
            <a:noFill/>
            <a:miter lim="800000"/>
            <a:headEnd/>
            <a:tailEnd/>
          </a:ln>
        </p:spPr>
        <p:txBody>
          <a:bodyPr>
            <a:spAutoFit/>
          </a:bodyPr>
          <a:lstStyle/>
          <a:p>
            <a:pPr>
              <a:spcBef>
                <a:spcPct val="50000"/>
              </a:spcBef>
            </a:pPr>
            <a:r>
              <a:rPr lang="en-GB" sz="2400" i="1" dirty="0">
                <a:latin typeface="Calibri" pitchFamily="34" charset="0"/>
              </a:rPr>
              <a:t>u</a:t>
            </a:r>
            <a:r>
              <a:rPr lang="en-GB" sz="2400" i="1" baseline="-25000" dirty="0">
                <a:latin typeface="Calibri" pitchFamily="34" charset="0"/>
              </a:rPr>
              <a:t>n</a:t>
            </a:r>
            <a:r>
              <a:rPr lang="en-GB" sz="2400" dirty="0">
                <a:latin typeface="Calibri" pitchFamily="34" charset="0"/>
              </a:rPr>
              <a:t> = 3</a:t>
            </a:r>
            <a:r>
              <a:rPr lang="en-GB" sz="2400" i="1" dirty="0">
                <a:latin typeface="Calibri" pitchFamily="34" charset="0"/>
              </a:rPr>
              <a:t>n</a:t>
            </a:r>
            <a:r>
              <a:rPr lang="en-GB" sz="2400" dirty="0">
                <a:latin typeface="Calibri" pitchFamily="34" charset="0"/>
              </a:rPr>
              <a:t> + </a:t>
            </a:r>
            <a:r>
              <a:rPr lang="en-GB" sz="2400" i="1" dirty="0">
                <a:latin typeface="Calibri" pitchFamily="34" charset="0"/>
              </a:rPr>
              <a:t>c</a:t>
            </a:r>
            <a:r>
              <a:rPr lang="en-GB" sz="2400" dirty="0">
                <a:latin typeface="Calibri" pitchFamily="34" charset="0"/>
              </a:rPr>
              <a:t> (where c is a constant) </a:t>
            </a:r>
            <a:endParaRPr lang="en-GB" sz="2400" b="1" dirty="0">
              <a:latin typeface="Calibri" pitchFamily="34" charset="0"/>
            </a:endParaRPr>
          </a:p>
        </p:txBody>
      </p:sp>
      <p:sp>
        <p:nvSpPr>
          <p:cNvPr id="19466" name="Text Box 16"/>
          <p:cNvSpPr txBox="1">
            <a:spLocks noChangeArrowheads="1"/>
          </p:cNvSpPr>
          <p:nvPr/>
        </p:nvSpPr>
        <p:spPr bwMode="auto">
          <a:xfrm>
            <a:off x="395288" y="3502025"/>
            <a:ext cx="5184775" cy="461963"/>
          </a:xfrm>
          <a:prstGeom prst="rect">
            <a:avLst/>
          </a:prstGeom>
          <a:noFill/>
          <a:ln w="9525">
            <a:noFill/>
            <a:miter lim="800000"/>
            <a:headEnd/>
            <a:tailEnd/>
          </a:ln>
        </p:spPr>
        <p:txBody>
          <a:bodyPr>
            <a:spAutoFit/>
          </a:bodyPr>
          <a:lstStyle/>
          <a:p>
            <a:pPr>
              <a:spcBef>
                <a:spcPct val="50000"/>
              </a:spcBef>
            </a:pPr>
            <a:r>
              <a:rPr lang="en-GB" sz="2400" dirty="0">
                <a:latin typeface="Calibri" pitchFamily="34" charset="0"/>
              </a:rPr>
              <a:t>Try it out for the first term:  </a:t>
            </a:r>
            <a:r>
              <a:rPr lang="en-GB" sz="2400" i="1" dirty="0">
                <a:latin typeface="Calibri" pitchFamily="34" charset="0"/>
              </a:rPr>
              <a:t>u</a:t>
            </a:r>
            <a:r>
              <a:rPr lang="en-GB" sz="2400" baseline="-25000" dirty="0">
                <a:latin typeface="Calibri" pitchFamily="34" charset="0"/>
              </a:rPr>
              <a:t>1</a:t>
            </a:r>
            <a:r>
              <a:rPr lang="en-GB" sz="2400" dirty="0">
                <a:latin typeface="Calibri" pitchFamily="34" charset="0"/>
              </a:rPr>
              <a:t> = 3 x 1 + </a:t>
            </a:r>
            <a:r>
              <a:rPr lang="en-GB" sz="2400" i="1" dirty="0">
                <a:latin typeface="Calibri" pitchFamily="34" charset="0"/>
              </a:rPr>
              <a:t>c</a:t>
            </a:r>
            <a:endParaRPr lang="en-GB" sz="2400" b="1" i="1" dirty="0">
              <a:latin typeface="Calibri" pitchFamily="34" charset="0"/>
            </a:endParaRPr>
          </a:p>
        </p:txBody>
      </p:sp>
      <p:sp>
        <p:nvSpPr>
          <p:cNvPr id="19467" name="Text Box 16"/>
          <p:cNvSpPr txBox="1">
            <a:spLocks noChangeArrowheads="1"/>
          </p:cNvSpPr>
          <p:nvPr/>
        </p:nvSpPr>
        <p:spPr bwMode="auto">
          <a:xfrm>
            <a:off x="468313" y="4581525"/>
            <a:ext cx="7416800" cy="461963"/>
          </a:xfrm>
          <a:prstGeom prst="rect">
            <a:avLst/>
          </a:prstGeom>
          <a:noFill/>
          <a:ln w="9525">
            <a:noFill/>
            <a:miter lim="800000"/>
            <a:headEnd/>
            <a:tailEnd/>
          </a:ln>
        </p:spPr>
        <p:txBody>
          <a:bodyPr>
            <a:spAutoFit/>
          </a:bodyPr>
          <a:lstStyle/>
          <a:p>
            <a:pPr>
              <a:spcBef>
                <a:spcPct val="50000"/>
              </a:spcBef>
            </a:pPr>
            <a:r>
              <a:rPr lang="en-GB" sz="2400" dirty="0">
                <a:latin typeface="Calibri" pitchFamily="34" charset="0"/>
              </a:rPr>
              <a:t>The n</a:t>
            </a:r>
            <a:r>
              <a:rPr lang="en-GB" sz="2400" baseline="30000" dirty="0">
                <a:latin typeface="Calibri" pitchFamily="34" charset="0"/>
              </a:rPr>
              <a:t>th</a:t>
            </a:r>
            <a:r>
              <a:rPr lang="en-GB" sz="2400" dirty="0">
                <a:latin typeface="Calibri" pitchFamily="34" charset="0"/>
              </a:rPr>
              <a:t> term for this sequence is therefore:  </a:t>
            </a:r>
            <a:r>
              <a:rPr lang="en-GB" sz="2400" b="1" i="1" dirty="0">
                <a:solidFill>
                  <a:srgbClr val="008000"/>
                </a:solidFill>
                <a:latin typeface="Times New Roman" pitchFamily="18" charset="0"/>
                <a:cs typeface="Times New Roman" pitchFamily="18" charset="0"/>
              </a:rPr>
              <a:t>u</a:t>
            </a:r>
            <a:r>
              <a:rPr lang="en-GB" sz="2400" b="1" i="1" baseline="-25000" dirty="0">
                <a:solidFill>
                  <a:srgbClr val="008000"/>
                </a:solidFill>
                <a:latin typeface="Times New Roman" pitchFamily="18" charset="0"/>
                <a:cs typeface="Times New Roman" pitchFamily="18" charset="0"/>
              </a:rPr>
              <a:t>n</a:t>
            </a:r>
            <a:r>
              <a:rPr lang="en-GB" sz="2400" b="1" dirty="0">
                <a:solidFill>
                  <a:srgbClr val="008000"/>
                </a:solidFill>
                <a:latin typeface="Times New Roman" pitchFamily="18" charset="0"/>
                <a:cs typeface="Times New Roman" pitchFamily="18" charset="0"/>
              </a:rPr>
              <a:t> = 3</a:t>
            </a:r>
            <a:r>
              <a:rPr lang="en-GB" sz="2400" b="1" i="1" dirty="0">
                <a:solidFill>
                  <a:srgbClr val="008000"/>
                </a:solidFill>
                <a:latin typeface="Times New Roman" pitchFamily="18" charset="0"/>
                <a:cs typeface="Times New Roman" pitchFamily="18" charset="0"/>
              </a:rPr>
              <a:t>d</a:t>
            </a:r>
            <a:r>
              <a:rPr lang="en-GB" sz="2400" b="1" dirty="0">
                <a:solidFill>
                  <a:srgbClr val="008000"/>
                </a:solidFill>
                <a:latin typeface="Times New Roman" pitchFamily="18" charset="0"/>
                <a:cs typeface="Times New Roman" pitchFamily="18" charset="0"/>
              </a:rPr>
              <a:t> + 4</a:t>
            </a:r>
          </a:p>
        </p:txBody>
      </p:sp>
      <p:sp>
        <p:nvSpPr>
          <p:cNvPr id="19468" name="Text Box 16"/>
          <p:cNvSpPr txBox="1">
            <a:spLocks noChangeArrowheads="1"/>
          </p:cNvSpPr>
          <p:nvPr/>
        </p:nvSpPr>
        <p:spPr bwMode="auto">
          <a:xfrm>
            <a:off x="395288" y="5086350"/>
            <a:ext cx="5545137" cy="460375"/>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4 is the zero term, or </a:t>
            </a:r>
            <a:r>
              <a:rPr lang="en-GB" sz="2400" i="1">
                <a:latin typeface="Calibri" pitchFamily="34" charset="0"/>
              </a:rPr>
              <a:t>u</a:t>
            </a:r>
            <a:r>
              <a:rPr lang="en-GB" sz="2400" baseline="-25000">
                <a:latin typeface="Calibri" pitchFamily="34" charset="0"/>
              </a:rPr>
              <a:t>0</a:t>
            </a:r>
            <a:r>
              <a:rPr lang="en-GB" sz="2400">
                <a:latin typeface="Calibri" pitchFamily="34" charset="0"/>
              </a:rPr>
              <a:t> in this sequence.</a:t>
            </a:r>
            <a:endParaRPr lang="en-GB" sz="2400" b="1">
              <a:latin typeface="Calibri" pitchFamily="34" charset="0"/>
            </a:endParaRPr>
          </a:p>
        </p:txBody>
      </p:sp>
      <p:grpSp>
        <p:nvGrpSpPr>
          <p:cNvPr id="19469" name="Group 34"/>
          <p:cNvGrpSpPr>
            <a:grpSpLocks/>
          </p:cNvGrpSpPr>
          <p:nvPr/>
        </p:nvGrpSpPr>
        <p:grpSpPr bwMode="auto">
          <a:xfrm>
            <a:off x="827088" y="1989138"/>
            <a:ext cx="576262" cy="461962"/>
            <a:chOff x="1619672" y="3356992"/>
            <a:chExt cx="576064" cy="461665"/>
          </a:xfrm>
        </p:grpSpPr>
        <p:sp>
          <p:nvSpPr>
            <p:cNvPr id="19476" name="TextBox 160"/>
            <p:cNvSpPr txBox="1">
              <a:spLocks noChangeArrowheads="1"/>
            </p:cNvSpPr>
            <p:nvPr/>
          </p:nvSpPr>
          <p:spPr bwMode="auto">
            <a:xfrm>
              <a:off x="1691680" y="3356992"/>
              <a:ext cx="504056" cy="461665"/>
            </a:xfrm>
            <a:prstGeom prst="rect">
              <a:avLst/>
            </a:prstGeom>
            <a:noFill/>
            <a:ln w="9525">
              <a:noFill/>
              <a:miter lim="800000"/>
              <a:headEnd/>
              <a:tailEnd/>
            </a:ln>
          </p:spPr>
          <p:txBody>
            <a:bodyPr>
              <a:spAutoFit/>
            </a:bodyPr>
            <a:lstStyle/>
            <a:p>
              <a:r>
                <a:rPr lang="en-GB" sz="2400">
                  <a:solidFill>
                    <a:srgbClr val="33CC33"/>
                  </a:solidFill>
                  <a:latin typeface="Calibri" pitchFamily="34" charset="0"/>
                </a:rPr>
                <a:t>3</a:t>
              </a:r>
            </a:p>
          </p:txBody>
        </p:sp>
        <p:cxnSp>
          <p:nvCxnSpPr>
            <p:cNvPr id="162" name="Straight Connector 161"/>
            <p:cNvCxnSpPr/>
            <p:nvPr/>
          </p:nvCxnSpPr>
          <p:spPr>
            <a:xfrm>
              <a:off x="1619672" y="3356992"/>
              <a:ext cx="144412" cy="71391"/>
            </a:xfrm>
            <a:prstGeom prst="line">
              <a:avLst/>
            </a:prstGeom>
            <a:ln w="25400">
              <a:solidFill>
                <a:srgbClr val="33CC33"/>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V="1">
              <a:off x="1908498" y="3356992"/>
              <a:ext cx="134891" cy="71391"/>
            </a:xfrm>
            <a:prstGeom prst="line">
              <a:avLst/>
            </a:prstGeom>
            <a:ln w="25400">
              <a:solidFill>
                <a:srgbClr val="33CC33"/>
              </a:solidFill>
            </a:ln>
          </p:spPr>
          <p:style>
            <a:lnRef idx="1">
              <a:schemeClr val="accent1"/>
            </a:lnRef>
            <a:fillRef idx="0">
              <a:schemeClr val="accent1"/>
            </a:fillRef>
            <a:effectRef idx="0">
              <a:schemeClr val="accent1"/>
            </a:effectRef>
            <a:fontRef idx="minor">
              <a:schemeClr val="tx1"/>
            </a:fontRef>
          </p:style>
        </p:cxnSp>
      </p:grpSp>
      <p:sp>
        <p:nvSpPr>
          <p:cNvPr id="19470" name="Text Box 5"/>
          <p:cNvSpPr txBox="1">
            <a:spLocks noChangeArrowheads="1"/>
          </p:cNvSpPr>
          <p:nvPr/>
        </p:nvSpPr>
        <p:spPr bwMode="auto">
          <a:xfrm>
            <a:off x="611188" y="1485900"/>
            <a:ext cx="576262" cy="522288"/>
          </a:xfrm>
          <a:prstGeom prst="rect">
            <a:avLst/>
          </a:prstGeom>
          <a:noFill/>
          <a:ln w="9525">
            <a:noFill/>
            <a:miter lim="800000"/>
            <a:headEnd/>
            <a:tailEnd/>
          </a:ln>
        </p:spPr>
        <p:txBody>
          <a:bodyPr>
            <a:spAutoFit/>
          </a:bodyPr>
          <a:lstStyle/>
          <a:p>
            <a:pPr>
              <a:spcBef>
                <a:spcPct val="50000"/>
              </a:spcBef>
            </a:pPr>
            <a:r>
              <a:rPr lang="en-GB" sz="2800">
                <a:solidFill>
                  <a:srgbClr val="008000"/>
                </a:solidFill>
                <a:latin typeface="Calibri" pitchFamily="34" charset="0"/>
              </a:rPr>
              <a:t>4 ,</a:t>
            </a:r>
            <a:r>
              <a:rPr lang="en-GB" sz="2800">
                <a:solidFill>
                  <a:srgbClr val="333399"/>
                </a:solidFill>
                <a:latin typeface="Calibri" pitchFamily="34" charset="0"/>
              </a:rPr>
              <a:t>  </a:t>
            </a:r>
          </a:p>
        </p:txBody>
      </p:sp>
      <p:sp>
        <p:nvSpPr>
          <p:cNvPr id="19471" name="Text Box 16"/>
          <p:cNvSpPr txBox="1">
            <a:spLocks noChangeArrowheads="1"/>
          </p:cNvSpPr>
          <p:nvPr/>
        </p:nvSpPr>
        <p:spPr bwMode="auto">
          <a:xfrm>
            <a:off x="395288" y="5589588"/>
            <a:ext cx="6264275" cy="523875"/>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In general terms,  </a:t>
            </a:r>
            <a:r>
              <a:rPr lang="en-GB" sz="2800" b="1" i="1">
                <a:latin typeface="Times New Roman" pitchFamily="18" charset="0"/>
                <a:cs typeface="Times New Roman" pitchFamily="18" charset="0"/>
              </a:rPr>
              <a:t>u</a:t>
            </a:r>
            <a:r>
              <a:rPr lang="en-GB" sz="2800" b="1" i="1" baseline="-25000">
                <a:latin typeface="Times New Roman" pitchFamily="18" charset="0"/>
                <a:cs typeface="Times New Roman" pitchFamily="18" charset="0"/>
              </a:rPr>
              <a:t>n</a:t>
            </a:r>
            <a:r>
              <a:rPr lang="en-GB" sz="2800" b="1">
                <a:latin typeface="Times New Roman" pitchFamily="18" charset="0"/>
                <a:cs typeface="Times New Roman" pitchFamily="18" charset="0"/>
              </a:rPr>
              <a:t> = </a:t>
            </a:r>
            <a:r>
              <a:rPr lang="en-GB" sz="2800" b="1" i="1">
                <a:latin typeface="Times New Roman" pitchFamily="18" charset="0"/>
                <a:cs typeface="Times New Roman" pitchFamily="18" charset="0"/>
              </a:rPr>
              <a:t>dn</a:t>
            </a:r>
            <a:r>
              <a:rPr lang="en-GB" sz="2800" b="1">
                <a:latin typeface="Times New Roman" pitchFamily="18" charset="0"/>
                <a:cs typeface="Times New Roman" pitchFamily="18" charset="0"/>
              </a:rPr>
              <a:t> + </a:t>
            </a:r>
            <a:r>
              <a:rPr lang="en-GB" sz="2800" b="1" i="1">
                <a:solidFill>
                  <a:srgbClr val="FF0000"/>
                </a:solidFill>
                <a:latin typeface="Times New Roman" pitchFamily="18" charset="0"/>
                <a:cs typeface="Times New Roman" pitchFamily="18" charset="0"/>
              </a:rPr>
              <a:t>u</a:t>
            </a:r>
            <a:r>
              <a:rPr lang="en-GB" sz="2800" b="1" baseline="-25000">
                <a:solidFill>
                  <a:srgbClr val="FF0000"/>
                </a:solidFill>
                <a:latin typeface="Times New Roman" pitchFamily="18" charset="0"/>
                <a:cs typeface="Times New Roman" pitchFamily="18" charset="0"/>
              </a:rPr>
              <a:t>0</a:t>
            </a:r>
          </a:p>
        </p:txBody>
      </p:sp>
      <p:sp>
        <p:nvSpPr>
          <p:cNvPr id="19472" name="Text Box 16"/>
          <p:cNvSpPr txBox="1">
            <a:spLocks noChangeArrowheads="1"/>
          </p:cNvSpPr>
          <p:nvPr/>
        </p:nvSpPr>
        <p:spPr bwMode="auto">
          <a:xfrm>
            <a:off x="395288" y="6165850"/>
            <a:ext cx="8748712" cy="522288"/>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This can be written as:  </a:t>
            </a:r>
            <a:r>
              <a:rPr lang="en-GB" sz="2800" b="1" i="1">
                <a:latin typeface="Times New Roman" pitchFamily="18" charset="0"/>
                <a:cs typeface="Times New Roman" pitchFamily="18" charset="0"/>
              </a:rPr>
              <a:t>u</a:t>
            </a:r>
            <a:r>
              <a:rPr lang="en-GB" sz="2800" b="1" i="1" baseline="-25000">
                <a:latin typeface="Times New Roman" pitchFamily="18" charset="0"/>
                <a:cs typeface="Times New Roman" pitchFamily="18" charset="0"/>
              </a:rPr>
              <a:t>n</a:t>
            </a:r>
            <a:r>
              <a:rPr lang="en-GB" sz="2800" b="1">
                <a:latin typeface="Times New Roman" pitchFamily="18" charset="0"/>
                <a:cs typeface="Times New Roman" pitchFamily="18" charset="0"/>
              </a:rPr>
              <a:t> = </a:t>
            </a:r>
            <a:r>
              <a:rPr lang="en-GB" sz="2800" b="1" i="1">
                <a:latin typeface="Times New Roman" pitchFamily="18" charset="0"/>
                <a:cs typeface="Times New Roman" pitchFamily="18" charset="0"/>
              </a:rPr>
              <a:t>u</a:t>
            </a:r>
            <a:r>
              <a:rPr lang="en-GB" sz="2800" b="1" baseline="-25000">
                <a:latin typeface="Times New Roman" pitchFamily="18" charset="0"/>
                <a:cs typeface="Times New Roman" pitchFamily="18" charset="0"/>
              </a:rPr>
              <a:t>1 </a:t>
            </a:r>
            <a:r>
              <a:rPr lang="en-GB" sz="2800" b="1">
                <a:latin typeface="Times New Roman" pitchFamily="18" charset="0"/>
                <a:cs typeface="Times New Roman" pitchFamily="18" charset="0"/>
              </a:rPr>
              <a:t>+ (</a:t>
            </a:r>
            <a:r>
              <a:rPr lang="en-GB" sz="2800" b="1" i="1">
                <a:latin typeface="Times New Roman" pitchFamily="18" charset="0"/>
                <a:cs typeface="Times New Roman" pitchFamily="18" charset="0"/>
              </a:rPr>
              <a:t>n</a:t>
            </a:r>
            <a:r>
              <a:rPr lang="en-GB" sz="2800" b="1">
                <a:latin typeface="Times New Roman" pitchFamily="18" charset="0"/>
                <a:cs typeface="Times New Roman" pitchFamily="18" charset="0"/>
              </a:rPr>
              <a:t> – 1)</a:t>
            </a:r>
            <a:r>
              <a:rPr lang="en-GB" sz="2800" b="1" i="1">
                <a:latin typeface="Times New Roman" pitchFamily="18" charset="0"/>
                <a:cs typeface="Times New Roman" pitchFamily="18" charset="0"/>
              </a:rPr>
              <a:t>d</a:t>
            </a:r>
            <a:r>
              <a:rPr lang="en-GB" sz="2800" b="1">
                <a:latin typeface="Calibri" pitchFamily="34" charset="0"/>
              </a:rPr>
              <a:t>  </a:t>
            </a:r>
            <a:r>
              <a:rPr lang="en-GB" i="1">
                <a:latin typeface="Calibri" pitchFamily="34" charset="0"/>
              </a:rPr>
              <a:t>(given in the formula booklet)</a:t>
            </a:r>
          </a:p>
        </p:txBody>
      </p:sp>
      <p:sp>
        <p:nvSpPr>
          <p:cNvPr id="19473" name="Text Box 16"/>
          <p:cNvSpPr txBox="1">
            <a:spLocks noChangeArrowheads="1"/>
          </p:cNvSpPr>
          <p:nvPr/>
        </p:nvSpPr>
        <p:spPr bwMode="auto">
          <a:xfrm>
            <a:off x="395288" y="4005263"/>
            <a:ext cx="3816350" cy="461962"/>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But the first term is 7, not 3!</a:t>
            </a:r>
            <a:endParaRPr lang="en-GB" sz="2400" b="1">
              <a:latin typeface="Calibri" pitchFamily="34" charset="0"/>
            </a:endParaRPr>
          </a:p>
        </p:txBody>
      </p:sp>
      <p:sp>
        <p:nvSpPr>
          <p:cNvPr id="19474" name="Text Box 16"/>
          <p:cNvSpPr txBox="1">
            <a:spLocks noChangeArrowheads="1"/>
          </p:cNvSpPr>
          <p:nvPr/>
        </p:nvSpPr>
        <p:spPr bwMode="auto">
          <a:xfrm>
            <a:off x="4211960" y="4005263"/>
            <a:ext cx="4392290" cy="461962"/>
          </a:xfrm>
          <a:prstGeom prst="rect">
            <a:avLst/>
          </a:prstGeom>
          <a:noFill/>
          <a:ln w="9525">
            <a:noFill/>
            <a:miter lim="800000"/>
            <a:headEnd/>
            <a:tailEnd/>
          </a:ln>
        </p:spPr>
        <p:txBody>
          <a:bodyPr wrap="square">
            <a:spAutoFit/>
          </a:bodyPr>
          <a:lstStyle/>
          <a:p>
            <a:pPr>
              <a:spcBef>
                <a:spcPct val="50000"/>
              </a:spcBef>
            </a:pPr>
            <a:r>
              <a:rPr lang="en-GB" sz="2400" dirty="0">
                <a:latin typeface="Calibri" pitchFamily="34" charset="0"/>
              </a:rPr>
              <a:t>So </a:t>
            </a:r>
            <a:r>
              <a:rPr lang="en-GB" sz="2400" i="1" dirty="0">
                <a:latin typeface="Calibri" pitchFamily="34" charset="0"/>
              </a:rPr>
              <a:t>c</a:t>
            </a:r>
            <a:r>
              <a:rPr lang="en-GB" sz="2400" dirty="0">
                <a:latin typeface="Calibri" pitchFamily="34" charset="0"/>
              </a:rPr>
              <a:t> = 4</a:t>
            </a:r>
            <a:endParaRPr lang="en-GB" sz="2400" b="1" dirty="0">
              <a:solidFill>
                <a:srgbClr val="008000"/>
              </a:solidFill>
              <a:latin typeface="Calibri" pitchFamily="34" charset="0"/>
            </a:endParaRPr>
          </a:p>
        </p:txBody>
      </p:sp>
      <p:sp>
        <p:nvSpPr>
          <p:cNvPr id="169" name="Text Box 16"/>
          <p:cNvSpPr txBox="1">
            <a:spLocks noChangeArrowheads="1"/>
          </p:cNvSpPr>
          <p:nvPr/>
        </p:nvSpPr>
        <p:spPr bwMode="auto">
          <a:xfrm>
            <a:off x="5076825" y="5589588"/>
            <a:ext cx="3095625" cy="523875"/>
          </a:xfrm>
          <a:prstGeom prst="rect">
            <a:avLst/>
          </a:prstGeom>
          <a:noFill/>
          <a:ln w="9525">
            <a:noFill/>
            <a:miter lim="800000"/>
            <a:headEnd/>
            <a:tailEnd/>
          </a:ln>
        </p:spPr>
        <p:txBody>
          <a:bodyPr>
            <a:spAutoFit/>
          </a:bodyPr>
          <a:lstStyle/>
          <a:p>
            <a:pPr>
              <a:spcBef>
                <a:spcPct val="50000"/>
              </a:spcBef>
            </a:pPr>
            <a:r>
              <a:rPr lang="en-GB" sz="2800" b="1" i="1">
                <a:latin typeface="Times New Roman" pitchFamily="18" charset="0"/>
                <a:cs typeface="Times New Roman" pitchFamily="18" charset="0"/>
              </a:rPr>
              <a:t>u</a:t>
            </a:r>
            <a:r>
              <a:rPr lang="en-GB" sz="2800" b="1" i="1" baseline="-25000">
                <a:latin typeface="Times New Roman" pitchFamily="18" charset="0"/>
                <a:cs typeface="Times New Roman" pitchFamily="18" charset="0"/>
              </a:rPr>
              <a:t>n</a:t>
            </a:r>
            <a:r>
              <a:rPr lang="en-GB" sz="2800" b="1">
                <a:latin typeface="Calibri" pitchFamily="34" charset="0"/>
              </a:rPr>
              <a:t> = </a:t>
            </a:r>
            <a:r>
              <a:rPr lang="en-GB" sz="2800" b="1" i="1">
                <a:latin typeface="Times New Roman" pitchFamily="18" charset="0"/>
                <a:cs typeface="Times New Roman" pitchFamily="18" charset="0"/>
              </a:rPr>
              <a:t>dn</a:t>
            </a:r>
            <a:r>
              <a:rPr lang="en-GB" sz="2800" b="1">
                <a:latin typeface="Times New Roman" pitchFamily="18" charset="0"/>
                <a:cs typeface="Times New Roman" pitchFamily="18" charset="0"/>
              </a:rPr>
              <a:t> + </a:t>
            </a:r>
            <a:r>
              <a:rPr lang="en-GB" sz="2800" b="1" i="1">
                <a:solidFill>
                  <a:srgbClr val="FF0000"/>
                </a:solidFill>
                <a:latin typeface="Times New Roman" pitchFamily="18" charset="0"/>
                <a:cs typeface="Times New Roman" pitchFamily="18" charset="0"/>
              </a:rPr>
              <a:t>u</a:t>
            </a:r>
            <a:r>
              <a:rPr lang="en-GB" sz="2800" b="1" baseline="-25000">
                <a:solidFill>
                  <a:srgbClr val="FF0000"/>
                </a:solidFill>
                <a:latin typeface="Times New Roman" pitchFamily="18" charset="0"/>
                <a:cs typeface="Times New Roman" pitchFamily="18" charset="0"/>
              </a:rPr>
              <a:t>1 </a:t>
            </a:r>
            <a:r>
              <a:rPr lang="en-GB" sz="2800" b="1">
                <a:solidFill>
                  <a:srgbClr val="FF0000"/>
                </a:solidFill>
                <a:latin typeface="Times New Roman" pitchFamily="18" charset="0"/>
                <a:cs typeface="Times New Roman" pitchFamily="18" charset="0"/>
              </a:rPr>
              <a:t>– </a:t>
            </a:r>
            <a:r>
              <a:rPr lang="en-GB" sz="2800" b="1" i="1">
                <a:solidFill>
                  <a:srgbClr val="FF0000"/>
                </a:solidFill>
                <a:latin typeface="Times New Roman" pitchFamily="18" charset="0"/>
                <a:cs typeface="Times New Roman" pitchFamily="18" charset="0"/>
              </a:rPr>
              <a:t>d</a:t>
            </a:r>
            <a:endParaRPr lang="en-GB" sz="2800" b="1" i="1" baseline="-25000">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9"/>
                                        </p:tgtEl>
                                        <p:attrNameLst>
                                          <p:attrName>style.visibility</p:attrName>
                                        </p:attrNameLst>
                                      </p:cBhvr>
                                      <p:to>
                                        <p:strVal val="visible"/>
                                      </p:to>
                                    </p:set>
                                    <p:animEffect transition="in" filter="wipe(left)">
                                      <p:cBhvr>
                                        <p:cTn id="7" dur="5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WordArt 4"/>
          <p:cNvSpPr>
            <a:spLocks noChangeArrowheads="1" noChangeShapeType="1" noTextEdit="1"/>
          </p:cNvSpPr>
          <p:nvPr/>
        </p:nvSpPr>
        <p:spPr bwMode="auto">
          <a:xfrm>
            <a:off x="179388" y="333375"/>
            <a:ext cx="8856662" cy="574675"/>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3366FF">
                    <a:alpha val="50195"/>
                  </a:srgbClr>
                </a:solidFill>
                <a:effectLst>
                  <a:outerShdw dist="45791" dir="2021404" algn="ctr" rotWithShape="0">
                    <a:srgbClr val="9999FF"/>
                  </a:outerShdw>
                </a:effectLst>
                <a:latin typeface="Arial Black"/>
              </a:rPr>
              <a:t>Finding the general term of an arithmetic sequence</a:t>
            </a:r>
          </a:p>
        </p:txBody>
      </p:sp>
      <p:sp>
        <p:nvSpPr>
          <p:cNvPr id="20482" name="Text Box 5"/>
          <p:cNvSpPr txBox="1">
            <a:spLocks noChangeArrowheads="1"/>
          </p:cNvSpPr>
          <p:nvPr/>
        </p:nvSpPr>
        <p:spPr bwMode="auto">
          <a:xfrm>
            <a:off x="1116013" y="1485900"/>
            <a:ext cx="4464050" cy="522288"/>
          </a:xfrm>
          <a:prstGeom prst="rect">
            <a:avLst/>
          </a:prstGeom>
          <a:noFill/>
          <a:ln w="9525">
            <a:noFill/>
            <a:miter lim="800000"/>
            <a:headEnd/>
            <a:tailEnd/>
          </a:ln>
        </p:spPr>
        <p:txBody>
          <a:bodyPr>
            <a:spAutoFit/>
          </a:bodyPr>
          <a:lstStyle/>
          <a:p>
            <a:pPr>
              <a:spcBef>
                <a:spcPct val="50000"/>
              </a:spcBef>
            </a:pPr>
            <a:r>
              <a:rPr lang="en-GB" sz="2800">
                <a:latin typeface="Calibri" pitchFamily="34" charset="0"/>
              </a:rPr>
              <a:t>7 ,  10 ,  13,  16 , 19 ………</a:t>
            </a:r>
          </a:p>
        </p:txBody>
      </p:sp>
      <p:grpSp>
        <p:nvGrpSpPr>
          <p:cNvPr id="20483" name="Group 34"/>
          <p:cNvGrpSpPr>
            <a:grpSpLocks/>
          </p:cNvGrpSpPr>
          <p:nvPr/>
        </p:nvGrpSpPr>
        <p:grpSpPr bwMode="auto">
          <a:xfrm>
            <a:off x="1403350" y="1989138"/>
            <a:ext cx="576263" cy="461962"/>
            <a:chOff x="1619672" y="3356992"/>
            <a:chExt cx="576064" cy="461665"/>
          </a:xfrm>
        </p:grpSpPr>
        <p:sp>
          <p:nvSpPr>
            <p:cNvPr id="20513" name="TextBox 24"/>
            <p:cNvSpPr txBox="1">
              <a:spLocks noChangeArrowheads="1"/>
            </p:cNvSpPr>
            <p:nvPr/>
          </p:nvSpPr>
          <p:spPr bwMode="auto">
            <a:xfrm>
              <a:off x="1691680" y="3356992"/>
              <a:ext cx="504056" cy="461665"/>
            </a:xfrm>
            <a:prstGeom prst="rect">
              <a:avLst/>
            </a:prstGeom>
            <a:noFill/>
            <a:ln w="9525">
              <a:noFill/>
              <a:miter lim="800000"/>
              <a:headEnd/>
              <a:tailEnd/>
            </a:ln>
          </p:spPr>
          <p:txBody>
            <a:bodyPr>
              <a:spAutoFit/>
            </a:bodyPr>
            <a:lstStyle/>
            <a:p>
              <a:r>
                <a:rPr lang="en-GB" sz="2400">
                  <a:solidFill>
                    <a:srgbClr val="0000FF"/>
                  </a:solidFill>
                  <a:latin typeface="Calibri" pitchFamily="34" charset="0"/>
                </a:rPr>
                <a:t>3</a:t>
              </a:r>
            </a:p>
          </p:txBody>
        </p:sp>
        <p:cxnSp>
          <p:nvCxnSpPr>
            <p:cNvPr id="27" name="Straight Connector 26"/>
            <p:cNvCxnSpPr/>
            <p:nvPr/>
          </p:nvCxnSpPr>
          <p:spPr>
            <a:xfrm>
              <a:off x="1619672" y="3356992"/>
              <a:ext cx="144413"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1908497" y="3356992"/>
              <a:ext cx="134891"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129" name="WordArt 4"/>
          <p:cNvSpPr>
            <a:spLocks noChangeArrowheads="1" noChangeShapeType="1" noTextEdit="1"/>
          </p:cNvSpPr>
          <p:nvPr/>
        </p:nvSpPr>
        <p:spPr bwMode="auto">
          <a:xfrm>
            <a:off x="2627784" y="980728"/>
            <a:ext cx="3888432" cy="360040"/>
          </a:xfrm>
          <a:prstGeom prst="rect">
            <a:avLst/>
          </a:prstGeom>
        </p:spPr>
        <p:txBody>
          <a:bodyPr wrap="none" fromWordArt="1">
            <a:prstTxWarp prst="textPlain">
              <a:avLst>
                <a:gd name="adj" fmla="val 50000"/>
              </a:avLst>
            </a:prstTxWarp>
          </a:bodyPr>
          <a:lstStyle/>
          <a:p>
            <a:pPr algn="ctr">
              <a:defRPr/>
            </a:pPr>
            <a:r>
              <a:rPr lang="en-GB" sz="3600" kern="10" dirty="0">
                <a:ln w="12700">
                  <a:solidFill>
                    <a:srgbClr val="3333CC"/>
                  </a:solidFill>
                  <a:round/>
                  <a:headEnd/>
                  <a:tailEnd/>
                </a:ln>
                <a:solidFill>
                  <a:srgbClr val="7030A0">
                    <a:alpha val="50000"/>
                  </a:srgbClr>
                </a:solidFill>
                <a:effectLst>
                  <a:outerShdw dist="45791" dir="2021404" algn="ctr" rotWithShape="0">
                    <a:srgbClr val="9999FF"/>
                  </a:outerShdw>
                </a:effectLst>
                <a:latin typeface="Arial Black"/>
              </a:rPr>
              <a:t>(Finding the n</a:t>
            </a:r>
            <a:r>
              <a:rPr lang="en-GB" sz="3600" kern="10" baseline="30000" dirty="0">
                <a:ln w="12700">
                  <a:solidFill>
                    <a:srgbClr val="3333CC"/>
                  </a:solidFill>
                  <a:round/>
                  <a:headEnd/>
                  <a:tailEnd/>
                </a:ln>
                <a:solidFill>
                  <a:srgbClr val="7030A0">
                    <a:alpha val="50000"/>
                  </a:srgbClr>
                </a:solidFill>
                <a:effectLst>
                  <a:outerShdw dist="45791" dir="2021404" algn="ctr" rotWithShape="0">
                    <a:srgbClr val="9999FF"/>
                  </a:outerShdw>
                </a:effectLst>
                <a:latin typeface="Arial Black"/>
              </a:rPr>
              <a:t>th</a:t>
            </a:r>
            <a:r>
              <a:rPr lang="en-GB" sz="3600" kern="10" dirty="0">
                <a:ln w="12700">
                  <a:solidFill>
                    <a:srgbClr val="3333CC"/>
                  </a:solidFill>
                  <a:round/>
                  <a:headEnd/>
                  <a:tailEnd/>
                </a:ln>
                <a:solidFill>
                  <a:srgbClr val="7030A0">
                    <a:alpha val="50000"/>
                  </a:srgbClr>
                </a:solidFill>
                <a:effectLst>
                  <a:outerShdw dist="45791" dir="2021404" algn="ctr" rotWithShape="0">
                    <a:srgbClr val="9999FF"/>
                  </a:outerShdw>
                </a:effectLst>
                <a:latin typeface="Arial Black"/>
              </a:rPr>
              <a:t> term)</a:t>
            </a:r>
          </a:p>
        </p:txBody>
      </p:sp>
      <p:grpSp>
        <p:nvGrpSpPr>
          <p:cNvPr id="20485" name="Group 34"/>
          <p:cNvGrpSpPr>
            <a:grpSpLocks/>
          </p:cNvGrpSpPr>
          <p:nvPr/>
        </p:nvGrpSpPr>
        <p:grpSpPr bwMode="auto">
          <a:xfrm>
            <a:off x="1979613" y="1989138"/>
            <a:ext cx="576262" cy="461962"/>
            <a:chOff x="1619672" y="3356992"/>
            <a:chExt cx="576064" cy="461665"/>
          </a:xfrm>
        </p:grpSpPr>
        <p:sp>
          <p:nvSpPr>
            <p:cNvPr id="20510" name="TextBox 133"/>
            <p:cNvSpPr txBox="1">
              <a:spLocks noChangeArrowheads="1"/>
            </p:cNvSpPr>
            <p:nvPr/>
          </p:nvSpPr>
          <p:spPr bwMode="auto">
            <a:xfrm>
              <a:off x="1691680" y="3356992"/>
              <a:ext cx="504056" cy="461665"/>
            </a:xfrm>
            <a:prstGeom prst="rect">
              <a:avLst/>
            </a:prstGeom>
            <a:noFill/>
            <a:ln w="9525">
              <a:noFill/>
              <a:miter lim="800000"/>
              <a:headEnd/>
              <a:tailEnd/>
            </a:ln>
          </p:spPr>
          <p:txBody>
            <a:bodyPr>
              <a:spAutoFit/>
            </a:bodyPr>
            <a:lstStyle/>
            <a:p>
              <a:r>
                <a:rPr lang="en-GB" sz="2400">
                  <a:solidFill>
                    <a:srgbClr val="0000FF"/>
                  </a:solidFill>
                  <a:latin typeface="Calibri" pitchFamily="34" charset="0"/>
                </a:rPr>
                <a:t>3</a:t>
              </a:r>
            </a:p>
          </p:txBody>
        </p:sp>
        <p:cxnSp>
          <p:nvCxnSpPr>
            <p:cNvPr id="135" name="Straight Connector 134"/>
            <p:cNvCxnSpPr/>
            <p:nvPr/>
          </p:nvCxnSpPr>
          <p:spPr>
            <a:xfrm>
              <a:off x="1619672" y="3356992"/>
              <a:ext cx="144412"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V="1">
              <a:off x="1908498" y="3356992"/>
              <a:ext cx="134891"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20486" name="Group 34"/>
          <p:cNvGrpSpPr>
            <a:grpSpLocks/>
          </p:cNvGrpSpPr>
          <p:nvPr/>
        </p:nvGrpSpPr>
        <p:grpSpPr bwMode="auto">
          <a:xfrm>
            <a:off x="2627313" y="1989138"/>
            <a:ext cx="576262" cy="461962"/>
            <a:chOff x="1619672" y="3356992"/>
            <a:chExt cx="576064" cy="461665"/>
          </a:xfrm>
        </p:grpSpPr>
        <p:sp>
          <p:nvSpPr>
            <p:cNvPr id="20507" name="TextBox 143"/>
            <p:cNvSpPr txBox="1">
              <a:spLocks noChangeArrowheads="1"/>
            </p:cNvSpPr>
            <p:nvPr/>
          </p:nvSpPr>
          <p:spPr bwMode="auto">
            <a:xfrm>
              <a:off x="1691680" y="3356992"/>
              <a:ext cx="504056" cy="461665"/>
            </a:xfrm>
            <a:prstGeom prst="rect">
              <a:avLst/>
            </a:prstGeom>
            <a:noFill/>
            <a:ln w="9525">
              <a:noFill/>
              <a:miter lim="800000"/>
              <a:headEnd/>
              <a:tailEnd/>
            </a:ln>
          </p:spPr>
          <p:txBody>
            <a:bodyPr>
              <a:spAutoFit/>
            </a:bodyPr>
            <a:lstStyle/>
            <a:p>
              <a:r>
                <a:rPr lang="en-GB" sz="2400">
                  <a:solidFill>
                    <a:srgbClr val="0000FF"/>
                  </a:solidFill>
                  <a:latin typeface="Calibri" pitchFamily="34" charset="0"/>
                </a:rPr>
                <a:t>3</a:t>
              </a:r>
            </a:p>
          </p:txBody>
        </p:sp>
        <p:cxnSp>
          <p:nvCxnSpPr>
            <p:cNvPr id="148" name="Straight Connector 147"/>
            <p:cNvCxnSpPr/>
            <p:nvPr/>
          </p:nvCxnSpPr>
          <p:spPr>
            <a:xfrm>
              <a:off x="1619672" y="3356992"/>
              <a:ext cx="144412"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1908498" y="3356992"/>
              <a:ext cx="134891"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20487" name="Group 34"/>
          <p:cNvGrpSpPr>
            <a:grpSpLocks/>
          </p:cNvGrpSpPr>
          <p:nvPr/>
        </p:nvGrpSpPr>
        <p:grpSpPr bwMode="auto">
          <a:xfrm>
            <a:off x="3276600" y="1989138"/>
            <a:ext cx="574675" cy="461962"/>
            <a:chOff x="1619672" y="3356992"/>
            <a:chExt cx="576064" cy="461665"/>
          </a:xfrm>
        </p:grpSpPr>
        <p:sp>
          <p:nvSpPr>
            <p:cNvPr id="20504" name="TextBox 150"/>
            <p:cNvSpPr txBox="1">
              <a:spLocks noChangeArrowheads="1"/>
            </p:cNvSpPr>
            <p:nvPr/>
          </p:nvSpPr>
          <p:spPr bwMode="auto">
            <a:xfrm>
              <a:off x="1691680" y="3356992"/>
              <a:ext cx="504056" cy="461665"/>
            </a:xfrm>
            <a:prstGeom prst="rect">
              <a:avLst/>
            </a:prstGeom>
            <a:noFill/>
            <a:ln w="9525">
              <a:noFill/>
              <a:miter lim="800000"/>
              <a:headEnd/>
              <a:tailEnd/>
            </a:ln>
          </p:spPr>
          <p:txBody>
            <a:bodyPr>
              <a:spAutoFit/>
            </a:bodyPr>
            <a:lstStyle/>
            <a:p>
              <a:r>
                <a:rPr lang="en-GB" sz="2400">
                  <a:solidFill>
                    <a:srgbClr val="0000FF"/>
                  </a:solidFill>
                  <a:latin typeface="Calibri" pitchFamily="34" charset="0"/>
                </a:rPr>
                <a:t>3</a:t>
              </a:r>
            </a:p>
          </p:txBody>
        </p:sp>
        <p:cxnSp>
          <p:nvCxnSpPr>
            <p:cNvPr id="152" name="Straight Connector 151"/>
            <p:cNvCxnSpPr/>
            <p:nvPr/>
          </p:nvCxnSpPr>
          <p:spPr>
            <a:xfrm>
              <a:off x="1619672" y="3356992"/>
              <a:ext cx="144812"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V="1">
              <a:off x="1907705" y="3356992"/>
              <a:ext cx="135263" cy="71391"/>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sp>
        <p:nvSpPr>
          <p:cNvPr id="20488" name="Text Box 16"/>
          <p:cNvSpPr txBox="1">
            <a:spLocks noChangeArrowheads="1"/>
          </p:cNvSpPr>
          <p:nvPr/>
        </p:nvSpPr>
        <p:spPr bwMode="auto">
          <a:xfrm>
            <a:off x="395288" y="2565400"/>
            <a:ext cx="6264275" cy="461963"/>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The common difference, d, in this sequence is 3</a:t>
            </a:r>
            <a:endParaRPr lang="en-GB" sz="2400" b="1">
              <a:latin typeface="Calibri" pitchFamily="34" charset="0"/>
            </a:endParaRPr>
          </a:p>
        </p:txBody>
      </p:sp>
      <p:sp>
        <p:nvSpPr>
          <p:cNvPr id="20489" name="Text Box 16"/>
          <p:cNvSpPr txBox="1">
            <a:spLocks noChangeArrowheads="1"/>
          </p:cNvSpPr>
          <p:nvPr/>
        </p:nvSpPr>
        <p:spPr bwMode="auto">
          <a:xfrm>
            <a:off x="395288" y="2997200"/>
            <a:ext cx="6264275" cy="461963"/>
          </a:xfrm>
          <a:prstGeom prst="rect">
            <a:avLst/>
          </a:prstGeom>
          <a:noFill/>
          <a:ln w="9525">
            <a:noFill/>
            <a:miter lim="800000"/>
            <a:headEnd/>
            <a:tailEnd/>
          </a:ln>
        </p:spPr>
        <p:txBody>
          <a:bodyPr>
            <a:spAutoFit/>
          </a:bodyPr>
          <a:lstStyle/>
          <a:p>
            <a:pPr>
              <a:spcBef>
                <a:spcPct val="50000"/>
              </a:spcBef>
            </a:pPr>
            <a:r>
              <a:rPr lang="en-GB" sz="2400" i="1" dirty="0">
                <a:latin typeface="Calibri" pitchFamily="34" charset="0"/>
              </a:rPr>
              <a:t>u</a:t>
            </a:r>
            <a:r>
              <a:rPr lang="en-GB" sz="2400" i="1" baseline="-25000" dirty="0">
                <a:latin typeface="Calibri" pitchFamily="34" charset="0"/>
              </a:rPr>
              <a:t>n</a:t>
            </a:r>
            <a:r>
              <a:rPr lang="en-GB" sz="2400" dirty="0">
                <a:latin typeface="Calibri" pitchFamily="34" charset="0"/>
              </a:rPr>
              <a:t> = 3</a:t>
            </a:r>
            <a:r>
              <a:rPr lang="en-GB" sz="2400" i="1" dirty="0">
                <a:latin typeface="Calibri" pitchFamily="34" charset="0"/>
              </a:rPr>
              <a:t>n</a:t>
            </a:r>
            <a:r>
              <a:rPr lang="en-GB" sz="2400" dirty="0">
                <a:latin typeface="Calibri" pitchFamily="34" charset="0"/>
              </a:rPr>
              <a:t> + </a:t>
            </a:r>
            <a:r>
              <a:rPr lang="en-GB" sz="2400" i="1" dirty="0">
                <a:latin typeface="Calibri" pitchFamily="34" charset="0"/>
              </a:rPr>
              <a:t>c</a:t>
            </a:r>
            <a:r>
              <a:rPr lang="en-GB" sz="2400" dirty="0">
                <a:latin typeface="Calibri" pitchFamily="34" charset="0"/>
              </a:rPr>
              <a:t> (where c is a constant) </a:t>
            </a:r>
            <a:endParaRPr lang="en-GB" sz="2400" b="1" dirty="0">
              <a:latin typeface="Calibri" pitchFamily="34" charset="0"/>
            </a:endParaRPr>
          </a:p>
        </p:txBody>
      </p:sp>
      <p:sp>
        <p:nvSpPr>
          <p:cNvPr id="20490" name="Text Box 16"/>
          <p:cNvSpPr txBox="1">
            <a:spLocks noChangeArrowheads="1"/>
          </p:cNvSpPr>
          <p:nvPr/>
        </p:nvSpPr>
        <p:spPr bwMode="auto">
          <a:xfrm>
            <a:off x="395288" y="3502025"/>
            <a:ext cx="5184775" cy="461963"/>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Try it out for the first term:  </a:t>
            </a:r>
            <a:r>
              <a:rPr lang="en-GB" sz="2400" i="1">
                <a:latin typeface="Calibri" pitchFamily="34" charset="0"/>
              </a:rPr>
              <a:t>u</a:t>
            </a:r>
            <a:r>
              <a:rPr lang="en-GB" sz="2400" baseline="-25000">
                <a:latin typeface="Calibri" pitchFamily="34" charset="0"/>
              </a:rPr>
              <a:t>1</a:t>
            </a:r>
            <a:r>
              <a:rPr lang="en-GB" sz="2400">
                <a:latin typeface="Calibri" pitchFamily="34" charset="0"/>
              </a:rPr>
              <a:t> = 3 x 1 + </a:t>
            </a:r>
            <a:r>
              <a:rPr lang="en-GB" sz="2400" i="1">
                <a:latin typeface="Calibri" pitchFamily="34" charset="0"/>
              </a:rPr>
              <a:t>c</a:t>
            </a:r>
            <a:endParaRPr lang="en-GB" sz="2400" b="1" i="1">
              <a:latin typeface="Calibri" pitchFamily="34" charset="0"/>
            </a:endParaRPr>
          </a:p>
        </p:txBody>
      </p:sp>
      <p:sp>
        <p:nvSpPr>
          <p:cNvPr id="20491" name="Text Box 16"/>
          <p:cNvSpPr txBox="1">
            <a:spLocks noChangeArrowheads="1"/>
          </p:cNvSpPr>
          <p:nvPr/>
        </p:nvSpPr>
        <p:spPr bwMode="auto">
          <a:xfrm>
            <a:off x="468313" y="4581525"/>
            <a:ext cx="7416800" cy="461963"/>
          </a:xfrm>
          <a:prstGeom prst="rect">
            <a:avLst/>
          </a:prstGeom>
          <a:noFill/>
          <a:ln w="9525">
            <a:noFill/>
            <a:miter lim="800000"/>
            <a:headEnd/>
            <a:tailEnd/>
          </a:ln>
        </p:spPr>
        <p:txBody>
          <a:bodyPr>
            <a:spAutoFit/>
          </a:bodyPr>
          <a:lstStyle/>
          <a:p>
            <a:pPr>
              <a:spcBef>
                <a:spcPct val="50000"/>
              </a:spcBef>
            </a:pPr>
            <a:r>
              <a:rPr lang="en-GB" sz="2400" dirty="0">
                <a:latin typeface="Calibri" pitchFamily="34" charset="0"/>
              </a:rPr>
              <a:t>The n</a:t>
            </a:r>
            <a:r>
              <a:rPr lang="en-GB" sz="2400" baseline="30000" dirty="0">
                <a:latin typeface="Calibri" pitchFamily="34" charset="0"/>
              </a:rPr>
              <a:t>th</a:t>
            </a:r>
            <a:r>
              <a:rPr lang="en-GB" sz="2400" dirty="0">
                <a:latin typeface="Calibri" pitchFamily="34" charset="0"/>
              </a:rPr>
              <a:t> term for this sequence is therefore:  </a:t>
            </a:r>
            <a:r>
              <a:rPr lang="en-GB" sz="2400" b="1" i="1" dirty="0">
                <a:solidFill>
                  <a:srgbClr val="008000"/>
                </a:solidFill>
                <a:latin typeface="Times New Roman" pitchFamily="18" charset="0"/>
                <a:cs typeface="Times New Roman" pitchFamily="18" charset="0"/>
              </a:rPr>
              <a:t>u</a:t>
            </a:r>
            <a:r>
              <a:rPr lang="en-GB" sz="2400" b="1" i="1" baseline="-25000" dirty="0">
                <a:solidFill>
                  <a:srgbClr val="008000"/>
                </a:solidFill>
                <a:latin typeface="Times New Roman" pitchFamily="18" charset="0"/>
                <a:cs typeface="Times New Roman" pitchFamily="18" charset="0"/>
              </a:rPr>
              <a:t>n</a:t>
            </a:r>
            <a:r>
              <a:rPr lang="en-GB" sz="2400" b="1" dirty="0">
                <a:solidFill>
                  <a:srgbClr val="008000"/>
                </a:solidFill>
                <a:latin typeface="Times New Roman" pitchFamily="18" charset="0"/>
                <a:cs typeface="Times New Roman" pitchFamily="18" charset="0"/>
              </a:rPr>
              <a:t> = 3</a:t>
            </a:r>
            <a:r>
              <a:rPr lang="en-GB" sz="2400" b="1" i="1" dirty="0">
                <a:solidFill>
                  <a:srgbClr val="008000"/>
                </a:solidFill>
                <a:latin typeface="Times New Roman" pitchFamily="18" charset="0"/>
                <a:cs typeface="Times New Roman" pitchFamily="18" charset="0"/>
              </a:rPr>
              <a:t>d</a:t>
            </a:r>
            <a:r>
              <a:rPr lang="en-GB" sz="2400" b="1" dirty="0">
                <a:solidFill>
                  <a:srgbClr val="008000"/>
                </a:solidFill>
                <a:latin typeface="Times New Roman" pitchFamily="18" charset="0"/>
                <a:cs typeface="Times New Roman" pitchFamily="18" charset="0"/>
              </a:rPr>
              <a:t> + 4</a:t>
            </a:r>
          </a:p>
        </p:txBody>
      </p:sp>
      <p:sp>
        <p:nvSpPr>
          <p:cNvPr id="20492" name="Text Box 16"/>
          <p:cNvSpPr txBox="1">
            <a:spLocks noChangeArrowheads="1"/>
          </p:cNvSpPr>
          <p:nvPr/>
        </p:nvSpPr>
        <p:spPr bwMode="auto">
          <a:xfrm>
            <a:off x="395288" y="5086350"/>
            <a:ext cx="5545137" cy="460375"/>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4 is the zero term, or </a:t>
            </a:r>
            <a:r>
              <a:rPr lang="en-GB" sz="2400" i="1">
                <a:latin typeface="Calibri" pitchFamily="34" charset="0"/>
              </a:rPr>
              <a:t>u</a:t>
            </a:r>
            <a:r>
              <a:rPr lang="en-GB" sz="2400" baseline="-25000">
                <a:latin typeface="Calibri" pitchFamily="34" charset="0"/>
              </a:rPr>
              <a:t>0</a:t>
            </a:r>
            <a:r>
              <a:rPr lang="en-GB" sz="2400">
                <a:latin typeface="Calibri" pitchFamily="34" charset="0"/>
              </a:rPr>
              <a:t> in this sequence.</a:t>
            </a:r>
            <a:endParaRPr lang="en-GB" sz="2400" b="1">
              <a:latin typeface="Calibri" pitchFamily="34" charset="0"/>
            </a:endParaRPr>
          </a:p>
        </p:txBody>
      </p:sp>
      <p:grpSp>
        <p:nvGrpSpPr>
          <p:cNvPr id="20493" name="Group 34"/>
          <p:cNvGrpSpPr>
            <a:grpSpLocks/>
          </p:cNvGrpSpPr>
          <p:nvPr/>
        </p:nvGrpSpPr>
        <p:grpSpPr bwMode="auto">
          <a:xfrm>
            <a:off x="827088" y="1989138"/>
            <a:ext cx="576262" cy="461962"/>
            <a:chOff x="1619672" y="3356992"/>
            <a:chExt cx="576064" cy="461665"/>
          </a:xfrm>
        </p:grpSpPr>
        <p:sp>
          <p:nvSpPr>
            <p:cNvPr id="20501" name="TextBox 160"/>
            <p:cNvSpPr txBox="1">
              <a:spLocks noChangeArrowheads="1"/>
            </p:cNvSpPr>
            <p:nvPr/>
          </p:nvSpPr>
          <p:spPr bwMode="auto">
            <a:xfrm>
              <a:off x="1691680" y="3356992"/>
              <a:ext cx="504056" cy="461665"/>
            </a:xfrm>
            <a:prstGeom prst="rect">
              <a:avLst/>
            </a:prstGeom>
            <a:noFill/>
            <a:ln w="9525">
              <a:noFill/>
              <a:miter lim="800000"/>
              <a:headEnd/>
              <a:tailEnd/>
            </a:ln>
          </p:spPr>
          <p:txBody>
            <a:bodyPr>
              <a:spAutoFit/>
            </a:bodyPr>
            <a:lstStyle/>
            <a:p>
              <a:r>
                <a:rPr lang="en-GB" sz="2400">
                  <a:solidFill>
                    <a:srgbClr val="33CC33"/>
                  </a:solidFill>
                  <a:latin typeface="Calibri" pitchFamily="34" charset="0"/>
                </a:rPr>
                <a:t>3</a:t>
              </a:r>
            </a:p>
          </p:txBody>
        </p:sp>
        <p:cxnSp>
          <p:nvCxnSpPr>
            <p:cNvPr id="162" name="Straight Connector 161"/>
            <p:cNvCxnSpPr/>
            <p:nvPr/>
          </p:nvCxnSpPr>
          <p:spPr>
            <a:xfrm>
              <a:off x="1619672" y="3356992"/>
              <a:ext cx="144412" cy="71391"/>
            </a:xfrm>
            <a:prstGeom prst="line">
              <a:avLst/>
            </a:prstGeom>
            <a:ln w="25400">
              <a:solidFill>
                <a:srgbClr val="33CC33"/>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V="1">
              <a:off x="1908498" y="3356992"/>
              <a:ext cx="134891" cy="71391"/>
            </a:xfrm>
            <a:prstGeom prst="line">
              <a:avLst/>
            </a:prstGeom>
            <a:ln w="25400">
              <a:solidFill>
                <a:srgbClr val="33CC33"/>
              </a:solidFill>
            </a:ln>
          </p:spPr>
          <p:style>
            <a:lnRef idx="1">
              <a:schemeClr val="accent1"/>
            </a:lnRef>
            <a:fillRef idx="0">
              <a:schemeClr val="accent1"/>
            </a:fillRef>
            <a:effectRef idx="0">
              <a:schemeClr val="accent1"/>
            </a:effectRef>
            <a:fontRef idx="minor">
              <a:schemeClr val="tx1"/>
            </a:fontRef>
          </p:style>
        </p:cxnSp>
      </p:grpSp>
      <p:sp>
        <p:nvSpPr>
          <p:cNvPr id="20494" name="Text Box 5"/>
          <p:cNvSpPr txBox="1">
            <a:spLocks noChangeArrowheads="1"/>
          </p:cNvSpPr>
          <p:nvPr/>
        </p:nvSpPr>
        <p:spPr bwMode="auto">
          <a:xfrm>
            <a:off x="611188" y="1485900"/>
            <a:ext cx="576262" cy="522288"/>
          </a:xfrm>
          <a:prstGeom prst="rect">
            <a:avLst/>
          </a:prstGeom>
          <a:noFill/>
          <a:ln w="9525">
            <a:noFill/>
            <a:miter lim="800000"/>
            <a:headEnd/>
            <a:tailEnd/>
          </a:ln>
        </p:spPr>
        <p:txBody>
          <a:bodyPr>
            <a:spAutoFit/>
          </a:bodyPr>
          <a:lstStyle/>
          <a:p>
            <a:pPr>
              <a:spcBef>
                <a:spcPct val="50000"/>
              </a:spcBef>
            </a:pPr>
            <a:r>
              <a:rPr lang="en-GB" sz="2800">
                <a:solidFill>
                  <a:srgbClr val="008000"/>
                </a:solidFill>
                <a:latin typeface="Calibri" pitchFamily="34" charset="0"/>
              </a:rPr>
              <a:t>4 ,</a:t>
            </a:r>
            <a:r>
              <a:rPr lang="en-GB" sz="2800">
                <a:solidFill>
                  <a:srgbClr val="333399"/>
                </a:solidFill>
                <a:latin typeface="Calibri" pitchFamily="34" charset="0"/>
              </a:rPr>
              <a:t>  </a:t>
            </a:r>
          </a:p>
        </p:txBody>
      </p:sp>
      <p:sp>
        <p:nvSpPr>
          <p:cNvPr id="20495" name="Text Box 16"/>
          <p:cNvSpPr txBox="1">
            <a:spLocks noChangeArrowheads="1"/>
          </p:cNvSpPr>
          <p:nvPr/>
        </p:nvSpPr>
        <p:spPr bwMode="auto">
          <a:xfrm>
            <a:off x="395288" y="5589588"/>
            <a:ext cx="6264275" cy="523875"/>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In general terms,  </a:t>
            </a:r>
            <a:r>
              <a:rPr lang="en-GB" sz="2800" b="1" i="1">
                <a:latin typeface="Times New Roman" pitchFamily="18" charset="0"/>
                <a:cs typeface="Times New Roman" pitchFamily="18" charset="0"/>
              </a:rPr>
              <a:t>u</a:t>
            </a:r>
            <a:r>
              <a:rPr lang="en-GB" sz="2800" b="1" i="1" baseline="-25000">
                <a:latin typeface="Times New Roman" pitchFamily="18" charset="0"/>
                <a:cs typeface="Times New Roman" pitchFamily="18" charset="0"/>
              </a:rPr>
              <a:t>n</a:t>
            </a:r>
            <a:r>
              <a:rPr lang="en-GB" sz="2800" b="1">
                <a:latin typeface="Times New Roman" pitchFamily="18" charset="0"/>
                <a:cs typeface="Times New Roman" pitchFamily="18" charset="0"/>
              </a:rPr>
              <a:t> = </a:t>
            </a:r>
            <a:r>
              <a:rPr lang="en-GB" sz="2800" b="1" i="1">
                <a:latin typeface="Times New Roman" pitchFamily="18" charset="0"/>
                <a:cs typeface="Times New Roman" pitchFamily="18" charset="0"/>
              </a:rPr>
              <a:t>dn</a:t>
            </a:r>
            <a:r>
              <a:rPr lang="en-GB" sz="2800" b="1">
                <a:latin typeface="Times New Roman" pitchFamily="18" charset="0"/>
                <a:cs typeface="Times New Roman" pitchFamily="18" charset="0"/>
              </a:rPr>
              <a:t> + </a:t>
            </a:r>
            <a:r>
              <a:rPr lang="en-GB" sz="2800" b="1" i="1">
                <a:latin typeface="Times New Roman" pitchFamily="18" charset="0"/>
                <a:cs typeface="Times New Roman" pitchFamily="18" charset="0"/>
              </a:rPr>
              <a:t>u</a:t>
            </a:r>
            <a:r>
              <a:rPr lang="en-GB" sz="2800" b="1" baseline="-25000">
                <a:latin typeface="Times New Roman" pitchFamily="18" charset="0"/>
                <a:cs typeface="Times New Roman" pitchFamily="18" charset="0"/>
              </a:rPr>
              <a:t>0</a:t>
            </a:r>
          </a:p>
        </p:txBody>
      </p:sp>
      <p:sp>
        <p:nvSpPr>
          <p:cNvPr id="20496" name="Text Box 16"/>
          <p:cNvSpPr txBox="1">
            <a:spLocks noChangeArrowheads="1"/>
          </p:cNvSpPr>
          <p:nvPr/>
        </p:nvSpPr>
        <p:spPr bwMode="auto">
          <a:xfrm>
            <a:off x="395288" y="6165850"/>
            <a:ext cx="8748712" cy="522288"/>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This can be written as:  </a:t>
            </a:r>
            <a:r>
              <a:rPr lang="en-GB" sz="2800" b="1" i="1">
                <a:latin typeface="Times New Roman" pitchFamily="18" charset="0"/>
                <a:cs typeface="Times New Roman" pitchFamily="18" charset="0"/>
              </a:rPr>
              <a:t>u</a:t>
            </a:r>
            <a:r>
              <a:rPr lang="en-GB" sz="2800" b="1" i="1" baseline="-25000">
                <a:latin typeface="Times New Roman" pitchFamily="18" charset="0"/>
                <a:cs typeface="Times New Roman" pitchFamily="18" charset="0"/>
              </a:rPr>
              <a:t>n</a:t>
            </a:r>
            <a:r>
              <a:rPr lang="en-GB" sz="2800" b="1">
                <a:latin typeface="Times New Roman" pitchFamily="18" charset="0"/>
                <a:cs typeface="Times New Roman" pitchFamily="18" charset="0"/>
              </a:rPr>
              <a:t> = </a:t>
            </a:r>
            <a:r>
              <a:rPr lang="en-GB" sz="2800" b="1" i="1">
                <a:latin typeface="Times New Roman" pitchFamily="18" charset="0"/>
                <a:cs typeface="Times New Roman" pitchFamily="18" charset="0"/>
              </a:rPr>
              <a:t>u</a:t>
            </a:r>
            <a:r>
              <a:rPr lang="en-GB" sz="2800" b="1" baseline="-25000">
                <a:latin typeface="Times New Roman" pitchFamily="18" charset="0"/>
                <a:cs typeface="Times New Roman" pitchFamily="18" charset="0"/>
              </a:rPr>
              <a:t>1 </a:t>
            </a:r>
            <a:r>
              <a:rPr lang="en-GB" sz="2800" b="1">
                <a:latin typeface="Times New Roman" pitchFamily="18" charset="0"/>
                <a:cs typeface="Times New Roman" pitchFamily="18" charset="0"/>
              </a:rPr>
              <a:t>+ (</a:t>
            </a:r>
            <a:r>
              <a:rPr lang="en-GB" sz="2800" b="1" i="1">
                <a:latin typeface="Times New Roman" pitchFamily="18" charset="0"/>
                <a:cs typeface="Times New Roman" pitchFamily="18" charset="0"/>
              </a:rPr>
              <a:t>n</a:t>
            </a:r>
            <a:r>
              <a:rPr lang="en-GB" sz="2800" b="1">
                <a:latin typeface="Times New Roman" pitchFamily="18" charset="0"/>
                <a:cs typeface="Times New Roman" pitchFamily="18" charset="0"/>
              </a:rPr>
              <a:t> – 1)</a:t>
            </a:r>
            <a:r>
              <a:rPr lang="en-GB" sz="2800" b="1" i="1">
                <a:latin typeface="Times New Roman" pitchFamily="18" charset="0"/>
                <a:cs typeface="Times New Roman" pitchFamily="18" charset="0"/>
              </a:rPr>
              <a:t>d</a:t>
            </a:r>
            <a:r>
              <a:rPr lang="en-GB" sz="2800" b="1">
                <a:latin typeface="Times New Roman" pitchFamily="18" charset="0"/>
                <a:cs typeface="Times New Roman" pitchFamily="18" charset="0"/>
              </a:rPr>
              <a:t>  </a:t>
            </a:r>
            <a:r>
              <a:rPr lang="en-GB" i="1">
                <a:latin typeface="Calibri" pitchFamily="34" charset="0"/>
              </a:rPr>
              <a:t>(given in the formula booklet)</a:t>
            </a:r>
          </a:p>
        </p:txBody>
      </p:sp>
      <p:sp>
        <p:nvSpPr>
          <p:cNvPr id="20497" name="Text Box 16"/>
          <p:cNvSpPr txBox="1">
            <a:spLocks noChangeArrowheads="1"/>
          </p:cNvSpPr>
          <p:nvPr/>
        </p:nvSpPr>
        <p:spPr bwMode="auto">
          <a:xfrm>
            <a:off x="395288" y="4005263"/>
            <a:ext cx="3816350" cy="461962"/>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But the first term is 7, not 3!</a:t>
            </a:r>
            <a:endParaRPr lang="en-GB" sz="2400" b="1">
              <a:latin typeface="Calibri" pitchFamily="34" charset="0"/>
            </a:endParaRPr>
          </a:p>
        </p:txBody>
      </p:sp>
      <p:sp>
        <p:nvSpPr>
          <p:cNvPr id="20498" name="Text Box 16"/>
          <p:cNvSpPr txBox="1">
            <a:spLocks noChangeArrowheads="1"/>
          </p:cNvSpPr>
          <p:nvPr/>
        </p:nvSpPr>
        <p:spPr bwMode="auto">
          <a:xfrm>
            <a:off x="4211960" y="4005263"/>
            <a:ext cx="4392290" cy="461962"/>
          </a:xfrm>
          <a:prstGeom prst="rect">
            <a:avLst/>
          </a:prstGeom>
          <a:noFill/>
          <a:ln w="9525">
            <a:noFill/>
            <a:miter lim="800000"/>
            <a:headEnd/>
            <a:tailEnd/>
          </a:ln>
        </p:spPr>
        <p:txBody>
          <a:bodyPr wrap="square">
            <a:spAutoFit/>
          </a:bodyPr>
          <a:lstStyle/>
          <a:p>
            <a:pPr>
              <a:spcBef>
                <a:spcPct val="50000"/>
              </a:spcBef>
            </a:pPr>
            <a:r>
              <a:rPr lang="en-GB" sz="2400" dirty="0">
                <a:latin typeface="Calibri" pitchFamily="34" charset="0"/>
              </a:rPr>
              <a:t>So </a:t>
            </a:r>
            <a:r>
              <a:rPr lang="en-GB" sz="2400" i="1" dirty="0">
                <a:latin typeface="Calibri" pitchFamily="34" charset="0"/>
              </a:rPr>
              <a:t>c</a:t>
            </a:r>
            <a:r>
              <a:rPr lang="en-GB" sz="2400" dirty="0">
                <a:latin typeface="Calibri" pitchFamily="34" charset="0"/>
              </a:rPr>
              <a:t> = 4</a:t>
            </a:r>
            <a:endParaRPr lang="en-GB" sz="2400" b="1" dirty="0">
              <a:solidFill>
                <a:srgbClr val="008000"/>
              </a:solidFill>
              <a:latin typeface="Calibri" pitchFamily="34" charset="0"/>
            </a:endParaRPr>
          </a:p>
        </p:txBody>
      </p:sp>
      <p:sp>
        <p:nvSpPr>
          <p:cNvPr id="35" name="Rounded Rectangle 34"/>
          <p:cNvSpPr/>
          <p:nvPr/>
        </p:nvSpPr>
        <p:spPr>
          <a:xfrm>
            <a:off x="3276600" y="6281738"/>
            <a:ext cx="2735263" cy="387350"/>
          </a:xfrm>
          <a:prstGeom prst="roundRect">
            <a:avLst/>
          </a:prstGeom>
          <a:noFill/>
          <a:ln w="38100" cmpd="thickThi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7" name="Rounded Rectangle 36"/>
          <p:cNvSpPr/>
          <p:nvPr/>
        </p:nvSpPr>
        <p:spPr>
          <a:xfrm>
            <a:off x="2627313" y="5661025"/>
            <a:ext cx="2016125" cy="431800"/>
          </a:xfrm>
          <a:prstGeom prst="roundRect">
            <a:avLst/>
          </a:prstGeom>
          <a:noFill/>
          <a:ln w="38100" cmpd="thickThi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6"/>
          <p:cNvSpPr txBox="1">
            <a:spLocks noChangeArrowheads="1"/>
          </p:cNvSpPr>
          <p:nvPr/>
        </p:nvSpPr>
        <p:spPr bwMode="auto">
          <a:xfrm>
            <a:off x="250825" y="476250"/>
            <a:ext cx="8208963" cy="1768475"/>
          </a:xfrm>
          <a:prstGeom prst="rect">
            <a:avLst/>
          </a:prstGeom>
          <a:noFill/>
          <a:ln w="9525">
            <a:noFill/>
            <a:miter lim="800000"/>
            <a:headEnd/>
            <a:tailEnd/>
          </a:ln>
        </p:spPr>
        <p:txBody>
          <a:bodyPr>
            <a:spAutoFit/>
          </a:bodyPr>
          <a:lstStyle/>
          <a:p>
            <a:pPr>
              <a:spcBef>
                <a:spcPct val="50000"/>
              </a:spcBef>
            </a:pPr>
            <a:r>
              <a:rPr lang="en-GB" sz="2000">
                <a:latin typeface="Calibri" pitchFamily="34" charset="0"/>
              </a:rPr>
              <a:t>The first term of an arithmetic sequence is 6 and its common difference is ¾</a:t>
            </a:r>
          </a:p>
          <a:p>
            <a:pPr>
              <a:spcBef>
                <a:spcPct val="50000"/>
              </a:spcBef>
              <a:buFontTx/>
              <a:buAutoNum type="alphaLcParenR"/>
            </a:pPr>
            <a:r>
              <a:rPr lang="en-GB" sz="2000">
                <a:latin typeface="Calibri" pitchFamily="34" charset="0"/>
              </a:rPr>
              <a:t>  Find  the second and third term of this sequence.</a:t>
            </a:r>
          </a:p>
          <a:p>
            <a:pPr>
              <a:spcBef>
                <a:spcPct val="50000"/>
              </a:spcBef>
              <a:buFontTx/>
              <a:buAutoNum type="alphaLcParenR"/>
            </a:pPr>
            <a:r>
              <a:rPr lang="en-GB" sz="2000">
                <a:latin typeface="Calibri" pitchFamily="34" charset="0"/>
              </a:rPr>
              <a:t>  Write down an expression for the nth term.</a:t>
            </a:r>
          </a:p>
          <a:p>
            <a:pPr>
              <a:spcBef>
                <a:spcPct val="50000"/>
              </a:spcBef>
              <a:buFontTx/>
              <a:buAutoNum type="alphaLcParenR"/>
            </a:pPr>
            <a:r>
              <a:rPr lang="en-GB" sz="2000">
                <a:latin typeface="Calibri" pitchFamily="34" charset="0"/>
              </a:rPr>
              <a:t>  Is 25.5 a term of this sequence?  </a:t>
            </a:r>
          </a:p>
        </p:txBody>
      </p:sp>
      <p:sp>
        <p:nvSpPr>
          <p:cNvPr id="21506" name="TextBox 2"/>
          <p:cNvSpPr txBox="1">
            <a:spLocks noChangeArrowheads="1"/>
          </p:cNvSpPr>
          <p:nvPr/>
        </p:nvSpPr>
        <p:spPr bwMode="auto">
          <a:xfrm>
            <a:off x="250825" y="115888"/>
            <a:ext cx="3313113" cy="369887"/>
          </a:xfrm>
          <a:prstGeom prst="rect">
            <a:avLst/>
          </a:prstGeom>
          <a:noFill/>
          <a:ln w="9525">
            <a:noFill/>
            <a:miter lim="800000"/>
            <a:headEnd/>
            <a:tailEnd/>
          </a:ln>
        </p:spPr>
        <p:txBody>
          <a:bodyPr>
            <a:spAutoFit/>
          </a:bodyPr>
          <a:lstStyle/>
          <a:p>
            <a:r>
              <a:rPr lang="en-GB">
                <a:latin typeface="Calibri" pitchFamily="34" charset="0"/>
              </a:rPr>
              <a:t>Example 2.5.4a (page 87)</a:t>
            </a:r>
          </a:p>
        </p:txBody>
      </p:sp>
      <p:sp>
        <p:nvSpPr>
          <p:cNvPr id="4" name="Text Box 16"/>
          <p:cNvSpPr txBox="1">
            <a:spLocks noChangeArrowheads="1"/>
          </p:cNvSpPr>
          <p:nvPr/>
        </p:nvSpPr>
        <p:spPr bwMode="auto">
          <a:xfrm>
            <a:off x="827088" y="2349500"/>
            <a:ext cx="1008062"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Times New Roman" pitchFamily="18" charset="0"/>
                <a:cs typeface="Times New Roman" pitchFamily="18" charset="0"/>
              </a:rPr>
              <a:t>u</a:t>
            </a:r>
            <a:r>
              <a:rPr lang="en-GB" sz="2000" baseline="-25000" dirty="0">
                <a:solidFill>
                  <a:schemeClr val="accent6">
                    <a:lumMod val="75000"/>
                  </a:schemeClr>
                </a:solidFill>
                <a:latin typeface="Times New Roman" pitchFamily="18" charset="0"/>
                <a:cs typeface="Times New Roman" pitchFamily="18" charset="0"/>
              </a:rPr>
              <a:t>1</a:t>
            </a:r>
            <a:r>
              <a:rPr lang="en-GB" sz="2000" dirty="0">
                <a:solidFill>
                  <a:schemeClr val="accent6">
                    <a:lumMod val="75000"/>
                  </a:schemeClr>
                </a:solidFill>
                <a:latin typeface="Times New Roman" pitchFamily="18" charset="0"/>
                <a:cs typeface="Times New Roman" pitchFamily="18" charset="0"/>
              </a:rPr>
              <a:t> = 6</a:t>
            </a:r>
            <a:endParaRPr lang="en-GB" sz="2000" b="1" dirty="0">
              <a:solidFill>
                <a:schemeClr val="accent6">
                  <a:lumMod val="75000"/>
                </a:schemeClr>
              </a:solidFill>
              <a:latin typeface="Times New Roman" pitchFamily="18" charset="0"/>
              <a:cs typeface="Times New Roman" pitchFamily="18" charset="0"/>
            </a:endParaRPr>
          </a:p>
        </p:txBody>
      </p:sp>
      <p:sp>
        <p:nvSpPr>
          <p:cNvPr id="5" name="Text Box 16"/>
          <p:cNvSpPr txBox="1">
            <a:spLocks noChangeArrowheads="1"/>
          </p:cNvSpPr>
          <p:nvPr/>
        </p:nvSpPr>
        <p:spPr bwMode="auto">
          <a:xfrm>
            <a:off x="827088" y="2708275"/>
            <a:ext cx="1223962"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Times New Roman" pitchFamily="18" charset="0"/>
                <a:cs typeface="Times New Roman" pitchFamily="18" charset="0"/>
              </a:rPr>
              <a:t>u</a:t>
            </a:r>
            <a:r>
              <a:rPr lang="en-GB" sz="2000" baseline="-25000" dirty="0">
                <a:solidFill>
                  <a:schemeClr val="accent6">
                    <a:lumMod val="75000"/>
                  </a:schemeClr>
                </a:solidFill>
                <a:latin typeface="Times New Roman" pitchFamily="18" charset="0"/>
                <a:cs typeface="Times New Roman" pitchFamily="18" charset="0"/>
              </a:rPr>
              <a:t>2</a:t>
            </a:r>
            <a:r>
              <a:rPr lang="en-GB" sz="2000" dirty="0">
                <a:solidFill>
                  <a:schemeClr val="accent6">
                    <a:lumMod val="75000"/>
                  </a:schemeClr>
                </a:solidFill>
                <a:latin typeface="Times New Roman" pitchFamily="18" charset="0"/>
                <a:cs typeface="Times New Roman" pitchFamily="18" charset="0"/>
              </a:rPr>
              <a:t> </a:t>
            </a:r>
            <a:r>
              <a:rPr lang="en-GB" sz="2000" dirty="0">
                <a:solidFill>
                  <a:schemeClr val="accent6">
                    <a:lumMod val="75000"/>
                  </a:schemeClr>
                </a:solidFill>
                <a:latin typeface="Calibri" pitchFamily="34" charset="0"/>
              </a:rPr>
              <a:t>= 6 + </a:t>
            </a:r>
            <a:r>
              <a:rPr lang="en-GB" sz="2000" dirty="0">
                <a:solidFill>
                  <a:schemeClr val="accent6">
                    <a:lumMod val="75000"/>
                  </a:schemeClr>
                </a:solidFill>
                <a:latin typeface="Calibri"/>
              </a:rPr>
              <a:t>¾</a:t>
            </a:r>
            <a:r>
              <a:rPr lang="en-GB" sz="2000" dirty="0">
                <a:solidFill>
                  <a:schemeClr val="accent6">
                    <a:lumMod val="75000"/>
                  </a:schemeClr>
                </a:solidFill>
                <a:latin typeface="Calibri" pitchFamily="34" charset="0"/>
              </a:rPr>
              <a:t> </a:t>
            </a:r>
            <a:endParaRPr lang="en-GB" sz="2000" b="1" dirty="0">
              <a:solidFill>
                <a:schemeClr val="accent6">
                  <a:lumMod val="75000"/>
                </a:schemeClr>
              </a:solidFill>
              <a:latin typeface="Calibri" pitchFamily="34" charset="0"/>
            </a:endParaRPr>
          </a:p>
        </p:txBody>
      </p:sp>
      <p:sp>
        <p:nvSpPr>
          <p:cNvPr id="6" name="Text Box 16"/>
          <p:cNvSpPr txBox="1">
            <a:spLocks noChangeArrowheads="1"/>
          </p:cNvSpPr>
          <p:nvPr/>
        </p:nvSpPr>
        <p:spPr bwMode="auto">
          <a:xfrm>
            <a:off x="1979613" y="2708275"/>
            <a:ext cx="1223962"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 6</a:t>
            </a:r>
            <a:r>
              <a:rPr lang="en-GB" sz="2000" dirty="0">
                <a:solidFill>
                  <a:schemeClr val="accent6">
                    <a:lumMod val="75000"/>
                  </a:schemeClr>
                </a:solidFill>
                <a:latin typeface="Calibri"/>
              </a:rPr>
              <a:t>¾</a:t>
            </a:r>
            <a:r>
              <a:rPr lang="en-GB" sz="2000" dirty="0">
                <a:solidFill>
                  <a:schemeClr val="accent6">
                    <a:lumMod val="75000"/>
                  </a:schemeClr>
                </a:solidFill>
                <a:latin typeface="Calibri" pitchFamily="34" charset="0"/>
              </a:rPr>
              <a:t> </a:t>
            </a:r>
            <a:endParaRPr lang="en-GB" sz="2000" b="1" dirty="0">
              <a:solidFill>
                <a:schemeClr val="accent6">
                  <a:lumMod val="75000"/>
                </a:schemeClr>
              </a:solidFill>
              <a:latin typeface="Calibri" pitchFamily="34" charset="0"/>
            </a:endParaRPr>
          </a:p>
        </p:txBody>
      </p:sp>
      <p:sp>
        <p:nvSpPr>
          <p:cNvPr id="7" name="Text Box 16"/>
          <p:cNvSpPr txBox="1">
            <a:spLocks noChangeArrowheads="1"/>
          </p:cNvSpPr>
          <p:nvPr/>
        </p:nvSpPr>
        <p:spPr bwMode="auto">
          <a:xfrm>
            <a:off x="827088" y="3068638"/>
            <a:ext cx="1800225"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Times New Roman" pitchFamily="18" charset="0"/>
                <a:cs typeface="Times New Roman" pitchFamily="18" charset="0"/>
              </a:rPr>
              <a:t>u</a:t>
            </a:r>
            <a:r>
              <a:rPr lang="en-GB" sz="2000" baseline="-25000" dirty="0">
                <a:solidFill>
                  <a:schemeClr val="accent6">
                    <a:lumMod val="75000"/>
                  </a:schemeClr>
                </a:solidFill>
                <a:latin typeface="Times New Roman" pitchFamily="18" charset="0"/>
                <a:cs typeface="Times New Roman" pitchFamily="18" charset="0"/>
              </a:rPr>
              <a:t>3</a:t>
            </a:r>
            <a:r>
              <a:rPr lang="en-GB" sz="2000" dirty="0">
                <a:solidFill>
                  <a:schemeClr val="accent6">
                    <a:lumMod val="75000"/>
                  </a:schemeClr>
                </a:solidFill>
                <a:latin typeface="Calibri" pitchFamily="34" charset="0"/>
              </a:rPr>
              <a:t> = 6</a:t>
            </a:r>
            <a:r>
              <a:rPr lang="en-GB" sz="2000" dirty="0">
                <a:solidFill>
                  <a:schemeClr val="accent6">
                    <a:lumMod val="75000"/>
                  </a:schemeClr>
                </a:solidFill>
                <a:latin typeface="Calibri"/>
              </a:rPr>
              <a:t>¾ + ¾ </a:t>
            </a:r>
            <a:r>
              <a:rPr lang="en-GB" sz="2000" dirty="0">
                <a:solidFill>
                  <a:schemeClr val="accent6">
                    <a:lumMod val="75000"/>
                  </a:schemeClr>
                </a:solidFill>
                <a:latin typeface="Calibri" pitchFamily="34" charset="0"/>
              </a:rPr>
              <a:t> </a:t>
            </a:r>
            <a:endParaRPr lang="en-GB" sz="2000" b="1" dirty="0">
              <a:solidFill>
                <a:schemeClr val="accent6">
                  <a:lumMod val="75000"/>
                </a:schemeClr>
              </a:solidFill>
              <a:latin typeface="Calibri" pitchFamily="34" charset="0"/>
            </a:endParaRPr>
          </a:p>
        </p:txBody>
      </p:sp>
      <p:sp>
        <p:nvSpPr>
          <p:cNvPr id="8" name="Text Box 16"/>
          <p:cNvSpPr txBox="1">
            <a:spLocks noChangeArrowheads="1"/>
          </p:cNvSpPr>
          <p:nvPr/>
        </p:nvSpPr>
        <p:spPr bwMode="auto">
          <a:xfrm>
            <a:off x="2195513" y="3068638"/>
            <a:ext cx="1223962"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 7</a:t>
            </a:r>
            <a:r>
              <a:rPr lang="en-GB" sz="2000" dirty="0">
                <a:solidFill>
                  <a:schemeClr val="accent6">
                    <a:lumMod val="75000"/>
                  </a:schemeClr>
                </a:solidFill>
                <a:latin typeface="Calibri"/>
              </a:rPr>
              <a:t>½ </a:t>
            </a:r>
            <a:endParaRPr lang="en-GB" sz="2000" b="1" dirty="0">
              <a:solidFill>
                <a:schemeClr val="accent6">
                  <a:lumMod val="75000"/>
                </a:schemeClr>
              </a:solidFill>
              <a:latin typeface="Calibri" pitchFamily="34" charset="0"/>
            </a:endParaRPr>
          </a:p>
        </p:txBody>
      </p:sp>
      <p:sp>
        <p:nvSpPr>
          <p:cNvPr id="9" name="Text Box 16"/>
          <p:cNvSpPr txBox="1">
            <a:spLocks noChangeArrowheads="1"/>
          </p:cNvSpPr>
          <p:nvPr/>
        </p:nvSpPr>
        <p:spPr bwMode="auto">
          <a:xfrm>
            <a:off x="6011863" y="981075"/>
            <a:ext cx="1223962" cy="400050"/>
          </a:xfrm>
          <a:prstGeom prst="rect">
            <a:avLst/>
          </a:prstGeom>
          <a:noFill/>
          <a:ln w="9525">
            <a:noFill/>
            <a:miter lim="800000"/>
            <a:headEnd/>
            <a:tailEnd/>
          </a:ln>
        </p:spPr>
        <p:txBody>
          <a:bodyPr>
            <a:spAutoFit/>
          </a:bodyPr>
          <a:lstStyle/>
          <a:p>
            <a:pPr>
              <a:spcBef>
                <a:spcPct val="50000"/>
              </a:spcBef>
            </a:pPr>
            <a:r>
              <a:rPr lang="en-GB" sz="2000">
                <a:solidFill>
                  <a:srgbClr val="0000FF"/>
                </a:solidFill>
                <a:latin typeface="Calibri" pitchFamily="34" charset="0"/>
              </a:rPr>
              <a:t>6¾ ,  7½  </a:t>
            </a:r>
            <a:endParaRPr lang="en-GB" sz="2000" b="1">
              <a:solidFill>
                <a:srgbClr val="0000FF"/>
              </a:solidFill>
              <a:latin typeface="Calibri" pitchFamily="34" charset="0"/>
            </a:endParaRPr>
          </a:p>
        </p:txBody>
      </p:sp>
      <p:sp>
        <p:nvSpPr>
          <p:cNvPr id="10" name="TextBox 9"/>
          <p:cNvSpPr txBox="1"/>
          <p:nvPr/>
        </p:nvSpPr>
        <p:spPr>
          <a:xfrm>
            <a:off x="468313" y="2349500"/>
            <a:ext cx="503237" cy="400050"/>
          </a:xfrm>
          <a:prstGeom prst="rect">
            <a:avLst/>
          </a:prstGeom>
          <a:noFill/>
        </p:spPr>
        <p:txBody>
          <a:bodyPr>
            <a:spAutoFit/>
          </a:bodyPr>
          <a:lstStyle/>
          <a:p>
            <a:pPr>
              <a:spcBef>
                <a:spcPct val="50000"/>
              </a:spcBef>
              <a:defRPr/>
            </a:pPr>
            <a:r>
              <a:rPr lang="en-GB" sz="2000" dirty="0">
                <a:solidFill>
                  <a:schemeClr val="accent6">
                    <a:lumMod val="75000"/>
                  </a:schemeClr>
                </a:solidFill>
                <a:latin typeface="Calibri" pitchFamily="34" charset="0"/>
              </a:rPr>
              <a:t>a)</a:t>
            </a:r>
          </a:p>
        </p:txBody>
      </p:sp>
      <p:sp>
        <p:nvSpPr>
          <p:cNvPr id="11" name="TextBox 10"/>
          <p:cNvSpPr txBox="1"/>
          <p:nvPr/>
        </p:nvSpPr>
        <p:spPr>
          <a:xfrm>
            <a:off x="468313" y="3716338"/>
            <a:ext cx="503237" cy="400050"/>
          </a:xfrm>
          <a:prstGeom prst="rect">
            <a:avLst/>
          </a:prstGeom>
          <a:noFill/>
        </p:spPr>
        <p:txBody>
          <a:bodyPr>
            <a:spAutoFit/>
          </a:bodyPr>
          <a:lstStyle/>
          <a:p>
            <a:pPr>
              <a:spcBef>
                <a:spcPct val="50000"/>
              </a:spcBef>
              <a:defRPr/>
            </a:pPr>
            <a:r>
              <a:rPr lang="en-GB" sz="2000" dirty="0">
                <a:solidFill>
                  <a:schemeClr val="accent6">
                    <a:lumMod val="75000"/>
                  </a:schemeClr>
                </a:solidFill>
                <a:latin typeface="Calibri" pitchFamily="34" charset="0"/>
              </a:rPr>
              <a:t>b)</a:t>
            </a:r>
          </a:p>
        </p:txBody>
      </p:sp>
      <p:sp>
        <p:nvSpPr>
          <p:cNvPr id="12" name="Text Box 16"/>
          <p:cNvSpPr txBox="1">
            <a:spLocks noChangeArrowheads="1"/>
          </p:cNvSpPr>
          <p:nvPr/>
        </p:nvSpPr>
        <p:spPr bwMode="auto">
          <a:xfrm>
            <a:off x="827088" y="3716338"/>
            <a:ext cx="7200900"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We substitute 6 for u</a:t>
            </a:r>
            <a:r>
              <a:rPr lang="en-GB" sz="2000" baseline="-25000" dirty="0">
                <a:solidFill>
                  <a:schemeClr val="accent6">
                    <a:lumMod val="75000"/>
                  </a:schemeClr>
                </a:solidFill>
                <a:latin typeface="Calibri" pitchFamily="34" charset="0"/>
              </a:rPr>
              <a:t>1</a:t>
            </a:r>
            <a:r>
              <a:rPr lang="en-GB" sz="2000" dirty="0">
                <a:solidFill>
                  <a:schemeClr val="accent6">
                    <a:lumMod val="75000"/>
                  </a:schemeClr>
                </a:solidFill>
                <a:latin typeface="Calibri" pitchFamily="34" charset="0"/>
              </a:rPr>
              <a:t> and </a:t>
            </a:r>
            <a:r>
              <a:rPr lang="en-GB" sz="2000" dirty="0">
                <a:solidFill>
                  <a:schemeClr val="accent6">
                    <a:lumMod val="75000"/>
                  </a:schemeClr>
                </a:solidFill>
                <a:latin typeface="Calibri"/>
              </a:rPr>
              <a:t>¾ for d in the general term formula:</a:t>
            </a:r>
            <a:r>
              <a:rPr lang="en-GB" sz="2000" dirty="0">
                <a:solidFill>
                  <a:schemeClr val="accent6">
                    <a:lumMod val="75000"/>
                  </a:schemeClr>
                </a:solidFill>
                <a:latin typeface="Calibri" pitchFamily="34" charset="0"/>
              </a:rPr>
              <a:t> </a:t>
            </a:r>
            <a:endParaRPr lang="en-GB" sz="2000" b="1" dirty="0">
              <a:solidFill>
                <a:schemeClr val="accent6">
                  <a:lumMod val="75000"/>
                </a:schemeClr>
              </a:solidFill>
              <a:latin typeface="Calibri" pitchFamily="34" charset="0"/>
            </a:endParaRPr>
          </a:p>
        </p:txBody>
      </p:sp>
      <p:sp>
        <p:nvSpPr>
          <p:cNvPr id="13" name="Rectangle 12"/>
          <p:cNvSpPr>
            <a:spLocks noChangeArrowheads="1"/>
          </p:cNvSpPr>
          <p:nvPr/>
        </p:nvSpPr>
        <p:spPr bwMode="auto">
          <a:xfrm>
            <a:off x="900113" y="4149725"/>
            <a:ext cx="1339850" cy="369888"/>
          </a:xfrm>
          <a:prstGeom prst="rect">
            <a:avLst/>
          </a:prstGeom>
          <a:noFill/>
          <a:ln w="9525">
            <a:noFill/>
            <a:miter lim="800000"/>
            <a:headEnd/>
            <a:tailEnd/>
          </a:ln>
        </p:spPr>
        <p:txBody>
          <a:bodyPr wrap="none">
            <a:spAutoFit/>
          </a:bodyPr>
          <a:lstStyle/>
          <a:p>
            <a:pPr>
              <a:spcBef>
                <a:spcPct val="50000"/>
              </a:spcBef>
            </a:pPr>
            <a:r>
              <a:rPr lang="en-GB" b="1" i="1">
                <a:latin typeface="Times New Roman" pitchFamily="18" charset="0"/>
                <a:cs typeface="Times New Roman" pitchFamily="18" charset="0"/>
              </a:rPr>
              <a:t>u</a:t>
            </a:r>
            <a:r>
              <a:rPr lang="en-GB" b="1" baseline="-25000">
                <a:latin typeface="Times New Roman" pitchFamily="18" charset="0"/>
                <a:cs typeface="Times New Roman" pitchFamily="18" charset="0"/>
              </a:rPr>
              <a:t>n</a:t>
            </a:r>
            <a:r>
              <a:rPr lang="en-GB" b="1">
                <a:latin typeface="Times New Roman" pitchFamily="18" charset="0"/>
                <a:cs typeface="Times New Roman" pitchFamily="18" charset="0"/>
              </a:rPr>
              <a:t> = </a:t>
            </a:r>
            <a:r>
              <a:rPr lang="en-GB" b="1" i="1">
                <a:latin typeface="Times New Roman" pitchFamily="18" charset="0"/>
                <a:cs typeface="Times New Roman" pitchFamily="18" charset="0"/>
              </a:rPr>
              <a:t>dn</a:t>
            </a:r>
            <a:r>
              <a:rPr lang="en-GB" b="1">
                <a:latin typeface="Times New Roman" pitchFamily="18" charset="0"/>
                <a:cs typeface="Times New Roman" pitchFamily="18" charset="0"/>
              </a:rPr>
              <a:t> + </a:t>
            </a:r>
            <a:r>
              <a:rPr lang="en-GB" b="1" i="1">
                <a:latin typeface="Times New Roman" pitchFamily="18" charset="0"/>
                <a:cs typeface="Times New Roman" pitchFamily="18" charset="0"/>
              </a:rPr>
              <a:t>u</a:t>
            </a:r>
            <a:r>
              <a:rPr lang="en-GB" b="1" baseline="-25000">
                <a:latin typeface="Times New Roman" pitchFamily="18" charset="0"/>
                <a:cs typeface="Times New Roman" pitchFamily="18" charset="0"/>
              </a:rPr>
              <a:t>0</a:t>
            </a:r>
          </a:p>
        </p:txBody>
      </p:sp>
      <p:sp>
        <p:nvSpPr>
          <p:cNvPr id="14" name="Rectangle 13"/>
          <p:cNvSpPr>
            <a:spLocks noChangeArrowheads="1"/>
          </p:cNvSpPr>
          <p:nvPr/>
        </p:nvSpPr>
        <p:spPr bwMode="auto">
          <a:xfrm>
            <a:off x="900113" y="4581525"/>
            <a:ext cx="1879600" cy="369888"/>
          </a:xfrm>
          <a:prstGeom prst="rect">
            <a:avLst/>
          </a:prstGeom>
          <a:noFill/>
          <a:ln w="9525">
            <a:noFill/>
            <a:miter lim="800000"/>
            <a:headEnd/>
            <a:tailEnd/>
          </a:ln>
        </p:spPr>
        <p:txBody>
          <a:bodyPr wrap="none">
            <a:spAutoFit/>
          </a:bodyPr>
          <a:lstStyle/>
          <a:p>
            <a:r>
              <a:rPr lang="en-GB" b="1" i="1">
                <a:latin typeface="Times New Roman" pitchFamily="18" charset="0"/>
                <a:cs typeface="Times New Roman" pitchFamily="18" charset="0"/>
              </a:rPr>
              <a:t>u</a:t>
            </a:r>
            <a:r>
              <a:rPr lang="en-GB" b="1" baseline="-25000">
                <a:latin typeface="Times New Roman" pitchFamily="18" charset="0"/>
                <a:cs typeface="Times New Roman" pitchFamily="18" charset="0"/>
              </a:rPr>
              <a:t>n</a:t>
            </a:r>
            <a:r>
              <a:rPr lang="en-GB" b="1">
                <a:latin typeface="Times New Roman" pitchFamily="18" charset="0"/>
                <a:cs typeface="Times New Roman" pitchFamily="18" charset="0"/>
              </a:rPr>
              <a:t> = </a:t>
            </a:r>
            <a:r>
              <a:rPr lang="en-GB" b="1" i="1">
                <a:latin typeface="Times New Roman" pitchFamily="18" charset="0"/>
                <a:cs typeface="Times New Roman" pitchFamily="18" charset="0"/>
              </a:rPr>
              <a:t>u</a:t>
            </a:r>
            <a:r>
              <a:rPr lang="en-GB" b="1" baseline="-25000">
                <a:latin typeface="Times New Roman" pitchFamily="18" charset="0"/>
                <a:cs typeface="Times New Roman" pitchFamily="18" charset="0"/>
              </a:rPr>
              <a:t>1 </a:t>
            </a:r>
            <a:r>
              <a:rPr lang="en-GB" b="1">
                <a:latin typeface="Times New Roman" pitchFamily="18" charset="0"/>
                <a:cs typeface="Times New Roman" pitchFamily="18" charset="0"/>
              </a:rPr>
              <a:t>+ (</a:t>
            </a:r>
            <a:r>
              <a:rPr lang="en-GB" b="1" i="1">
                <a:latin typeface="Times New Roman" pitchFamily="18" charset="0"/>
                <a:cs typeface="Times New Roman" pitchFamily="18" charset="0"/>
              </a:rPr>
              <a:t>n</a:t>
            </a:r>
            <a:r>
              <a:rPr lang="en-GB" b="1">
                <a:latin typeface="Times New Roman" pitchFamily="18" charset="0"/>
                <a:cs typeface="Times New Roman" pitchFamily="18" charset="0"/>
              </a:rPr>
              <a:t> – 1)</a:t>
            </a:r>
            <a:r>
              <a:rPr lang="en-GB" b="1" i="1">
                <a:latin typeface="Times New Roman" pitchFamily="18" charset="0"/>
                <a:cs typeface="Times New Roman" pitchFamily="18" charset="0"/>
              </a:rPr>
              <a:t>d</a:t>
            </a:r>
            <a:r>
              <a:rPr lang="en-GB" b="1">
                <a:latin typeface="Times New Roman" pitchFamily="18" charset="0"/>
                <a:cs typeface="Times New Roman" pitchFamily="18" charset="0"/>
              </a:rPr>
              <a:t> </a:t>
            </a:r>
            <a:endParaRPr lang="en-GB">
              <a:latin typeface="Times New Roman" pitchFamily="18" charset="0"/>
              <a:cs typeface="Times New Roman" pitchFamily="18" charset="0"/>
            </a:endParaRPr>
          </a:p>
        </p:txBody>
      </p:sp>
      <p:sp>
        <p:nvSpPr>
          <p:cNvPr id="15" name="Text Box 16"/>
          <p:cNvSpPr txBox="1">
            <a:spLocks noChangeArrowheads="1"/>
          </p:cNvSpPr>
          <p:nvPr/>
        </p:nvSpPr>
        <p:spPr bwMode="auto">
          <a:xfrm>
            <a:off x="539750" y="4581525"/>
            <a:ext cx="431800"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or</a:t>
            </a:r>
            <a:endParaRPr lang="en-GB" sz="2000" b="1" dirty="0">
              <a:solidFill>
                <a:schemeClr val="accent6">
                  <a:lumMod val="75000"/>
                </a:schemeClr>
              </a:solidFill>
              <a:latin typeface="Calibri" pitchFamily="34" charset="0"/>
            </a:endParaRPr>
          </a:p>
        </p:txBody>
      </p:sp>
      <p:sp>
        <p:nvSpPr>
          <p:cNvPr id="16" name="Text Box 16"/>
          <p:cNvSpPr txBox="1">
            <a:spLocks noChangeArrowheads="1"/>
          </p:cNvSpPr>
          <p:nvPr/>
        </p:nvSpPr>
        <p:spPr bwMode="auto">
          <a:xfrm>
            <a:off x="2771775" y="4149725"/>
            <a:ext cx="1800225"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Times New Roman" pitchFamily="18" charset="0"/>
                <a:cs typeface="Times New Roman" pitchFamily="18" charset="0"/>
              </a:rPr>
              <a:t>u</a:t>
            </a:r>
            <a:r>
              <a:rPr lang="en-GB" sz="2000" baseline="-25000" dirty="0">
                <a:solidFill>
                  <a:schemeClr val="accent6">
                    <a:lumMod val="75000"/>
                  </a:schemeClr>
                </a:solidFill>
                <a:latin typeface="Times New Roman" pitchFamily="18" charset="0"/>
                <a:cs typeface="Times New Roman" pitchFamily="18" charset="0"/>
              </a:rPr>
              <a:t>n</a:t>
            </a:r>
            <a:r>
              <a:rPr lang="en-GB" sz="2000" dirty="0">
                <a:solidFill>
                  <a:schemeClr val="accent6">
                    <a:lumMod val="75000"/>
                  </a:schemeClr>
                </a:solidFill>
                <a:latin typeface="Times New Roman" pitchFamily="18" charset="0"/>
                <a:cs typeface="Times New Roman" pitchFamily="18" charset="0"/>
              </a:rPr>
              <a:t> </a:t>
            </a:r>
            <a:r>
              <a:rPr lang="en-GB" sz="2000" dirty="0">
                <a:solidFill>
                  <a:schemeClr val="accent6">
                    <a:lumMod val="75000"/>
                  </a:schemeClr>
                </a:solidFill>
                <a:latin typeface="Calibri" pitchFamily="34" charset="0"/>
              </a:rPr>
              <a:t>= </a:t>
            </a:r>
            <a:r>
              <a:rPr lang="en-GB" sz="2000" dirty="0">
                <a:solidFill>
                  <a:schemeClr val="accent6">
                    <a:lumMod val="75000"/>
                  </a:schemeClr>
                </a:solidFill>
                <a:latin typeface="Calibri"/>
              </a:rPr>
              <a:t>¾</a:t>
            </a:r>
            <a:r>
              <a:rPr lang="en-GB" sz="2000" i="1" dirty="0">
                <a:solidFill>
                  <a:schemeClr val="accent6">
                    <a:lumMod val="75000"/>
                  </a:schemeClr>
                </a:solidFill>
                <a:latin typeface="Calibri"/>
              </a:rPr>
              <a:t>n</a:t>
            </a:r>
            <a:r>
              <a:rPr lang="en-GB" sz="2000" dirty="0">
                <a:solidFill>
                  <a:schemeClr val="accent6">
                    <a:lumMod val="75000"/>
                  </a:schemeClr>
                </a:solidFill>
                <a:latin typeface="Calibri"/>
              </a:rPr>
              <a:t> + 5¼ </a:t>
            </a:r>
            <a:r>
              <a:rPr lang="en-GB" sz="2000" dirty="0">
                <a:solidFill>
                  <a:schemeClr val="accent6">
                    <a:lumMod val="75000"/>
                  </a:schemeClr>
                </a:solidFill>
                <a:latin typeface="Calibri" pitchFamily="34" charset="0"/>
              </a:rPr>
              <a:t> </a:t>
            </a:r>
            <a:endParaRPr lang="en-GB" sz="2000" b="1" dirty="0">
              <a:solidFill>
                <a:schemeClr val="accent6">
                  <a:lumMod val="75000"/>
                </a:schemeClr>
              </a:solidFill>
              <a:latin typeface="Calibri" pitchFamily="34" charset="0"/>
            </a:endParaRPr>
          </a:p>
        </p:txBody>
      </p:sp>
      <p:sp>
        <p:nvSpPr>
          <p:cNvPr id="17" name="Text Box 16"/>
          <p:cNvSpPr txBox="1">
            <a:spLocks noChangeArrowheads="1"/>
          </p:cNvSpPr>
          <p:nvPr/>
        </p:nvSpPr>
        <p:spPr bwMode="auto">
          <a:xfrm>
            <a:off x="2771775" y="4581525"/>
            <a:ext cx="2447925"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Times New Roman" pitchFamily="18" charset="0"/>
                <a:cs typeface="Times New Roman" pitchFamily="18" charset="0"/>
              </a:rPr>
              <a:t>u</a:t>
            </a:r>
            <a:r>
              <a:rPr lang="en-GB" sz="2000" baseline="-25000" dirty="0">
                <a:solidFill>
                  <a:schemeClr val="accent6">
                    <a:lumMod val="75000"/>
                  </a:schemeClr>
                </a:solidFill>
                <a:latin typeface="Times New Roman" pitchFamily="18" charset="0"/>
                <a:cs typeface="Times New Roman" pitchFamily="18" charset="0"/>
              </a:rPr>
              <a:t>n</a:t>
            </a:r>
            <a:r>
              <a:rPr lang="en-GB" sz="2000" dirty="0">
                <a:solidFill>
                  <a:schemeClr val="accent6">
                    <a:lumMod val="75000"/>
                  </a:schemeClr>
                </a:solidFill>
                <a:latin typeface="Calibri" pitchFamily="34" charset="0"/>
              </a:rPr>
              <a:t> = 6 + </a:t>
            </a:r>
            <a:r>
              <a:rPr lang="en-GB" sz="2000" dirty="0">
                <a:solidFill>
                  <a:schemeClr val="accent6">
                    <a:lumMod val="75000"/>
                  </a:schemeClr>
                </a:solidFill>
                <a:latin typeface="Calibri"/>
              </a:rPr>
              <a:t>¾(</a:t>
            </a:r>
            <a:r>
              <a:rPr lang="en-GB" sz="2000" i="1" dirty="0">
                <a:solidFill>
                  <a:schemeClr val="accent6">
                    <a:lumMod val="75000"/>
                  </a:schemeClr>
                </a:solidFill>
                <a:latin typeface="Calibri"/>
              </a:rPr>
              <a:t>n</a:t>
            </a:r>
            <a:r>
              <a:rPr lang="en-GB" sz="2000" dirty="0">
                <a:solidFill>
                  <a:schemeClr val="accent6">
                    <a:lumMod val="75000"/>
                  </a:schemeClr>
                </a:solidFill>
                <a:latin typeface="Calibri"/>
              </a:rPr>
              <a:t> – 1) </a:t>
            </a:r>
            <a:endParaRPr lang="en-GB" sz="2000" b="1" dirty="0">
              <a:solidFill>
                <a:schemeClr val="accent6">
                  <a:lumMod val="75000"/>
                </a:schemeClr>
              </a:solidFill>
              <a:latin typeface="Calibri" pitchFamily="34" charset="0"/>
            </a:endParaRPr>
          </a:p>
        </p:txBody>
      </p:sp>
      <p:sp>
        <p:nvSpPr>
          <p:cNvPr id="18" name="TextBox 17"/>
          <p:cNvSpPr txBox="1"/>
          <p:nvPr/>
        </p:nvSpPr>
        <p:spPr>
          <a:xfrm>
            <a:off x="468313" y="5229225"/>
            <a:ext cx="503237" cy="400050"/>
          </a:xfrm>
          <a:prstGeom prst="rect">
            <a:avLst/>
          </a:prstGeom>
          <a:noFill/>
        </p:spPr>
        <p:txBody>
          <a:bodyPr>
            <a:spAutoFit/>
          </a:bodyPr>
          <a:lstStyle/>
          <a:p>
            <a:pPr>
              <a:spcBef>
                <a:spcPct val="50000"/>
              </a:spcBef>
              <a:defRPr/>
            </a:pPr>
            <a:r>
              <a:rPr lang="en-GB" sz="2000" dirty="0">
                <a:solidFill>
                  <a:schemeClr val="accent6">
                    <a:lumMod val="75000"/>
                  </a:schemeClr>
                </a:solidFill>
                <a:latin typeface="Calibri" pitchFamily="34" charset="0"/>
              </a:rPr>
              <a:t>c)</a:t>
            </a:r>
          </a:p>
        </p:txBody>
      </p:sp>
      <p:sp>
        <p:nvSpPr>
          <p:cNvPr id="19" name="Text Box 16"/>
          <p:cNvSpPr txBox="1">
            <a:spLocks noChangeArrowheads="1"/>
          </p:cNvSpPr>
          <p:nvPr/>
        </p:nvSpPr>
        <p:spPr bwMode="auto">
          <a:xfrm>
            <a:off x="755650" y="5229225"/>
            <a:ext cx="1944688"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Let </a:t>
            </a:r>
            <a:r>
              <a:rPr lang="en-GB" sz="2000" i="1" dirty="0">
                <a:solidFill>
                  <a:schemeClr val="accent6">
                    <a:lumMod val="75000"/>
                  </a:schemeClr>
                </a:solidFill>
                <a:latin typeface="Times New Roman" pitchFamily="18" charset="0"/>
                <a:cs typeface="Times New Roman" pitchFamily="18" charset="0"/>
              </a:rPr>
              <a:t>u</a:t>
            </a:r>
            <a:r>
              <a:rPr lang="en-GB" sz="2000" baseline="-25000" dirty="0">
                <a:solidFill>
                  <a:schemeClr val="accent6">
                    <a:lumMod val="75000"/>
                  </a:schemeClr>
                </a:solidFill>
                <a:latin typeface="Times New Roman" pitchFamily="18" charset="0"/>
                <a:cs typeface="Times New Roman" pitchFamily="18" charset="0"/>
              </a:rPr>
              <a:t>n</a:t>
            </a:r>
            <a:r>
              <a:rPr lang="en-GB" sz="2000" dirty="0">
                <a:solidFill>
                  <a:schemeClr val="accent6">
                    <a:lumMod val="75000"/>
                  </a:schemeClr>
                </a:solidFill>
                <a:latin typeface="Calibri" pitchFamily="34" charset="0"/>
              </a:rPr>
              <a:t> be 25.5</a:t>
            </a:r>
            <a:endParaRPr lang="en-GB" sz="2000" b="1" dirty="0">
              <a:solidFill>
                <a:schemeClr val="accent6">
                  <a:lumMod val="75000"/>
                </a:schemeClr>
              </a:solidFill>
              <a:latin typeface="Calibri" pitchFamily="34" charset="0"/>
            </a:endParaRPr>
          </a:p>
        </p:txBody>
      </p:sp>
      <p:sp>
        <p:nvSpPr>
          <p:cNvPr id="20" name="Text Box 16"/>
          <p:cNvSpPr txBox="1">
            <a:spLocks noChangeArrowheads="1"/>
          </p:cNvSpPr>
          <p:nvPr/>
        </p:nvSpPr>
        <p:spPr bwMode="auto">
          <a:xfrm>
            <a:off x="3132138" y="5229225"/>
            <a:ext cx="2735262"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25.5 = 6 + </a:t>
            </a:r>
            <a:r>
              <a:rPr lang="en-GB" sz="2000" dirty="0">
                <a:solidFill>
                  <a:schemeClr val="accent6">
                    <a:lumMod val="75000"/>
                  </a:schemeClr>
                </a:solidFill>
                <a:latin typeface="Calibri"/>
              </a:rPr>
              <a:t>¾(</a:t>
            </a:r>
            <a:r>
              <a:rPr lang="en-GB" sz="2000" i="1" dirty="0">
                <a:solidFill>
                  <a:schemeClr val="accent6">
                    <a:lumMod val="75000"/>
                  </a:schemeClr>
                </a:solidFill>
                <a:latin typeface="Calibri"/>
              </a:rPr>
              <a:t>n</a:t>
            </a:r>
            <a:r>
              <a:rPr lang="en-GB" sz="2000" dirty="0">
                <a:solidFill>
                  <a:schemeClr val="accent6">
                    <a:lumMod val="75000"/>
                  </a:schemeClr>
                </a:solidFill>
                <a:latin typeface="Calibri"/>
              </a:rPr>
              <a:t> – 1) </a:t>
            </a:r>
            <a:endParaRPr lang="en-GB" sz="2000" b="1" dirty="0">
              <a:solidFill>
                <a:schemeClr val="accent6">
                  <a:lumMod val="75000"/>
                </a:schemeClr>
              </a:solidFill>
              <a:latin typeface="Calibri" pitchFamily="34" charset="0"/>
            </a:endParaRPr>
          </a:p>
        </p:txBody>
      </p:sp>
      <p:sp>
        <p:nvSpPr>
          <p:cNvPr id="21" name="Text Box 16"/>
          <p:cNvSpPr txBox="1">
            <a:spLocks noChangeArrowheads="1"/>
          </p:cNvSpPr>
          <p:nvPr/>
        </p:nvSpPr>
        <p:spPr bwMode="auto">
          <a:xfrm>
            <a:off x="3132138" y="5589588"/>
            <a:ext cx="1800225"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19½ = </a:t>
            </a:r>
            <a:r>
              <a:rPr lang="en-GB" sz="2000" dirty="0">
                <a:solidFill>
                  <a:schemeClr val="accent6">
                    <a:lumMod val="75000"/>
                  </a:schemeClr>
                </a:solidFill>
                <a:latin typeface="Calibri"/>
              </a:rPr>
              <a:t>¾(</a:t>
            </a:r>
            <a:r>
              <a:rPr lang="en-GB" sz="2000" i="1" dirty="0">
                <a:solidFill>
                  <a:schemeClr val="accent6">
                    <a:lumMod val="75000"/>
                  </a:schemeClr>
                </a:solidFill>
                <a:latin typeface="Calibri"/>
              </a:rPr>
              <a:t>n</a:t>
            </a:r>
            <a:r>
              <a:rPr lang="en-GB" sz="2000" dirty="0">
                <a:solidFill>
                  <a:schemeClr val="accent6">
                    <a:lumMod val="75000"/>
                  </a:schemeClr>
                </a:solidFill>
                <a:latin typeface="Calibri"/>
              </a:rPr>
              <a:t> – 1) </a:t>
            </a:r>
            <a:endParaRPr lang="en-GB" sz="2000" b="1" dirty="0">
              <a:solidFill>
                <a:schemeClr val="accent6">
                  <a:lumMod val="75000"/>
                </a:schemeClr>
              </a:solidFill>
              <a:latin typeface="Calibri" pitchFamily="34" charset="0"/>
            </a:endParaRPr>
          </a:p>
        </p:txBody>
      </p:sp>
      <p:sp>
        <p:nvSpPr>
          <p:cNvPr id="22" name="Text Box 16"/>
          <p:cNvSpPr txBox="1">
            <a:spLocks noChangeArrowheads="1"/>
          </p:cNvSpPr>
          <p:nvPr/>
        </p:nvSpPr>
        <p:spPr bwMode="auto">
          <a:xfrm>
            <a:off x="3132138" y="5949950"/>
            <a:ext cx="1800225" cy="400050"/>
          </a:xfrm>
          <a:prstGeom prst="rect">
            <a:avLst/>
          </a:prstGeom>
          <a:noFill/>
          <a:ln w="9525">
            <a:noFill/>
            <a:miter lim="800000"/>
            <a:headEnd/>
            <a:tailEnd/>
          </a:ln>
          <a:effectLst/>
        </p:spPr>
        <p:txBody>
          <a:bodyPr>
            <a:spAutoFit/>
          </a:bodyPr>
          <a:lstStyle/>
          <a:p>
            <a:pPr>
              <a:spcBef>
                <a:spcPct val="50000"/>
              </a:spcBef>
              <a:defRPr/>
            </a:pPr>
            <a:r>
              <a:rPr lang="en-GB" sz="2000" dirty="0">
                <a:solidFill>
                  <a:schemeClr val="accent6">
                    <a:lumMod val="75000"/>
                  </a:schemeClr>
                </a:solidFill>
                <a:latin typeface="Calibri" pitchFamily="34" charset="0"/>
              </a:rPr>
              <a:t>20</a:t>
            </a:r>
            <a:r>
              <a:rPr lang="en-GB" sz="2000" dirty="0">
                <a:solidFill>
                  <a:schemeClr val="accent6">
                    <a:lumMod val="75000"/>
                  </a:schemeClr>
                </a:solidFill>
                <a:latin typeface="Calibri"/>
              </a:rPr>
              <a:t>¼</a:t>
            </a:r>
            <a:r>
              <a:rPr lang="en-GB" sz="2000" dirty="0">
                <a:solidFill>
                  <a:schemeClr val="accent6">
                    <a:lumMod val="75000"/>
                  </a:schemeClr>
                </a:solidFill>
                <a:latin typeface="Calibri" pitchFamily="34" charset="0"/>
              </a:rPr>
              <a:t> = </a:t>
            </a:r>
            <a:r>
              <a:rPr lang="en-GB" sz="2000" dirty="0">
                <a:solidFill>
                  <a:schemeClr val="accent6">
                    <a:lumMod val="75000"/>
                  </a:schemeClr>
                </a:solidFill>
                <a:latin typeface="Calibri"/>
              </a:rPr>
              <a:t>¾</a:t>
            </a:r>
            <a:r>
              <a:rPr lang="en-GB" sz="2000" i="1" dirty="0">
                <a:solidFill>
                  <a:schemeClr val="accent6">
                    <a:lumMod val="75000"/>
                  </a:schemeClr>
                </a:solidFill>
                <a:latin typeface="Calibri"/>
              </a:rPr>
              <a:t>n</a:t>
            </a:r>
            <a:r>
              <a:rPr lang="en-GB" sz="2000" dirty="0">
                <a:solidFill>
                  <a:schemeClr val="accent6">
                    <a:lumMod val="75000"/>
                  </a:schemeClr>
                </a:solidFill>
                <a:latin typeface="Calibri"/>
              </a:rPr>
              <a:t> </a:t>
            </a:r>
            <a:endParaRPr lang="en-GB" sz="2000" b="1" dirty="0">
              <a:solidFill>
                <a:schemeClr val="accent6">
                  <a:lumMod val="75000"/>
                </a:schemeClr>
              </a:solidFill>
              <a:latin typeface="Calibri" pitchFamily="34" charset="0"/>
            </a:endParaRPr>
          </a:p>
        </p:txBody>
      </p:sp>
      <p:sp>
        <p:nvSpPr>
          <p:cNvPr id="23" name="Text Box 16"/>
          <p:cNvSpPr txBox="1">
            <a:spLocks noChangeArrowheads="1"/>
          </p:cNvSpPr>
          <p:nvPr/>
        </p:nvSpPr>
        <p:spPr bwMode="auto">
          <a:xfrm>
            <a:off x="3419475" y="6237288"/>
            <a:ext cx="1800225" cy="400050"/>
          </a:xfrm>
          <a:prstGeom prst="rect">
            <a:avLst/>
          </a:prstGeom>
          <a:noFill/>
          <a:ln w="9525">
            <a:noFill/>
            <a:miter lim="800000"/>
            <a:headEnd/>
            <a:tailEnd/>
          </a:ln>
          <a:effectLst/>
        </p:spPr>
        <p:txBody>
          <a:bodyPr>
            <a:spAutoFit/>
          </a:bodyPr>
          <a:lstStyle/>
          <a:p>
            <a:pPr>
              <a:spcBef>
                <a:spcPct val="50000"/>
              </a:spcBef>
              <a:defRPr/>
            </a:pPr>
            <a:r>
              <a:rPr lang="en-GB" sz="2000" i="1" dirty="0">
                <a:solidFill>
                  <a:schemeClr val="accent6">
                    <a:lumMod val="75000"/>
                  </a:schemeClr>
                </a:solidFill>
                <a:latin typeface="Calibri"/>
              </a:rPr>
              <a:t>n</a:t>
            </a:r>
            <a:r>
              <a:rPr lang="en-GB" sz="2000" dirty="0">
                <a:solidFill>
                  <a:schemeClr val="accent6">
                    <a:lumMod val="75000"/>
                  </a:schemeClr>
                </a:solidFill>
                <a:latin typeface="Calibri"/>
              </a:rPr>
              <a:t> = 27 </a:t>
            </a:r>
            <a:endParaRPr lang="en-GB" sz="2000" b="1" dirty="0">
              <a:solidFill>
                <a:schemeClr val="accent6">
                  <a:lumMod val="75000"/>
                </a:schemeClr>
              </a:solidFill>
              <a:latin typeface="Calibri" pitchFamily="34" charset="0"/>
            </a:endParaRPr>
          </a:p>
        </p:txBody>
      </p:sp>
      <p:sp>
        <p:nvSpPr>
          <p:cNvPr id="24" name="Text Box 16"/>
          <p:cNvSpPr txBox="1">
            <a:spLocks noChangeArrowheads="1"/>
          </p:cNvSpPr>
          <p:nvPr/>
        </p:nvSpPr>
        <p:spPr bwMode="auto">
          <a:xfrm>
            <a:off x="5364163" y="1341438"/>
            <a:ext cx="3779837" cy="400050"/>
          </a:xfrm>
          <a:prstGeom prst="rect">
            <a:avLst/>
          </a:prstGeom>
          <a:noFill/>
          <a:ln w="9525">
            <a:noFill/>
            <a:miter lim="800000"/>
            <a:headEnd/>
            <a:tailEnd/>
          </a:ln>
        </p:spPr>
        <p:txBody>
          <a:bodyPr>
            <a:spAutoFit/>
          </a:bodyPr>
          <a:lstStyle/>
          <a:p>
            <a:pPr>
              <a:spcBef>
                <a:spcPct val="50000"/>
              </a:spcBef>
            </a:pPr>
            <a:r>
              <a:rPr lang="en-GB" sz="2000" i="1">
                <a:solidFill>
                  <a:srgbClr val="0000FF"/>
                </a:solidFill>
                <a:latin typeface="Times New Roman" pitchFamily="18" charset="0"/>
                <a:cs typeface="Times New Roman" pitchFamily="18" charset="0"/>
              </a:rPr>
              <a:t>u</a:t>
            </a:r>
            <a:r>
              <a:rPr lang="en-GB" sz="2000" baseline="-25000">
                <a:solidFill>
                  <a:srgbClr val="0000FF"/>
                </a:solidFill>
                <a:latin typeface="Times New Roman" pitchFamily="18" charset="0"/>
                <a:cs typeface="Times New Roman" pitchFamily="18" charset="0"/>
              </a:rPr>
              <a:t>n</a:t>
            </a:r>
            <a:r>
              <a:rPr lang="en-GB" sz="2000">
                <a:solidFill>
                  <a:srgbClr val="0000FF"/>
                </a:solidFill>
                <a:latin typeface="Times New Roman" pitchFamily="18" charset="0"/>
                <a:cs typeface="Times New Roman" pitchFamily="18" charset="0"/>
              </a:rPr>
              <a:t> = ¾</a:t>
            </a:r>
            <a:r>
              <a:rPr lang="en-GB" sz="2000" i="1">
                <a:solidFill>
                  <a:srgbClr val="0000FF"/>
                </a:solidFill>
                <a:latin typeface="Times New Roman" pitchFamily="18" charset="0"/>
                <a:cs typeface="Times New Roman" pitchFamily="18" charset="0"/>
              </a:rPr>
              <a:t>n</a:t>
            </a:r>
            <a:r>
              <a:rPr lang="en-GB" sz="2000">
                <a:solidFill>
                  <a:srgbClr val="0000FF"/>
                </a:solidFill>
                <a:latin typeface="Times New Roman" pitchFamily="18" charset="0"/>
                <a:cs typeface="Times New Roman" pitchFamily="18" charset="0"/>
              </a:rPr>
              <a:t> + 5¼  or  </a:t>
            </a:r>
            <a:r>
              <a:rPr lang="en-GB" sz="2000" i="1">
                <a:solidFill>
                  <a:srgbClr val="0000FF"/>
                </a:solidFill>
                <a:latin typeface="Times New Roman" pitchFamily="18" charset="0"/>
                <a:cs typeface="Times New Roman" pitchFamily="18" charset="0"/>
              </a:rPr>
              <a:t>u</a:t>
            </a:r>
            <a:r>
              <a:rPr lang="en-GB" sz="2000" baseline="-25000">
                <a:solidFill>
                  <a:srgbClr val="0000FF"/>
                </a:solidFill>
                <a:latin typeface="Times New Roman" pitchFamily="18" charset="0"/>
                <a:cs typeface="Times New Roman" pitchFamily="18" charset="0"/>
              </a:rPr>
              <a:t>n</a:t>
            </a:r>
            <a:r>
              <a:rPr lang="en-GB" sz="2000">
                <a:solidFill>
                  <a:srgbClr val="0000FF"/>
                </a:solidFill>
                <a:latin typeface="Times New Roman" pitchFamily="18" charset="0"/>
                <a:cs typeface="Times New Roman" pitchFamily="18" charset="0"/>
              </a:rPr>
              <a:t> = 6 + ¾(</a:t>
            </a:r>
            <a:r>
              <a:rPr lang="en-GB" sz="2000" i="1">
                <a:solidFill>
                  <a:srgbClr val="0000FF"/>
                </a:solidFill>
                <a:latin typeface="Times New Roman" pitchFamily="18" charset="0"/>
                <a:cs typeface="Times New Roman" pitchFamily="18" charset="0"/>
              </a:rPr>
              <a:t>n</a:t>
            </a:r>
            <a:r>
              <a:rPr lang="en-GB" sz="2000">
                <a:solidFill>
                  <a:srgbClr val="0000FF"/>
                </a:solidFill>
                <a:latin typeface="Times New Roman" pitchFamily="18" charset="0"/>
                <a:cs typeface="Times New Roman" pitchFamily="18" charset="0"/>
              </a:rPr>
              <a:t> – 1) </a:t>
            </a:r>
            <a:endParaRPr lang="en-GB" sz="2000" b="1">
              <a:solidFill>
                <a:srgbClr val="0000FF"/>
              </a:solidFill>
              <a:latin typeface="Times New Roman" pitchFamily="18" charset="0"/>
              <a:cs typeface="Times New Roman" pitchFamily="18" charset="0"/>
            </a:endParaRPr>
          </a:p>
        </p:txBody>
      </p:sp>
      <p:sp>
        <p:nvSpPr>
          <p:cNvPr id="25" name="Text Box 16"/>
          <p:cNvSpPr txBox="1">
            <a:spLocks noChangeArrowheads="1"/>
          </p:cNvSpPr>
          <p:nvPr/>
        </p:nvSpPr>
        <p:spPr bwMode="auto">
          <a:xfrm>
            <a:off x="4211638" y="1844675"/>
            <a:ext cx="4681537" cy="400050"/>
          </a:xfrm>
          <a:prstGeom prst="rect">
            <a:avLst/>
          </a:prstGeom>
          <a:noFill/>
          <a:ln w="9525">
            <a:noFill/>
            <a:miter lim="800000"/>
            <a:headEnd/>
            <a:tailEnd/>
          </a:ln>
        </p:spPr>
        <p:txBody>
          <a:bodyPr>
            <a:spAutoFit/>
          </a:bodyPr>
          <a:lstStyle/>
          <a:p>
            <a:pPr>
              <a:spcBef>
                <a:spcPct val="50000"/>
              </a:spcBef>
            </a:pPr>
            <a:r>
              <a:rPr lang="en-GB" sz="2000">
                <a:solidFill>
                  <a:srgbClr val="0000FF"/>
                </a:solidFill>
                <a:latin typeface="Calibri" pitchFamily="34" charset="0"/>
              </a:rPr>
              <a:t>Yes, 25.5 is the 27</a:t>
            </a:r>
            <a:r>
              <a:rPr lang="en-GB" sz="2000" baseline="30000">
                <a:solidFill>
                  <a:srgbClr val="0000FF"/>
                </a:solidFill>
                <a:latin typeface="Calibri" pitchFamily="34" charset="0"/>
              </a:rPr>
              <a:t>th</a:t>
            </a:r>
            <a:r>
              <a:rPr lang="en-GB" sz="2000">
                <a:solidFill>
                  <a:srgbClr val="0000FF"/>
                </a:solidFill>
                <a:latin typeface="Calibri" pitchFamily="34" charset="0"/>
              </a:rPr>
              <a:t> term of this sequence.</a:t>
            </a:r>
            <a:endParaRPr lang="en-GB" sz="2000" b="1">
              <a:solidFill>
                <a:srgbClr val="0000FF"/>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ipe(left)">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left)">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4"/>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8"/>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9"/>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20"/>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21"/>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22"/>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23"/>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243829267EB340BF5D421EAC6FC51D" ma:contentTypeVersion="0" ma:contentTypeDescription="Create a new document." ma:contentTypeScope="" ma:versionID="1527a3fa544ba38c99da23a3d5038c4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81776A4-4921-4D23-A901-9C8B0CD3F6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DA885DF-0667-4090-9FD8-D4741872457D}">
  <ds:schemaRefs>
    <ds:schemaRef ds:uri="http://schemas.microsoft.com/sharepoint/v3/contenttype/forms"/>
  </ds:schemaRefs>
</ds:datastoreItem>
</file>

<file path=customXml/itemProps3.xml><?xml version="1.0" encoding="utf-8"?>
<ds:datastoreItem xmlns:ds="http://schemas.openxmlformats.org/officeDocument/2006/customXml" ds:itemID="{F6D34F9C-54B4-4D51-802C-B82A44AA601A}">
  <ds:schemaRefs>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purl.org/dc/terms/"/>
    <ds:schemaRef ds:uri="http://purl.org/dc/elements/1.1/"/>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1880</TotalTime>
  <Words>3769</Words>
  <Application>Microsoft Office PowerPoint</Application>
  <PresentationFormat>On-screen Show (4:3)</PresentationFormat>
  <Paragraphs>522</Paragraphs>
  <Slides>34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Joan Ridgway</dc:creator>
  <cp:lastModifiedBy>Chase Brooks</cp:lastModifiedBy>
  <cp:revision>100</cp:revision>
  <dcterms:created xsi:type="dcterms:W3CDTF">2011-06-01T19:57:40Z</dcterms:created>
  <dcterms:modified xsi:type="dcterms:W3CDTF">2013-09-05T11:50:28Z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0x01010049243829267EB340BF5D421EAC6FC51D</vt:lpwstr>
  </property>
</Properties>
</file>