
<file path=[Content_Types].xml><?xml version="1.0" encoding="utf-8"?>
<Types xmlns="http://schemas.openxmlformats.org/package/2006/content-types">
  <Default Extension="tmp" ContentType="image/png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8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C2D05-EC5A-490A-AD04-8DA4AA04FBC6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B17EB-8D2E-4518-A473-6962B75030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93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C2D05-EC5A-490A-AD04-8DA4AA04FBC6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B17EB-8D2E-4518-A473-6962B75030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440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C2D05-EC5A-490A-AD04-8DA4AA04FBC6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B17EB-8D2E-4518-A473-6962B75030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795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C2D05-EC5A-490A-AD04-8DA4AA04FBC6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B17EB-8D2E-4518-A473-6962B75030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043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C2D05-EC5A-490A-AD04-8DA4AA04FBC6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B17EB-8D2E-4518-A473-6962B75030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559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C2D05-EC5A-490A-AD04-8DA4AA04FBC6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B17EB-8D2E-4518-A473-6962B75030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273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C2D05-EC5A-490A-AD04-8DA4AA04FBC6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B17EB-8D2E-4518-A473-6962B75030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05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C2D05-EC5A-490A-AD04-8DA4AA04FBC6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B17EB-8D2E-4518-A473-6962B75030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133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C2D05-EC5A-490A-AD04-8DA4AA04FBC6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B17EB-8D2E-4518-A473-6962B75030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256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C2D05-EC5A-490A-AD04-8DA4AA04FBC6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B17EB-8D2E-4518-A473-6962B75030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84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C2D05-EC5A-490A-AD04-8DA4AA04FBC6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B17EB-8D2E-4518-A473-6962B75030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52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6000"/>
            <a:lum/>
          </a:blip>
          <a:srcRect/>
          <a:stretch>
            <a:fillRect t="-26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1C2D05-EC5A-490A-AD04-8DA4AA04FBC6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4B17EB-8D2E-4518-A473-6962B75030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670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10" Type="http://schemas.openxmlformats.org/officeDocument/2006/relationships/image" Target="../media/image23.png"/><Relationship Id="rId4" Type="http://schemas.openxmlformats.org/officeDocument/2006/relationships/image" Target="../media/image17.png"/><Relationship Id="rId9" Type="http://schemas.openxmlformats.org/officeDocument/2006/relationships/image" Target="../media/image2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mp"/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772400" cy="1470025"/>
          </a:xfrm>
        </p:spPr>
        <p:txBody>
          <a:bodyPr/>
          <a:lstStyle/>
          <a:p>
            <a:r>
              <a:rPr lang="en-US" dirty="0" smtClean="0"/>
              <a:t>Quadratic Functions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ubtitle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762000" y="2819400"/>
                <a:ext cx="7620000" cy="3276600"/>
              </a:xfrm>
            </p:spPr>
            <p:txBody>
              <a:bodyPr>
                <a:normAutofit/>
              </a:bodyPr>
              <a:lstStyle/>
              <a:p>
                <a:r>
                  <a:rPr lang="en-US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4.3 - The </a:t>
                </a:r>
                <a:r>
                  <a:rPr lang="en-US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graph of the quadratic function:</a:t>
                </a:r>
              </a:p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i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rPr>
                      <m:t>f</m:t>
                    </m:r>
                    <m:r>
                      <m:rPr>
                        <m:nor/>
                      </m:rPr>
                      <a:rPr lang="en-US" i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rPr>
                      <m:t> </m:t>
                    </m:r>
                    <m:r>
                      <m:rPr>
                        <m:nor/>
                      </m:rPr>
                      <a:rPr lang="en-US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rPr>
                      <m:t>(</m:t>
                    </m:r>
                    <m:r>
                      <m:rPr>
                        <m:nor/>
                      </m:rPr>
                      <a:rPr lang="en-US" i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rPr>
                      <m:t>x</m:t>
                    </m:r>
                    <m:r>
                      <m:rPr>
                        <m:nor/>
                      </m:rPr>
                      <a:rPr lang="en-US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rPr>
                      <m:t>) = </m:t>
                    </m:r>
                    <m:r>
                      <m:rPr>
                        <m:nor/>
                      </m:rPr>
                      <a:rPr lang="en-US" i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rPr>
                      <m:t>a</m:t>
                    </m:r>
                    <m:sSup>
                      <m:sSupPr>
                        <m:ctrlPr>
                          <a:rPr lang="en-US" i="1" dirty="0" smtClean="0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dirty="0" smtClean="0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m:rPr>
                        <m:nor/>
                      </m:rPr>
                      <a:rPr lang="en-US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rPr>
                      <m:t> + </m:t>
                    </m:r>
                    <m:r>
                      <m:rPr>
                        <m:nor/>
                      </m:rPr>
                      <a:rPr lang="en-US" i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rPr>
                      <m:t>bx</m:t>
                    </m:r>
                    <m:r>
                      <m:rPr>
                        <m:nor/>
                      </m:rPr>
                      <a:rPr lang="en-US" i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rPr>
                      <m:t> </m:t>
                    </m:r>
                    <m:r>
                      <m:rPr>
                        <m:nor/>
                      </m:rPr>
                      <a:rPr lang="en-US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rPr>
                      <m:t>+ </m:t>
                    </m:r>
                    <m:r>
                      <m:rPr>
                        <m:nor/>
                      </m:rPr>
                      <a:rPr lang="en-US" i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rPr>
                      <m:t>c</m:t>
                    </m:r>
                  </m:oMath>
                </a14:m>
                <a:r>
                  <a:rPr lang="en-US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.</a:t>
                </a:r>
              </a:p>
              <a:p>
                <a:pPr marL="457200" indent="-457200">
                  <a:buFont typeface="Arial" pitchFamily="34" charset="0"/>
                  <a:buChar char="•"/>
                </a:pPr>
                <a:r>
                  <a:rPr lang="en-US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Axis of symmetry,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mbria Math"/>
                      </a:rPr>
                      <m:t>𝑥</m:t>
                    </m:r>
                    <m:r>
                      <a:rPr lang="en-US" b="0" i="1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mbria Math"/>
                      </a:rPr>
                      <m:t>=−</m:t>
                    </m:r>
                    <m:f>
                      <m:fPr>
                        <m:ctrlPr>
                          <a:rPr lang="en-US" b="0" i="1" smtClean="0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/>
                          </a:rPr>
                          <m:t>𝑏</m:t>
                        </m:r>
                      </m:num>
                      <m:den>
                        <m:r>
                          <a:rPr lang="en-US" b="0" i="1" smtClean="0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/>
                          </a:rPr>
                          <m:t>2</m:t>
                        </m:r>
                        <m:r>
                          <a:rPr lang="en-US" b="0" i="1" smtClean="0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/>
                          </a:rPr>
                          <m:t>𝑎</m:t>
                        </m:r>
                      </m:den>
                    </m:f>
                  </m:oMath>
                </a14:m>
                <a:endParaRPr lang="en-US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  <a:p>
                <a:pPr marL="457200" indent="-457200">
                  <a:buFont typeface="Arial" pitchFamily="34" charset="0"/>
                  <a:buChar char="•"/>
                </a:pPr>
                <a:r>
                  <a:rPr lang="en-US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Properties of symmetry; vertex; intercepts</a:t>
                </a:r>
                <a:endParaRPr lang="en-US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Sub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762000" y="2819400"/>
                <a:ext cx="7620000" cy="3276600"/>
              </a:xfrm>
              <a:blipFill rotWithShape="1">
                <a:blip r:embed="rId2"/>
                <a:stretch>
                  <a:fillRect l="-1600" t="-2421" r="-18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72654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Y-intercepts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676400"/>
            <a:ext cx="8915400" cy="7996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27062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X-intercepts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order to find the x-intercepts of a quadratic function, YOU MUST factor the function. Let’s do one, then we will write a series of steps to help us with this process: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738154"/>
            <a:ext cx="783974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43929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X-intercepts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Now, let’s try some that are not already factored: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019117"/>
            <a:ext cx="8734124" cy="8496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819400"/>
            <a:ext cx="8734831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187100" y="4471851"/>
            <a:ext cx="68171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Now, lets try to find the x-intercepts using technology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6155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Axis of Symmetry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axis of symmetry: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351586"/>
            <a:ext cx="8399269" cy="848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798" y="3429000"/>
            <a:ext cx="8370887" cy="80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762000" y="4475202"/>
                <a:ext cx="1524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=−3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4475202"/>
                <a:ext cx="1524000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742434" y="4475202"/>
                <a:ext cx="1524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=4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2434" y="4475202"/>
                <a:ext cx="1524000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6629400" y="4342473"/>
                <a:ext cx="1524000" cy="6347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5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9400" y="4342473"/>
                <a:ext cx="1524000" cy="634789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990638"/>
            <a:ext cx="8370885" cy="5561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990600" y="5563165"/>
                <a:ext cx="1524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=3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5563165"/>
                <a:ext cx="1524000" cy="3693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6629400" y="5695893"/>
                <a:ext cx="1524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=−4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9400" y="5695893"/>
                <a:ext cx="1524000" cy="369332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3742434" y="5563165"/>
                <a:ext cx="1524000" cy="6347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5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2434" y="5563165"/>
                <a:ext cx="1524000" cy="634789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42853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  <p:bldP spid="10" grpId="0"/>
      <p:bldP spid="11" grpId="0"/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in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ORANGE BOOK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r>
              <a:rPr lang="en-US" dirty="0" smtClean="0"/>
              <a:t>Pg. 503 Ex. 17A {1-5 all}</a:t>
            </a:r>
          </a:p>
          <a:p>
            <a:r>
              <a:rPr lang="en-US" dirty="0" smtClean="0"/>
              <a:t>Pg. 506 Ex. 17B {1 (</a:t>
            </a:r>
            <a:r>
              <a:rPr lang="en-US" dirty="0" err="1" smtClean="0"/>
              <a:t>a,c,e</a:t>
            </a:r>
            <a:r>
              <a:rPr lang="en-US" dirty="0" smtClean="0"/>
              <a:t>), 2(a-c</a:t>
            </a:r>
            <a:r>
              <a:rPr lang="en-US" dirty="0" smtClean="0"/>
              <a:t>)}</a:t>
            </a:r>
          </a:p>
          <a:p>
            <a:r>
              <a:rPr lang="en-US" dirty="0" smtClean="0"/>
              <a:t>Pg.  509 Ex. 17C {1 (</a:t>
            </a:r>
            <a:r>
              <a:rPr lang="en-US" dirty="0" err="1" smtClean="0"/>
              <a:t>a,c,e,g</a:t>
            </a:r>
            <a:r>
              <a:rPr lang="en-US" dirty="0" smtClean="0"/>
              <a:t>), 2 (</a:t>
            </a:r>
            <a:r>
              <a:rPr lang="en-US" dirty="0" err="1" smtClean="0"/>
              <a:t>a,c,e</a:t>
            </a:r>
            <a:r>
              <a:rPr lang="en-US" dirty="0" smtClean="0"/>
              <a:t>), 3 (</a:t>
            </a:r>
            <a:r>
              <a:rPr lang="en-US" dirty="0" err="1" smtClean="0"/>
              <a:t>b,d,f</a:t>
            </a:r>
            <a:r>
              <a:rPr lang="en-US" dirty="0" smtClean="0"/>
              <a:t>), 5 (a, b, d, h, j, k)}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3191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Quadratic Function Definition</a:t>
            </a:r>
            <a:endParaRPr lang="en-US" dirty="0"/>
          </a:p>
        </p:txBody>
      </p:sp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295400"/>
            <a:ext cx="8484868" cy="1295400"/>
          </a:xfr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609600" y="2819400"/>
                <a:ext cx="8001000" cy="37856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Arial" pitchFamily="34" charset="0"/>
                  <a:buChar char="•"/>
                </a:pPr>
                <a:r>
                  <a:rPr lang="en-US" sz="2400" dirty="0" smtClean="0">
                    <a:latin typeface="Cambria Math"/>
                  </a:rPr>
                  <a:t>What is the difference between the Quadratic equations below?</a:t>
                </a:r>
              </a:p>
              <a:p>
                <a:endParaRPr lang="en-US" sz="2400" b="0" dirty="0" smtClean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𝑦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r>
                        <a:rPr lang="en-US" sz="2400" b="0" i="1" smtClean="0">
                          <a:latin typeface="Cambria Math"/>
                        </a:rPr>
                        <m:t>𝑎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/>
                        </a:rPr>
                        <m:t>+</m:t>
                      </m:r>
                      <m:r>
                        <a:rPr lang="en-US" sz="2400" b="0" i="1" smtClean="0">
                          <a:latin typeface="Cambria Math"/>
                        </a:rPr>
                        <m:t>𝑏𝑥</m:t>
                      </m:r>
                      <m:r>
                        <a:rPr lang="en-US" sz="2400" b="0" i="1" smtClean="0">
                          <a:latin typeface="Cambria Math"/>
                        </a:rPr>
                        <m:t>+</m:t>
                      </m:r>
                      <m:r>
                        <a:rPr lang="en-US" sz="2400" b="0" i="1" smtClean="0">
                          <a:latin typeface="Cambria Math"/>
                        </a:rPr>
                        <m:t>𝑐</m:t>
                      </m:r>
                      <m:r>
                        <a:rPr lang="en-US" sz="2400" b="0" i="1" smtClean="0">
                          <a:latin typeface="Cambria Math"/>
                        </a:rPr>
                        <m:t>   &amp;    </m:t>
                      </m:r>
                      <m:r>
                        <a:rPr lang="en-US" sz="24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r>
                        <a:rPr lang="en-US" sz="2400" b="0" i="1" smtClean="0">
                          <a:latin typeface="Cambria Math"/>
                        </a:rPr>
                        <m:t>𝑎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/>
                        </a:rPr>
                        <m:t>+</m:t>
                      </m:r>
                      <m:r>
                        <a:rPr lang="en-US" sz="2400" b="0" i="1" smtClean="0">
                          <a:latin typeface="Cambria Math"/>
                        </a:rPr>
                        <m:t>𝑏𝑥</m:t>
                      </m:r>
                      <m:r>
                        <a:rPr lang="en-US" sz="2400" b="0" i="1" smtClean="0">
                          <a:latin typeface="Cambria Math"/>
                        </a:rPr>
                        <m:t>+</m:t>
                      </m:r>
                      <m:r>
                        <a:rPr lang="en-US" sz="2400" b="0" i="1" smtClean="0">
                          <a:latin typeface="Cambria Math"/>
                        </a:rPr>
                        <m:t>𝑐</m:t>
                      </m:r>
                    </m:oMath>
                  </m:oMathPara>
                </a14:m>
                <a:endParaRPr lang="en-US" sz="2400" dirty="0" smtClean="0"/>
              </a:p>
              <a:p>
                <a:endParaRPr lang="en-US" sz="2400" dirty="0"/>
              </a:p>
              <a:p>
                <a:pPr marL="285750" indent="-285750">
                  <a:buFont typeface="Arial" pitchFamily="34" charset="0"/>
                  <a:buChar char="•"/>
                </a:pPr>
                <a:r>
                  <a:rPr lang="en-US" sz="2400" dirty="0" smtClean="0"/>
                  <a:t>Can both of the equations above be graphed?</a:t>
                </a:r>
              </a:p>
              <a:p>
                <a:pPr marL="800100" lvl="1" indent="-342900">
                  <a:buFont typeface="Courier New" pitchFamily="49" charset="0"/>
                  <a:buChar char="o"/>
                </a:pPr>
                <a:r>
                  <a:rPr lang="en-US" sz="2400" dirty="0" smtClean="0"/>
                  <a:t>How would we graph these equations?</a:t>
                </a:r>
              </a:p>
              <a:p>
                <a:pPr marL="800100" lvl="1" indent="-342900">
                  <a:buFont typeface="Courier New" pitchFamily="49" charset="0"/>
                  <a:buChar char="o"/>
                </a:pPr>
                <a:r>
                  <a:rPr lang="en-US" sz="2400" dirty="0" smtClean="0"/>
                  <a:t>How would these types of graphs look?</a:t>
                </a:r>
              </a:p>
              <a:p>
                <a:pPr marL="800100" lvl="1" indent="-342900">
                  <a:buFont typeface="Courier New" pitchFamily="49" charset="0"/>
                  <a:buChar char="o"/>
                </a:pPr>
                <a:r>
                  <a:rPr lang="en-US" sz="2400" dirty="0" smtClean="0"/>
                  <a:t>What would be the most important parts of these graphs</a:t>
                </a:r>
                <a:endParaRPr lang="en-US" sz="2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2819400"/>
                <a:ext cx="8001000" cy="3785652"/>
              </a:xfrm>
              <a:prstGeom prst="rect">
                <a:avLst/>
              </a:prstGeom>
              <a:blipFill rotWithShape="1">
                <a:blip r:embed="rId3"/>
                <a:stretch>
                  <a:fillRect l="-990" t="-1288" b="-25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5932510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Which of these are quadratic functions?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>
                  <a:buFont typeface="Wingdings" panose="05000000000000000000" pitchFamily="2" charset="2"/>
                  <a:buChar char="v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=3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+8−4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</m:oMath>
                </a14:m>
                <a:endParaRPr lang="en-US" b="0" dirty="0" smtClean="0"/>
              </a:p>
              <a:p>
                <a:pPr>
                  <a:buFont typeface="Wingdings" panose="05000000000000000000" pitchFamily="2" charset="2"/>
                  <a:buChar char="v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=2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+8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−9</m:t>
                    </m:r>
                  </m:oMath>
                </a14:m>
                <a:endParaRPr lang="en-US" b="0" dirty="0" smtClean="0"/>
              </a:p>
              <a:p>
                <a:pPr>
                  <a:buFont typeface="Wingdings" panose="05000000000000000000" pitchFamily="2" charset="2"/>
                  <a:buChar char="v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𝑔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−9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−3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+6</m:t>
                    </m:r>
                  </m:oMath>
                </a14:m>
                <a:endParaRPr lang="en-US" b="0" dirty="0" smtClean="0"/>
              </a:p>
              <a:p>
                <a:pPr>
                  <a:buFont typeface="Wingdings" panose="05000000000000000000" pitchFamily="2" charset="2"/>
                  <a:buChar char="v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=3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+2</m:t>
                        </m:r>
                      </m:e>
                    </m:d>
                  </m:oMath>
                </a14:m>
                <a:endParaRPr lang="en-US" b="0" dirty="0" smtClean="0"/>
              </a:p>
              <a:p>
                <a:pPr>
                  <a:buFont typeface="Wingdings" panose="05000000000000000000" pitchFamily="2" charset="2"/>
                  <a:buChar char="v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h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−9</m:t>
                        </m:r>
                      </m:e>
                    </m:d>
                  </m:oMath>
                </a14:m>
                <a:endParaRPr lang="en-US" b="0" dirty="0" smtClean="0"/>
              </a:p>
              <a:p>
                <a:pPr>
                  <a:buFont typeface="Wingdings" panose="05000000000000000000" pitchFamily="2" charset="2"/>
                  <a:buChar char="v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𝑠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𝑧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=(7</m:t>
                    </m:r>
                    <m:r>
                      <a:rPr lang="en-US" b="0" i="1" smtClean="0">
                        <a:latin typeface="Cambria Math"/>
                      </a:rPr>
                      <m:t>𝑧</m:t>
                    </m:r>
                    <m:r>
                      <a:rPr lang="en-US" b="0" i="1" smtClean="0">
                        <a:latin typeface="Cambria Math"/>
                      </a:rPr>
                      <m:t>−3)(4−</m:t>
                    </m:r>
                    <m:r>
                      <a:rPr lang="en-US" b="0" i="1" smtClean="0">
                        <a:latin typeface="Cambria Math"/>
                      </a:rPr>
                      <m:t>𝑧</m:t>
                    </m:r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61142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Evaluating Quadratic functions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305800" cy="4800600"/>
              </a:xfrm>
            </p:spPr>
            <p:txBody>
              <a:bodyPr/>
              <a:lstStyle/>
              <a:p>
                <a:r>
                  <a:rPr lang="en-US" dirty="0" smtClean="0"/>
                  <a:t>Consider the function: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=3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+2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−7</m:t>
                    </m:r>
                  </m:oMath>
                </a14:m>
                <a:endParaRPr lang="en-US" b="0" dirty="0" smtClean="0"/>
              </a:p>
              <a:p>
                <a:pPr lvl="1"/>
                <a:r>
                  <a:rPr lang="en-US" dirty="0" smtClean="0"/>
                  <a:t>What is the value of </a:t>
                </a:r>
                <a:r>
                  <a:rPr lang="en-US" i="1" dirty="0" smtClean="0"/>
                  <a:t>f(x)</a:t>
                </a:r>
                <a:r>
                  <a:rPr lang="en-US" dirty="0" smtClean="0"/>
                  <a:t> when x = 3</a:t>
                </a:r>
              </a:p>
              <a:p>
                <a:pPr lvl="1"/>
                <a:endParaRPr lang="en-US" dirty="0"/>
              </a:p>
              <a:p>
                <a:pPr lvl="1"/>
                <a:endParaRPr lang="en-US" dirty="0" smtClean="0"/>
              </a:p>
              <a:p>
                <a:pPr lvl="1"/>
                <a:r>
                  <a:rPr lang="en-US" dirty="0" smtClean="0"/>
                  <a:t>What is the value of </a:t>
                </a:r>
                <a:r>
                  <a:rPr lang="en-US" i="1" dirty="0" smtClean="0"/>
                  <a:t>f(x)</a:t>
                </a:r>
                <a:r>
                  <a:rPr lang="en-US" dirty="0" smtClean="0"/>
                  <a:t> when x = 0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305800" cy="4800600"/>
              </a:xfrm>
              <a:blipFill rotWithShape="1">
                <a:blip r:embed="rId2"/>
                <a:stretch>
                  <a:fillRect l="-1614" t="-15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4277214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Testing solutions on Quad. Functions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04800" y="1600200"/>
                <a:ext cx="8610600" cy="4876800"/>
              </a:xfrm>
            </p:spPr>
            <p:txBody>
              <a:bodyPr/>
              <a:lstStyle/>
              <a:p>
                <a:r>
                  <a:rPr lang="en-US" dirty="0" smtClean="0"/>
                  <a:t>Consider the function: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=−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den>
                    </m:f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+2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−3</m:t>
                    </m:r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Test whether the coordinate </a:t>
                </a:r>
                <a:r>
                  <a:rPr lang="en-US" b="1" dirty="0" smtClean="0"/>
                  <a:t>(2, 16)</a:t>
                </a:r>
                <a:r>
                  <a:rPr lang="en-US" dirty="0" smtClean="0"/>
                  <a:t> is a solution</a:t>
                </a:r>
              </a:p>
              <a:p>
                <a:pPr lvl="1"/>
                <a:endParaRPr lang="en-US" dirty="0"/>
              </a:p>
              <a:p>
                <a:pPr lvl="1"/>
                <a:endParaRPr lang="en-US" dirty="0" smtClean="0"/>
              </a:p>
              <a:p>
                <a:pPr lvl="1"/>
                <a:r>
                  <a:rPr lang="en-US" dirty="0" smtClean="0"/>
                  <a:t>Test whether these are solutions:</a:t>
                </a:r>
              </a:p>
              <a:p>
                <a:pPr marL="971550" lvl="1" indent="-514350">
                  <a:buFont typeface="+mj-lt"/>
                  <a:buAutoNum type="alphaLcPeriod"/>
                </a:pPr>
                <a:r>
                  <a:rPr lang="en-US" dirty="0" smtClean="0"/>
                  <a:t>(4, 6)</a:t>
                </a:r>
              </a:p>
              <a:p>
                <a:pPr marL="971550" lvl="1" indent="-514350">
                  <a:buFont typeface="+mj-lt"/>
                  <a:buAutoNum type="alphaLcPeriod"/>
                </a:pPr>
                <a:r>
                  <a:rPr lang="en-US" dirty="0" smtClean="0"/>
                  <a:t>(10, -37)</a:t>
                </a:r>
              </a:p>
              <a:p>
                <a:pPr marL="971550" lvl="1" indent="-514350">
                  <a:buFont typeface="+mj-lt"/>
                  <a:buAutoNum type="alphaLcPeriod"/>
                </a:pPr>
                <a:r>
                  <a:rPr lang="en-US" dirty="0" smtClean="0"/>
                  <a:t>(20, -163)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1600200"/>
                <a:ext cx="8610600" cy="4876800"/>
              </a:xfrm>
              <a:blipFill rotWithShape="1">
                <a:blip r:embed="rId2"/>
                <a:stretch>
                  <a:fillRect l="-15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3573825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Quadratic Function word problems</a:t>
            </a:r>
            <a:endParaRPr lang="en-US" dirty="0"/>
          </a:p>
        </p:txBody>
      </p:sp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371600"/>
            <a:ext cx="8229600" cy="2209800"/>
          </a:xfrm>
        </p:spPr>
      </p:pic>
      <p:sp>
        <p:nvSpPr>
          <p:cNvPr id="5" name="TextBox 4"/>
          <p:cNvSpPr txBox="1"/>
          <p:nvPr/>
        </p:nvSpPr>
        <p:spPr>
          <a:xfrm>
            <a:off x="246017" y="3844723"/>
            <a:ext cx="8458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Let’s do this one on the calculator.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Steps: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Type the function into your calculator using the “y =“ button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Try to figure out how to answer questions a – c…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Take a few moments try to figure it out.</a:t>
            </a:r>
          </a:p>
        </p:txBody>
      </p:sp>
    </p:spTree>
    <p:extLst>
      <p:ext uri="{BB962C8B-B14F-4D97-AF65-F5344CB8AC3E}">
        <p14:creationId xmlns:p14="http://schemas.microsoft.com/office/powerpoint/2010/main" val="2943076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Graphing Quadratic Functions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52399" y="1600200"/>
                <a:ext cx="8820467" cy="4953000"/>
              </a:xfrm>
            </p:spPr>
            <p:txBody>
              <a:bodyPr>
                <a:normAutofit fontScale="92500"/>
              </a:bodyPr>
              <a:lstStyle/>
              <a:p>
                <a:r>
                  <a:rPr lang="en-US" sz="3000" dirty="0" smtClean="0">
                    <a:latin typeface="Times New Roman" pitchFamily="18" charset="0"/>
                    <a:cs typeface="Times New Roman" pitchFamily="18" charset="0"/>
                  </a:rPr>
                  <a:t>All quadratic functions have a “</a:t>
                </a:r>
                <a:r>
                  <a:rPr lang="en-US" sz="3000" b="1" dirty="0" smtClean="0">
                    <a:latin typeface="Times New Roman" pitchFamily="18" charset="0"/>
                    <a:cs typeface="Times New Roman" pitchFamily="18" charset="0"/>
                  </a:rPr>
                  <a:t>parabola</a:t>
                </a:r>
                <a:r>
                  <a:rPr lang="en-US" sz="3000" dirty="0" smtClean="0">
                    <a:latin typeface="Times New Roman" pitchFamily="18" charset="0"/>
                    <a:cs typeface="Times New Roman" pitchFamily="18" charset="0"/>
                  </a:rPr>
                  <a:t>” shape to them</a:t>
                </a:r>
              </a:p>
              <a:p>
                <a:r>
                  <a:rPr lang="en-US" sz="3000" dirty="0" smtClean="0">
                    <a:latin typeface="Times New Roman" pitchFamily="18" charset="0"/>
                    <a:cs typeface="Times New Roman" pitchFamily="18" charset="0"/>
                  </a:rPr>
                  <a:t>The </a:t>
                </a:r>
                <a:r>
                  <a:rPr lang="en-US" sz="3000" b="1" dirty="0" smtClean="0">
                    <a:latin typeface="Times New Roman" pitchFamily="18" charset="0"/>
                    <a:cs typeface="Times New Roman" pitchFamily="18" charset="0"/>
                  </a:rPr>
                  <a:t>vertex</a:t>
                </a:r>
                <a:r>
                  <a:rPr lang="en-US" sz="3000" dirty="0" smtClean="0">
                    <a:latin typeface="Times New Roman" pitchFamily="18" charset="0"/>
                    <a:cs typeface="Times New Roman" pitchFamily="18" charset="0"/>
                  </a:rPr>
                  <a:t> of a quadratic function is where the graph is at it’s </a:t>
                </a:r>
                <a:r>
                  <a:rPr lang="en-US" sz="3000" i="1" dirty="0" err="1" smtClean="0">
                    <a:latin typeface="Times New Roman" pitchFamily="18" charset="0"/>
                    <a:cs typeface="Times New Roman" pitchFamily="18" charset="0"/>
                  </a:rPr>
                  <a:t>mininum</a:t>
                </a:r>
                <a:r>
                  <a:rPr lang="en-US" sz="3000" dirty="0" smtClean="0">
                    <a:latin typeface="Times New Roman" pitchFamily="18" charset="0"/>
                    <a:cs typeface="Times New Roman" pitchFamily="18" charset="0"/>
                  </a:rPr>
                  <a:t> or</a:t>
                </a:r>
                <a:r>
                  <a:rPr lang="en-US" sz="3000" i="1" dirty="0" smtClean="0">
                    <a:latin typeface="Times New Roman" pitchFamily="18" charset="0"/>
                    <a:cs typeface="Times New Roman" pitchFamily="18" charset="0"/>
                  </a:rPr>
                  <a:t> maximum</a:t>
                </a:r>
                <a:r>
                  <a:rPr lang="en-US" sz="3000" dirty="0" smtClean="0">
                    <a:latin typeface="Times New Roman" pitchFamily="18" charset="0"/>
                    <a:cs typeface="Times New Roman" pitchFamily="18" charset="0"/>
                  </a:rPr>
                  <a:t> point</a:t>
                </a:r>
              </a:p>
              <a:p>
                <a:r>
                  <a:rPr lang="en-US" sz="3000" dirty="0" smtClean="0">
                    <a:latin typeface="Times New Roman" pitchFamily="18" charset="0"/>
                    <a:cs typeface="Times New Roman" pitchFamily="18" charset="0"/>
                  </a:rPr>
                  <a:t>Take for instance the </a:t>
                </a:r>
                <a14:m>
                  <m:oMath xmlns:m="http://schemas.openxmlformats.org/officeDocument/2006/math">
                    <m:r>
                      <a:rPr lang="en-US" sz="3000" b="0" i="1" smtClean="0">
                        <a:latin typeface="Cambria Math"/>
                      </a:rPr>
                      <m:t>𝑦</m:t>
                    </m:r>
                    <m:r>
                      <a:rPr lang="en-US" sz="3000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30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0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3000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000" dirty="0" smtClean="0">
                    <a:latin typeface="Times New Roman" pitchFamily="18" charset="0"/>
                    <a:cs typeface="Times New Roman" pitchFamily="18" charset="0"/>
                  </a:rPr>
                  <a:t> graph</a:t>
                </a:r>
              </a:p>
              <a:p>
                <a:pPr marL="0" indent="0">
                  <a:buNone/>
                </a:pPr>
                <a:r>
                  <a:rPr lang="en-US" sz="30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000" dirty="0" smtClean="0">
                    <a:latin typeface="Times New Roman" pitchFamily="18" charset="0"/>
                    <a:cs typeface="Times New Roman" pitchFamily="18" charset="0"/>
                  </a:rPr>
                  <a:t>   to the right  </a:t>
                </a:r>
                <a:r>
                  <a:rPr lang="en-US" sz="3000" dirty="0" smtClean="0">
                    <a:latin typeface="Times New Roman" pitchFamily="18" charset="0"/>
                    <a:cs typeface="Times New Roman" pitchFamily="18" charset="0"/>
                    <a:sym typeface="Wingdings" pitchFamily="2" charset="2"/>
                  </a:rPr>
                  <a:t></a:t>
                </a:r>
              </a:p>
              <a:p>
                <a:r>
                  <a:rPr lang="en-US" sz="3000" dirty="0" smtClean="0">
                    <a:latin typeface="Times New Roman" pitchFamily="18" charset="0"/>
                    <a:cs typeface="Times New Roman" pitchFamily="18" charset="0"/>
                    <a:sym typeface="Wingdings" pitchFamily="2" charset="2"/>
                  </a:rPr>
                  <a:t>Does it have a </a:t>
                </a:r>
                <a:r>
                  <a:rPr lang="en-US" sz="3000" i="1" dirty="0" err="1" smtClean="0">
                    <a:latin typeface="Times New Roman" pitchFamily="18" charset="0"/>
                    <a:cs typeface="Times New Roman" pitchFamily="18" charset="0"/>
                  </a:rPr>
                  <a:t>mininum</a:t>
                </a:r>
                <a:r>
                  <a:rPr lang="en-US" sz="3000" dirty="0" smtClean="0">
                    <a:latin typeface="Times New Roman" pitchFamily="18" charset="0"/>
                    <a:cs typeface="Times New Roman" pitchFamily="18" charset="0"/>
                  </a:rPr>
                  <a:t> or</a:t>
                </a:r>
                <a:r>
                  <a:rPr lang="en-US" sz="3000" i="1" dirty="0" smtClean="0">
                    <a:latin typeface="Times New Roman" pitchFamily="18" charset="0"/>
                    <a:cs typeface="Times New Roman" pitchFamily="18" charset="0"/>
                  </a:rPr>
                  <a:t> maximum?</a:t>
                </a:r>
              </a:p>
              <a:p>
                <a:r>
                  <a:rPr lang="en-US" sz="3000" dirty="0" smtClean="0">
                    <a:latin typeface="Times New Roman" pitchFamily="18" charset="0"/>
                    <a:cs typeface="Times New Roman" pitchFamily="18" charset="0"/>
                  </a:rPr>
                  <a:t>Is it symmetric?</a:t>
                </a:r>
                <a:endParaRPr lang="en-US" sz="3000" dirty="0">
                  <a:latin typeface="Times New Roman" pitchFamily="18" charset="0"/>
                  <a:cs typeface="Times New Roman" pitchFamily="18" charset="0"/>
                </a:endParaRPr>
              </a:p>
              <a:p>
                <a:pPr lvl="1"/>
                <a:r>
                  <a:rPr lang="en-US" sz="2600" dirty="0" smtClean="0">
                    <a:latin typeface="Times New Roman" pitchFamily="18" charset="0"/>
                    <a:cs typeface="Times New Roman" pitchFamily="18" charset="0"/>
                  </a:rPr>
                  <a:t>If so, what is the line of symmetry?</a:t>
                </a:r>
              </a:p>
              <a:p>
                <a:pPr lvl="1"/>
                <a:r>
                  <a:rPr lang="en-US" sz="2600" dirty="0" smtClean="0">
                    <a:latin typeface="Times New Roman" pitchFamily="18" charset="0"/>
                    <a:cs typeface="Times New Roman" pitchFamily="18" charset="0"/>
                  </a:rPr>
                  <a:t>Do you think all quadratic graphs will be</a:t>
                </a:r>
              </a:p>
              <a:p>
                <a:pPr marL="457200" lvl="1" indent="0">
                  <a:buNone/>
                </a:pPr>
                <a:r>
                  <a:rPr lang="en-US" sz="2600" dirty="0" smtClean="0">
                    <a:latin typeface="Times New Roman" pitchFamily="18" charset="0"/>
                    <a:cs typeface="Times New Roman" pitchFamily="18" charset="0"/>
                  </a:rPr>
                  <a:t>    symmetric?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399" y="1600200"/>
                <a:ext cx="8820467" cy="4953000"/>
              </a:xfrm>
              <a:blipFill rotWithShape="1">
                <a:blip r:embed="rId2"/>
                <a:stretch>
                  <a:fillRect l="-1175" t="-1232" r="-2142" b="-1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8183" y="3124200"/>
            <a:ext cx="2267267" cy="3096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148331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Graphing Quad. Functions (cont.)</a:t>
            </a:r>
            <a:endParaRPr lang="en-US" dirty="0"/>
          </a:p>
        </p:txBody>
      </p:sp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371599"/>
            <a:ext cx="7467600" cy="387299"/>
          </a:xfr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905000"/>
            <a:ext cx="4326090" cy="3691166"/>
          </a:xfrm>
          <a:prstGeom prst="rect">
            <a:avLst/>
          </a:prstGeom>
        </p:spPr>
      </p:pic>
      <p:pic>
        <p:nvPicPr>
          <p:cNvPr id="1026" name="Picture 2" descr="http://mathbits.com/MathBits/StudentResources/GraphPaper/14by14%20axe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9530" y="1905000"/>
            <a:ext cx="3879669" cy="3654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5834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Axes Intercepts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axes are very important parts of the graphs of quadratic functions because knowing these helps us to graph the functions.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810000"/>
            <a:ext cx="2962275" cy="2609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4267200"/>
            <a:ext cx="4981575" cy="1381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235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</TotalTime>
  <Words>627</Words>
  <Application>Microsoft Office PowerPoint</Application>
  <PresentationFormat>On-screen Show (4:3)</PresentationFormat>
  <Paragraphs>74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Quadratic Functions</vt:lpstr>
      <vt:lpstr>Quadratic Function Definition</vt:lpstr>
      <vt:lpstr>Which of these are quadratic functions?</vt:lpstr>
      <vt:lpstr>Evaluating Quadratic functions</vt:lpstr>
      <vt:lpstr>Testing solutions on Quad. Functions</vt:lpstr>
      <vt:lpstr>Quadratic Function word problems</vt:lpstr>
      <vt:lpstr>Graphing Quadratic Functions</vt:lpstr>
      <vt:lpstr>Graphing Quad. Functions (cont.)</vt:lpstr>
      <vt:lpstr>Axes Intercepts</vt:lpstr>
      <vt:lpstr>Y-intercepts</vt:lpstr>
      <vt:lpstr>X-intercepts</vt:lpstr>
      <vt:lpstr>X-intercepts (cont.)</vt:lpstr>
      <vt:lpstr>Axis of Symmetry</vt:lpstr>
      <vt:lpstr>Homework in ORANGE BOOK</vt:lpstr>
    </vt:vector>
  </TitlesOfParts>
  <Company>Hall County Board of Education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Quadratic Functions</dc:title>
  <dc:creator>Chase Brooks</dc:creator>
  <cp:lastModifiedBy>Chase Brooks</cp:lastModifiedBy>
  <cp:revision>24</cp:revision>
  <dcterms:created xsi:type="dcterms:W3CDTF">2013-01-30T02:07:38Z</dcterms:created>
  <dcterms:modified xsi:type="dcterms:W3CDTF">2013-10-09T12:20:25Z</dcterms:modified>
</cp:coreProperties>
</file>