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68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70" r:id="rId11"/>
    <p:sldId id="269" r:id="rId12"/>
    <p:sldId id="275" r:id="rId13"/>
    <p:sldId id="271" r:id="rId14"/>
    <p:sldId id="272" r:id="rId15"/>
    <p:sldId id="273" r:id="rId16"/>
    <p:sldId id="276" r:id="rId17"/>
    <p:sldId id="277" r:id="rId18"/>
    <p:sldId id="313" r:id="rId19"/>
    <p:sldId id="274" r:id="rId20"/>
    <p:sldId id="314" r:id="rId21"/>
    <p:sldId id="257" r:id="rId22"/>
    <p:sldId id="258" r:id="rId23"/>
    <p:sldId id="316" r:id="rId24"/>
    <p:sldId id="259" r:id="rId25"/>
    <p:sldId id="260" r:id="rId26"/>
    <p:sldId id="278" r:id="rId27"/>
    <p:sldId id="279" r:id="rId28"/>
    <p:sldId id="280" r:id="rId29"/>
    <p:sldId id="281" r:id="rId30"/>
    <p:sldId id="317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15" r:id="rId39"/>
    <p:sldId id="289" r:id="rId40"/>
    <p:sldId id="291" r:id="rId41"/>
    <p:sldId id="293" r:id="rId42"/>
    <p:sldId id="292" r:id="rId43"/>
    <p:sldId id="295" r:id="rId44"/>
    <p:sldId id="296" r:id="rId45"/>
    <p:sldId id="294" r:id="rId46"/>
    <p:sldId id="298" r:id="rId47"/>
    <p:sldId id="299" r:id="rId48"/>
    <p:sldId id="300" r:id="rId49"/>
    <p:sldId id="301" r:id="rId50"/>
    <p:sldId id="297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54"/>
    </p:cViewPr>
  </p:sorterViewPr>
  <p:notesViewPr>
    <p:cSldViewPr>
      <p:cViewPr varScale="1">
        <p:scale>
          <a:sx n="59" d="100"/>
          <a:sy n="59" d="100"/>
        </p:scale>
        <p:origin x="-250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B7F6B-7F2C-4C8F-AE20-67018D41ACA5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9585B-0A2B-40FE-AA1E-642FB929B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83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3B3F6-F473-4051-B2B3-EDF856CE73AF}" type="datetimeFigureOut">
              <a:rPr lang="en-US" smtClean="0"/>
              <a:t>10/9/2013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E1468-D8B9-4DFC-B6D8-EA92D1DBA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E1468-D8B9-4DFC-B6D8-EA92D1DBA7E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48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57000"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7E63-993A-4E42-96BC-AF3100CD0765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CA0AC3-C971-4C21-9E1A-52EB8D3C3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13" Type="http://schemas.openxmlformats.org/officeDocument/2006/relationships/image" Target="../media/image19.tmp"/><Relationship Id="rId3" Type="http://schemas.openxmlformats.org/officeDocument/2006/relationships/image" Target="../media/image9.tmp"/><Relationship Id="rId7" Type="http://schemas.openxmlformats.org/officeDocument/2006/relationships/image" Target="../media/image13.tmp"/><Relationship Id="rId12" Type="http://schemas.openxmlformats.org/officeDocument/2006/relationships/image" Target="../media/image18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11" Type="http://schemas.openxmlformats.org/officeDocument/2006/relationships/image" Target="../media/image17.tmp"/><Relationship Id="rId5" Type="http://schemas.openxmlformats.org/officeDocument/2006/relationships/image" Target="../media/image11.tmp"/><Relationship Id="rId10" Type="http://schemas.openxmlformats.org/officeDocument/2006/relationships/image" Target="../media/image16.tmp"/><Relationship Id="rId4" Type="http://schemas.openxmlformats.org/officeDocument/2006/relationships/image" Target="../media/image10.tmp"/><Relationship Id="rId9" Type="http://schemas.openxmlformats.org/officeDocument/2006/relationships/image" Target="../media/image15.tmp"/><Relationship Id="rId14" Type="http://schemas.openxmlformats.org/officeDocument/2006/relationships/image" Target="../media/image20.tm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hyperlink" Target="http://www.unpracticalmath.com/applets/virtual_spinn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Logic, Sets, and Probability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 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Number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Z</a:t>
            </a:r>
            <a:r>
              <a:rPr lang="en-US" baseline="30000" dirty="0" smtClean="0"/>
              <a:t>+</a:t>
            </a:r>
            <a:r>
              <a:rPr lang="en-US" dirty="0" smtClean="0"/>
              <a:t>: {1,2,3,4,5,…} set of all </a:t>
            </a:r>
            <a:r>
              <a:rPr lang="en-US" b="1" dirty="0" smtClean="0"/>
              <a:t>positive</a:t>
            </a:r>
            <a:r>
              <a:rPr lang="en-US" dirty="0" smtClean="0"/>
              <a:t> integers</a:t>
            </a:r>
          </a:p>
          <a:p>
            <a:r>
              <a:rPr lang="en-US" b="1" dirty="0" smtClean="0"/>
              <a:t>Z</a:t>
            </a:r>
            <a:r>
              <a:rPr lang="en-US" baseline="30000" dirty="0" smtClean="0"/>
              <a:t>-</a:t>
            </a:r>
            <a:r>
              <a:rPr lang="en-US" dirty="0" smtClean="0"/>
              <a:t>: {-1,-2,-3,-4,…} set of all </a:t>
            </a:r>
            <a:r>
              <a:rPr lang="en-US" b="1" dirty="0" smtClean="0"/>
              <a:t>negative</a:t>
            </a:r>
            <a:r>
              <a:rPr lang="en-US" dirty="0" smtClean="0"/>
              <a:t> integers</a:t>
            </a:r>
          </a:p>
          <a:p>
            <a:r>
              <a:rPr lang="en-US" b="1" dirty="0" smtClean="0"/>
              <a:t>Z</a:t>
            </a:r>
            <a:r>
              <a:rPr lang="en-US" dirty="0" smtClean="0"/>
              <a:t> ≠ (</a:t>
            </a:r>
            <a:r>
              <a:rPr lang="en-US" b="1" dirty="0" smtClean="0"/>
              <a:t>Z</a:t>
            </a:r>
            <a:r>
              <a:rPr lang="en-US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ᴜ</a:t>
            </a:r>
            <a:r>
              <a:rPr lang="en-US" b="1" dirty="0" smtClean="0"/>
              <a:t> Z</a:t>
            </a:r>
            <a:r>
              <a:rPr lang="en-US" baseline="30000" dirty="0" smtClean="0"/>
              <a:t>-</a:t>
            </a:r>
            <a:r>
              <a:rPr lang="en-US" dirty="0" smtClean="0"/>
              <a:t> )</a:t>
            </a:r>
          </a:p>
          <a:p>
            <a:pPr lvl="1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Because “0” is not included</a:t>
            </a:r>
          </a:p>
          <a:p>
            <a:r>
              <a:rPr lang="en-US" dirty="0" smtClean="0"/>
              <a:t>How can I show this in “set notation”?</a:t>
            </a:r>
          </a:p>
          <a:p>
            <a:pPr lvl="1"/>
            <a:r>
              <a:rPr lang="en-US" b="1" dirty="0" smtClean="0"/>
              <a:t>Z</a:t>
            </a:r>
            <a:r>
              <a:rPr lang="en-US" dirty="0" smtClean="0"/>
              <a:t> = (</a:t>
            </a:r>
            <a:r>
              <a:rPr lang="en-US" b="1" dirty="0" smtClean="0"/>
              <a:t>Z</a:t>
            </a:r>
            <a:r>
              <a:rPr lang="en-US" baseline="30000" dirty="0" smtClean="0"/>
              <a:t>+</a:t>
            </a:r>
            <a:r>
              <a:rPr lang="en-US" b="1" dirty="0" smtClean="0"/>
              <a:t> </a:t>
            </a:r>
            <a:r>
              <a:rPr lang="en-US" dirty="0" smtClean="0"/>
              <a:t>ᴜ </a:t>
            </a:r>
            <a:r>
              <a:rPr lang="en-US" b="1" dirty="0" smtClean="0"/>
              <a:t>0</a:t>
            </a:r>
            <a:r>
              <a:rPr lang="en-US" dirty="0" smtClean="0"/>
              <a:t> ᴜ</a:t>
            </a:r>
            <a:r>
              <a:rPr lang="en-US" b="1" dirty="0" smtClean="0"/>
              <a:t> Z</a:t>
            </a:r>
            <a:r>
              <a:rPr lang="en-US" baseline="30000" dirty="0" smtClean="0"/>
              <a:t>-</a:t>
            </a:r>
            <a:r>
              <a:rPr lang="en-US" dirty="0" smtClean="0"/>
              <a:t> 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Pg. 214-215 in Orange Book “Exercise 7A”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(1 – 9 all)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#’s are rational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us show that the following numbers are </a:t>
            </a:r>
            <a:r>
              <a:rPr lang="en-US" i="1" dirty="0" smtClean="0"/>
              <a:t>rational numbers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0.47 </a:t>
            </a:r>
            <a:r>
              <a:rPr lang="en-US" dirty="0" smtClean="0">
                <a:sym typeface="Wingdings" pitchFamily="2" charset="2"/>
              </a:rPr>
              <a:t>  	</a:t>
            </a:r>
          </a:p>
          <a:p>
            <a:pPr marL="1371600" lvl="2" indent="-514350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 since this decimal can be written in fraction-form, it is therefore a </a:t>
            </a:r>
            <a:r>
              <a:rPr lang="en-US" b="1" dirty="0" smtClean="0">
                <a:sym typeface="Wingdings" pitchFamily="2" charset="2"/>
              </a:rPr>
              <a:t>rational number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>
                <a:sym typeface="Wingdings" pitchFamily="2" charset="2"/>
              </a:rPr>
              <a:t>0.135    	     	   </a:t>
            </a:r>
          </a:p>
          <a:p>
            <a:pPr marL="1371600" lvl="2" indent="-514350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 since this decimal can be written in fraction-form, it is therefore a </a:t>
            </a:r>
            <a:r>
              <a:rPr lang="en-US" b="1" dirty="0" smtClean="0">
                <a:sym typeface="Wingdings" pitchFamily="2" charset="2"/>
              </a:rPr>
              <a:t>rational number</a:t>
            </a:r>
            <a:r>
              <a:rPr lang="en-US" dirty="0" smtClean="0">
                <a:sym typeface="Wingdings" pitchFamily="2" charset="2"/>
              </a:rPr>
              <a:t> as well</a:t>
            </a:r>
            <a:endParaRPr lang="en-US" b="1" dirty="0" smtClean="0">
              <a:sym typeface="Wingdings" pitchFamily="2" charset="2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667000"/>
            <a:ext cx="381000" cy="571500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962400"/>
            <a:ext cx="457200" cy="514350"/>
          </a:xfrm>
          <a:prstGeom prst="rect">
            <a:avLst/>
          </a:prstGeom>
          <a:noFill/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962400"/>
            <a:ext cx="381000" cy="5715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Irrational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Irrational Numbers</a:t>
            </a:r>
            <a:r>
              <a:rPr lang="en-US" dirty="0" smtClean="0"/>
              <a:t> cannot be written in the form     where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are integers, </a:t>
            </a:r>
            <a:r>
              <a:rPr lang="en-US" i="1" dirty="0" smtClean="0"/>
              <a:t>q </a:t>
            </a:r>
            <a:r>
              <a:rPr lang="en-US" dirty="0" smtClean="0"/>
              <a:t>≠ 0.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The set of irrational numbers is denoted by </a:t>
            </a:r>
            <a:r>
              <a:rPr lang="en-US" b="1" dirty="0" smtClean="0"/>
              <a:t>Q</a:t>
            </a:r>
            <a:r>
              <a:rPr lang="en-US" dirty="0" smtClean="0"/>
              <a:t>’ or </a:t>
            </a:r>
            <a:r>
              <a:rPr lang="en-US" b="1" dirty="0" smtClean="0"/>
              <a:t>I</a:t>
            </a:r>
          </a:p>
          <a:p>
            <a:pPr lvl="1">
              <a:buNone/>
            </a:pPr>
            <a:endParaRPr lang="en-US" dirty="0" smtClean="0"/>
          </a:p>
          <a:p>
            <a:pPr lvl="2"/>
            <a:r>
              <a:rPr lang="en-US" dirty="0" smtClean="0"/>
              <a:t>Because the set of </a:t>
            </a:r>
            <a:r>
              <a:rPr lang="en-US" i="1" dirty="0" smtClean="0"/>
              <a:t>rational</a:t>
            </a:r>
            <a:r>
              <a:rPr lang="en-US" dirty="0" smtClean="0"/>
              <a:t> numbers are denoted by </a:t>
            </a:r>
            <a:r>
              <a:rPr lang="en-US" b="1" dirty="0" smtClean="0"/>
              <a:t>Q</a:t>
            </a:r>
          </a:p>
          <a:p>
            <a:pPr lvl="2">
              <a:buNone/>
            </a:pPr>
            <a:endParaRPr lang="en-US" dirty="0" smtClean="0"/>
          </a:p>
          <a:p>
            <a:pPr lvl="3"/>
            <a:r>
              <a:rPr lang="en-US" dirty="0" smtClean="0"/>
              <a:t>irrational numbers are the complement of the </a:t>
            </a:r>
            <a:r>
              <a:rPr lang="en-US" i="1" dirty="0" smtClean="0"/>
              <a:t>rational numbers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133600"/>
            <a:ext cx="160866" cy="723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Builder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 = {x │ -2 ≤ x ≤ 4, x ∈ </a:t>
            </a:r>
            <a:r>
              <a:rPr lang="en-US" b="1" dirty="0" smtClean="0"/>
              <a:t>Z</a:t>
            </a:r>
            <a:r>
              <a:rPr lang="en-US" dirty="0" smtClean="0"/>
              <a:t>}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It reads:</a:t>
            </a:r>
          </a:p>
          <a:p>
            <a:pPr lvl="2"/>
            <a:r>
              <a:rPr lang="en-US" i="1" dirty="0" smtClean="0"/>
              <a:t>“The set of all x such that x is an integer between -2 &amp; 4, where it includes -2 &amp; 4”</a:t>
            </a:r>
          </a:p>
          <a:p>
            <a:pPr lvl="1"/>
            <a:r>
              <a:rPr lang="en-US" dirty="0" smtClean="0"/>
              <a:t>What are the elements of this set?</a:t>
            </a:r>
          </a:p>
          <a:p>
            <a:pPr lvl="2"/>
            <a:r>
              <a:rPr lang="en-US" dirty="0" smtClean="0"/>
              <a:t>A = {-2, -1, 0, 1, 2, 3, 4}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52600" y="1752600"/>
            <a:ext cx="1981200" cy="933510"/>
            <a:chOff x="1752600" y="2133600"/>
            <a:chExt cx="1981200" cy="933510"/>
          </a:xfrm>
        </p:grpSpPr>
        <p:sp>
          <p:nvSpPr>
            <p:cNvPr id="4" name="TextBox 3"/>
            <p:cNvSpPr txBox="1"/>
            <p:nvPr/>
          </p:nvSpPr>
          <p:spPr>
            <a:xfrm>
              <a:off x="1828800" y="266700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The set of all</a:t>
              </a:r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1752600" y="2133600"/>
              <a:ext cx="228600" cy="6096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81200" y="1752600"/>
            <a:ext cx="2209800" cy="552509"/>
            <a:chOff x="1981200" y="2133601"/>
            <a:chExt cx="2209800" cy="552509"/>
          </a:xfrm>
        </p:grpSpPr>
        <p:sp>
          <p:nvSpPr>
            <p:cNvPr id="9" name="TextBox 8"/>
            <p:cNvSpPr txBox="1"/>
            <p:nvPr/>
          </p:nvSpPr>
          <p:spPr>
            <a:xfrm>
              <a:off x="2286000" y="2286000"/>
              <a:ext cx="1905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Such that</a:t>
              </a:r>
              <a:endPara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1981200" y="2133601"/>
              <a:ext cx="304800" cy="22859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Builder Notation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will this set notation read?</a:t>
            </a:r>
          </a:p>
          <a:p>
            <a:pPr lvl="1"/>
            <a:r>
              <a:rPr lang="en-US" dirty="0" smtClean="0"/>
              <a:t>B = {g │ -3 &lt; g &lt; 9, x ∈ </a:t>
            </a:r>
            <a:r>
              <a:rPr lang="en-US" b="1" dirty="0" smtClean="0"/>
              <a:t>Z</a:t>
            </a:r>
            <a:r>
              <a:rPr lang="en-US" dirty="0" smtClean="0"/>
              <a:t>}</a:t>
            </a:r>
          </a:p>
          <a:p>
            <a:pPr lvl="2"/>
            <a:r>
              <a:rPr lang="en-US" i="1" dirty="0" smtClean="0"/>
              <a:t>“The set of all g such that g is an integer between -3 &amp; 9, but not including -3 &amp; 9”</a:t>
            </a:r>
          </a:p>
          <a:p>
            <a:pPr lvl="1"/>
            <a:r>
              <a:rPr lang="en-US" dirty="0" smtClean="0"/>
              <a:t>What are the elements? </a:t>
            </a:r>
          </a:p>
          <a:p>
            <a:pPr lvl="2"/>
            <a:r>
              <a:rPr lang="en-US" dirty="0" smtClean="0"/>
              <a:t>A = {-2,-1,0,1,2,3,4,5,6,7,8}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Universal Sets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Universal 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The set containing all objects or elements and of which all other sets are subsets.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symbol “U” is used to represent the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universal 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under consideration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example: U = {1,2,3,4,5,6,7,8}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A={1,2,3,4,5}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U={1,2,3,4,5,6,7,8,9,10}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/>
              <a:t>⊆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Complements of Sets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symbol for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complement of set 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would be shown as: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A’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{1,2,3,4,5,6,7,8} and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{1,3,5,7,8}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So, what would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A’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…?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A’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{2,4,6}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 =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&amp;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 =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{all even integers}</a:t>
            </a:r>
          </a:p>
          <a:p>
            <a:pPr lvl="2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5334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{All odd integers}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Venn Diagrams to Represent sets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39200" cy="1283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2050"/>
          <p:cNvGrpSpPr/>
          <p:nvPr/>
        </p:nvGrpSpPr>
        <p:grpSpPr>
          <a:xfrm>
            <a:off x="4868008" y="3980811"/>
            <a:ext cx="3056792" cy="1525323"/>
            <a:chOff x="4868008" y="3980811"/>
            <a:chExt cx="3056792" cy="1525323"/>
          </a:xfrm>
        </p:grpSpPr>
        <p:sp>
          <p:nvSpPr>
            <p:cNvPr id="11" name="TextBox 10"/>
            <p:cNvSpPr txBox="1"/>
            <p:nvPr/>
          </p:nvSpPr>
          <p:spPr>
            <a:xfrm>
              <a:off x="5358653" y="398081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77000" y="398081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68008" y="5106024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2</a:t>
              </a:r>
              <a:endParaRPr lang="en-US" sz="20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3800" y="4256596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54336" y="431543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6</a:t>
              </a:r>
              <a:endParaRPr lang="en-US" sz="20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03082" y="449077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7</a:t>
              </a:r>
              <a:endParaRPr lang="en-US" sz="20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80729" y="4705542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77000" y="4632065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8</a:t>
              </a:r>
              <a:endParaRPr lang="en-US" sz="2000" b="1" dirty="0"/>
            </a:p>
          </p:txBody>
        </p:sp>
      </p:grpSp>
      <p:grpSp>
        <p:nvGrpSpPr>
          <p:cNvPr id="2055" name="Group 2054"/>
          <p:cNvGrpSpPr/>
          <p:nvPr/>
        </p:nvGrpSpPr>
        <p:grpSpPr>
          <a:xfrm>
            <a:off x="189006" y="2968750"/>
            <a:ext cx="3939988" cy="2820099"/>
            <a:chOff x="189006" y="2968750"/>
            <a:chExt cx="3939988" cy="2820099"/>
          </a:xfrm>
        </p:grpSpPr>
        <p:sp>
          <p:nvSpPr>
            <p:cNvPr id="15" name="TextBox 14"/>
            <p:cNvSpPr txBox="1"/>
            <p:nvPr/>
          </p:nvSpPr>
          <p:spPr>
            <a:xfrm>
              <a:off x="230267" y="296875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  <p:grpSp>
          <p:nvGrpSpPr>
            <p:cNvPr id="2053" name="Group 2052"/>
            <p:cNvGrpSpPr/>
            <p:nvPr/>
          </p:nvGrpSpPr>
          <p:grpSpPr>
            <a:xfrm>
              <a:off x="189006" y="3368860"/>
              <a:ext cx="3939988" cy="2419989"/>
              <a:chOff x="189006" y="3368860"/>
              <a:chExt cx="3939988" cy="2419989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189006" y="3368860"/>
                <a:ext cx="3939988" cy="2419989"/>
                <a:chOff x="-609600" y="3534660"/>
                <a:chExt cx="3939988" cy="2419989"/>
              </a:xfrm>
            </p:grpSpPr>
            <p:sp>
              <p:nvSpPr>
                <p:cNvPr id="21" name="Rectangle 20"/>
                <p:cNvSpPr/>
                <p:nvPr/>
              </p:nvSpPr>
              <p:spPr>
                <a:xfrm>
                  <a:off x="-609600" y="3534660"/>
                  <a:ext cx="3939988" cy="241998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-199292" y="3845801"/>
                  <a:ext cx="1859280" cy="179770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087902" y="3831566"/>
                  <a:ext cx="1859280" cy="179770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4" name="TextBox 23"/>
              <p:cNvSpPr txBox="1"/>
              <p:nvPr/>
            </p:nvSpPr>
            <p:spPr>
              <a:xfrm>
                <a:off x="1280459" y="336886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625648" y="3368860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B</a:t>
                </a:r>
                <a:endParaRPr lang="en-US" sz="2000" b="1" dirty="0"/>
              </a:p>
            </p:txBody>
          </p:sp>
        </p:grpSp>
      </p:grpSp>
      <p:grpSp>
        <p:nvGrpSpPr>
          <p:cNvPr id="2049" name="Group 2048"/>
          <p:cNvGrpSpPr/>
          <p:nvPr/>
        </p:nvGrpSpPr>
        <p:grpSpPr>
          <a:xfrm>
            <a:off x="899459" y="3571987"/>
            <a:ext cx="3229535" cy="1607514"/>
            <a:chOff x="899459" y="3571987"/>
            <a:chExt cx="3229535" cy="1607514"/>
          </a:xfrm>
        </p:grpSpPr>
        <p:sp>
          <p:nvSpPr>
            <p:cNvPr id="26" name="TextBox 25"/>
            <p:cNvSpPr txBox="1"/>
            <p:nvPr/>
          </p:nvSpPr>
          <p:spPr>
            <a:xfrm>
              <a:off x="899459" y="405466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17806" y="405466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94106" y="3930335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2</a:t>
              </a:r>
              <a:endParaRPr lang="en-US" sz="2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84606" y="4330445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2006" y="4452649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6</a:t>
              </a:r>
              <a:endParaRPr lang="en-US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47994" y="3571987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7</a:t>
              </a:r>
              <a:endParaRPr lang="en-US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721535" y="477939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17806" y="4705914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8</a:t>
              </a:r>
              <a:endParaRPr lang="en-US" sz="2000" b="1" dirty="0"/>
            </a:p>
          </p:txBody>
        </p:sp>
      </p:grpSp>
      <p:grpSp>
        <p:nvGrpSpPr>
          <p:cNvPr id="2056" name="Group 2055"/>
          <p:cNvGrpSpPr/>
          <p:nvPr/>
        </p:nvGrpSpPr>
        <p:grpSpPr>
          <a:xfrm>
            <a:off x="4648200" y="2894901"/>
            <a:ext cx="4038600" cy="2820099"/>
            <a:chOff x="4648200" y="2894901"/>
            <a:chExt cx="4038600" cy="2820099"/>
          </a:xfrm>
        </p:grpSpPr>
        <p:grpSp>
          <p:nvGrpSpPr>
            <p:cNvPr id="2054" name="Group 2053"/>
            <p:cNvGrpSpPr/>
            <p:nvPr/>
          </p:nvGrpSpPr>
          <p:grpSpPr>
            <a:xfrm>
              <a:off x="4648200" y="3283251"/>
              <a:ext cx="4038600" cy="2431749"/>
              <a:chOff x="4648200" y="3283251"/>
              <a:chExt cx="4038600" cy="2431749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4648200" y="3295011"/>
                <a:ext cx="4038600" cy="2419989"/>
                <a:chOff x="4648200" y="3295011"/>
                <a:chExt cx="4038600" cy="2419989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4648200" y="3295011"/>
                  <a:ext cx="4038600" cy="241998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5058508" y="3606152"/>
                  <a:ext cx="1859280" cy="179770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6345702" y="3591917"/>
                  <a:ext cx="1859280" cy="1797706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5797648" y="3295011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084842" y="3283251"/>
                <a:ext cx="381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B</a:t>
                </a:r>
                <a:endParaRPr lang="en-US" sz="2000" b="1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675267" y="2894901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9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Homework</a:t>
            </a:r>
            <a:r>
              <a:rPr lang="en-US" dirty="0" smtClean="0"/>
              <a:t> (all in the Orange Book)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457200"/>
            <a:r>
              <a:rPr lang="en-US" dirty="0" smtClean="0"/>
              <a:t>Exercise 7B</a:t>
            </a:r>
            <a:endParaRPr lang="en-US" dirty="0"/>
          </a:p>
          <a:p>
            <a:pPr marL="914400" lvl="1" indent="-457200"/>
            <a:r>
              <a:rPr lang="en-US" dirty="0" smtClean="0"/>
              <a:t>Pg. 216 (1 </a:t>
            </a:r>
            <a:r>
              <a:rPr lang="en-US" dirty="0"/>
              <a:t>– 4 all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Exercise 3C</a:t>
            </a:r>
          </a:p>
          <a:p>
            <a:pPr lvl="1"/>
            <a:r>
              <a:rPr lang="en-US" dirty="0" smtClean="0"/>
              <a:t>Pg. 217 (all odd’s)</a:t>
            </a:r>
          </a:p>
          <a:p>
            <a:r>
              <a:rPr lang="en-US" dirty="0" smtClean="0"/>
              <a:t>Exercise 3D</a:t>
            </a:r>
          </a:p>
          <a:p>
            <a:pPr lvl="1"/>
            <a:r>
              <a:rPr lang="en-US" dirty="0" smtClean="0"/>
              <a:t>Pg. 221 (1 &amp; 2 all)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3.1 – Basic concepts of set theory: subsets; intersection; union; complement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8983579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90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92500"/>
          </a:bodyPr>
          <a:lstStyle/>
          <a:p>
            <a:r>
              <a:rPr lang="en-US" b="1" u="sng" dirty="0" smtClean="0"/>
              <a:t>Propositions</a:t>
            </a:r>
            <a:r>
              <a:rPr lang="en-US" b="1" dirty="0" smtClean="0"/>
              <a:t>: These are statements which may be true or false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These may be “</a:t>
            </a:r>
            <a:r>
              <a:rPr lang="en-US" i="1" dirty="0" smtClean="0"/>
              <a:t>Indeterminate</a:t>
            </a:r>
            <a:r>
              <a:rPr lang="en-US" dirty="0" smtClean="0"/>
              <a:t>” (his eyes are blue)</a:t>
            </a:r>
          </a:p>
          <a:p>
            <a:pPr lvl="1"/>
            <a:r>
              <a:rPr lang="en-US" dirty="0" smtClean="0"/>
              <a:t>Would not have the same truth value for all people</a:t>
            </a:r>
          </a:p>
          <a:p>
            <a:pPr>
              <a:buNone/>
            </a:pPr>
            <a:r>
              <a:rPr lang="en-US" dirty="0" smtClean="0"/>
              <a:t>Things that are not “propositions”:</a:t>
            </a:r>
          </a:p>
          <a:p>
            <a:pPr lvl="1"/>
            <a:r>
              <a:rPr lang="en-US" dirty="0" smtClean="0"/>
              <a:t>Questions</a:t>
            </a:r>
          </a:p>
          <a:p>
            <a:pPr lvl="1"/>
            <a:r>
              <a:rPr lang="en-US" dirty="0" smtClean="0"/>
              <a:t>Comments or opinions that are “subjective” are not propositions, since they are not true or false.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b="1" dirty="0" smtClean="0"/>
              <a:t>Subjective</a:t>
            </a:r>
            <a:r>
              <a:rPr lang="en-US" dirty="0" smtClean="0"/>
              <a:t>: pertaining to or characteristic of an individual; personal.</a:t>
            </a:r>
          </a:p>
          <a:p>
            <a:pPr lvl="2"/>
            <a:r>
              <a:rPr lang="en-US" dirty="0" smtClean="0"/>
              <a:t>For example: “Green is a nice color.”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Truth Value </a:t>
            </a:r>
            <a:r>
              <a:rPr lang="en-US" dirty="0" smtClean="0"/>
              <a:t>of a proposition is whether it is True or False.</a:t>
            </a:r>
          </a:p>
          <a:p>
            <a:r>
              <a:rPr lang="en-US" dirty="0" smtClean="0"/>
              <a:t>Examples:</a:t>
            </a:r>
          </a:p>
          <a:p>
            <a:pPr lvl="1">
              <a:buNone/>
            </a:pPr>
            <a:r>
              <a:rPr lang="en-US" dirty="0" smtClean="0"/>
              <a:t>Which of the following statements are </a:t>
            </a:r>
            <a:r>
              <a:rPr lang="en-US" i="1" dirty="0" smtClean="0"/>
              <a:t>propositions</a:t>
            </a:r>
            <a:r>
              <a:rPr lang="en-US" dirty="0" smtClean="0"/>
              <a:t>? If they are propositions, tell whether they are </a:t>
            </a:r>
            <a:r>
              <a:rPr lang="en-US" b="1" dirty="0" smtClean="0"/>
              <a:t>True/False/or Indeterminate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20 ÷ 4 = 80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25 x 8 = 200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Where is my pen?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Your eyes are blue.</a:t>
            </a:r>
          </a:p>
          <a:p>
            <a:pPr lvl="1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9624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1. Proposition; FALSE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4196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2. Proposition; TRUE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8768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3. Not a </a:t>
            </a:r>
            <a:r>
              <a:rPr lang="en-US" sz="2400" dirty="0" err="1" smtClean="0">
                <a:solidFill>
                  <a:srgbClr val="FF0000"/>
                </a:solidFill>
              </a:rPr>
              <a:t>propostion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334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4. Indeterminate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Propositions (cont.)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295399"/>
            <a:ext cx="9105900" cy="60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09800"/>
            <a:ext cx="1763888" cy="381000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2217198"/>
            <a:ext cx="2514600" cy="366204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27137"/>
            <a:ext cx="1295400" cy="40301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28894"/>
            <a:ext cx="1447800" cy="41365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68004"/>
            <a:ext cx="2695866" cy="34467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639" y="3068004"/>
            <a:ext cx="2832561" cy="33543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962400"/>
            <a:ext cx="2638777" cy="381000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62400"/>
            <a:ext cx="3363306" cy="381000"/>
          </a:xfrm>
          <a:prstGeom prst="rect">
            <a:avLst/>
          </a:prstGeom>
        </p:spPr>
      </p:pic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71" y="3962400"/>
            <a:ext cx="2139458" cy="3810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3" y="4876800"/>
            <a:ext cx="2751665" cy="381000"/>
          </a:xfrm>
          <a:prstGeom prst="rect">
            <a:avLst/>
          </a:prstGeom>
        </p:spPr>
      </p:pic>
      <p:pic>
        <p:nvPicPr>
          <p:cNvPr id="14" name="Picture 13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613" y="4876800"/>
            <a:ext cx="3170093" cy="30957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649" y="5715000"/>
            <a:ext cx="4382807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0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used for Propositions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represent propositions by letters, such as </a:t>
            </a:r>
            <a:r>
              <a:rPr lang="en-US" i="1" dirty="0" smtClean="0"/>
              <a:t>p, q, </a:t>
            </a:r>
            <a:r>
              <a:rPr lang="en-US" dirty="0" smtClean="0"/>
              <a:t>and</a:t>
            </a:r>
            <a:r>
              <a:rPr lang="en-US" i="1" dirty="0" smtClean="0"/>
              <a:t> r</a:t>
            </a:r>
          </a:p>
          <a:p>
            <a:pPr lvl="1"/>
            <a:r>
              <a:rPr lang="en-US" dirty="0" smtClean="0"/>
              <a:t>For example:</a:t>
            </a:r>
          </a:p>
          <a:p>
            <a:pPr lvl="2"/>
            <a:r>
              <a:rPr lang="en-US" b="1" dirty="0" smtClean="0"/>
              <a:t>p</a:t>
            </a:r>
            <a:r>
              <a:rPr lang="en-US" dirty="0" smtClean="0"/>
              <a:t>: It is raining</a:t>
            </a:r>
          </a:p>
          <a:p>
            <a:pPr lvl="2"/>
            <a:r>
              <a:rPr lang="en-US" b="1" dirty="0" smtClean="0"/>
              <a:t>q</a:t>
            </a:r>
            <a:r>
              <a:rPr lang="en-US" dirty="0" smtClean="0"/>
              <a:t>: 37 + 9= 46</a:t>
            </a:r>
          </a:p>
          <a:p>
            <a:pPr lvl="2"/>
            <a:r>
              <a:rPr lang="en-US" b="1" dirty="0" smtClean="0"/>
              <a:t>r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dirty="0" smtClean="0"/>
              <a:t> is an even number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Negation</a:t>
            </a:r>
            <a:r>
              <a:rPr lang="en-US" dirty="0" smtClean="0"/>
              <a:t> of a proposition is the opposite of the proposition.</a:t>
            </a:r>
          </a:p>
          <a:p>
            <a:pPr lvl="1"/>
            <a:r>
              <a:rPr lang="en-US" dirty="0" smtClean="0"/>
              <a:t>Take </a:t>
            </a:r>
            <a:r>
              <a:rPr lang="en-US" i="1" dirty="0" smtClean="0"/>
              <a:t>proposition “p: it is raining” </a:t>
            </a:r>
            <a:r>
              <a:rPr lang="en-US" dirty="0" smtClean="0"/>
              <a:t>for example</a:t>
            </a:r>
          </a:p>
          <a:p>
            <a:pPr lvl="1"/>
            <a:r>
              <a:rPr lang="en-US" dirty="0" smtClean="0"/>
              <a:t>To show we are “negating” </a:t>
            </a:r>
            <a:r>
              <a:rPr lang="en-US" i="1" dirty="0" smtClean="0"/>
              <a:t>p</a:t>
            </a:r>
            <a:r>
              <a:rPr lang="en-US" dirty="0" smtClean="0"/>
              <a:t>, we write {¬</a:t>
            </a:r>
            <a:r>
              <a:rPr lang="en-US" i="1" dirty="0" smtClean="0"/>
              <a:t>p</a:t>
            </a:r>
            <a:r>
              <a:rPr lang="en-US" dirty="0" smtClean="0"/>
              <a:t>}</a:t>
            </a:r>
          </a:p>
          <a:p>
            <a:pPr lvl="2"/>
            <a:r>
              <a:rPr lang="en-US" dirty="0" smtClean="0"/>
              <a:t>Therefore, ¬</a:t>
            </a:r>
            <a:r>
              <a:rPr lang="en-US" i="1" dirty="0" smtClean="0"/>
              <a:t>p</a:t>
            </a:r>
            <a:r>
              <a:rPr lang="en-US" dirty="0"/>
              <a:t> </a:t>
            </a:r>
            <a:r>
              <a:rPr lang="en-US" dirty="0" smtClean="0"/>
              <a:t>= it is </a:t>
            </a:r>
            <a:r>
              <a:rPr lang="en-US" i="1" dirty="0" smtClean="0"/>
              <a:t>not</a:t>
            </a:r>
            <a:r>
              <a:rPr lang="en-US" dirty="0" smtClean="0"/>
              <a:t> raining</a:t>
            </a:r>
          </a:p>
          <a:p>
            <a:pPr lvl="1"/>
            <a:r>
              <a:rPr lang="en-US" dirty="0" smtClean="0"/>
              <a:t>Your turn (tell whether each statement is </a:t>
            </a:r>
            <a:r>
              <a:rPr lang="en-US" b="1" dirty="0" smtClean="0"/>
              <a:t>T/F/</a:t>
            </a:r>
            <a:r>
              <a:rPr lang="en-US" b="1" dirty="0" err="1" smtClean="0"/>
              <a:t>Ind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p = Water is always wet</a:t>
            </a:r>
          </a:p>
          <a:p>
            <a:pPr lvl="2"/>
            <a:r>
              <a:rPr lang="en-US" dirty="0" smtClean="0"/>
              <a:t>¬p = Water is never wet</a:t>
            </a:r>
          </a:p>
          <a:p>
            <a:pPr lvl="2">
              <a:buFont typeface="Wingdings"/>
              <a:buChar char="à"/>
            </a:pPr>
            <a:r>
              <a:rPr lang="en-US" dirty="0" smtClean="0">
                <a:sym typeface="Wingdings" pitchFamily="2" charset="2"/>
              </a:rPr>
              <a:t>r = The Atlanta Falcons have lost a game</a:t>
            </a:r>
          </a:p>
          <a:p>
            <a:pPr lvl="2">
              <a:buFont typeface="Wingdings"/>
              <a:buChar char="à"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¬r = The Atlanta Falcons </a:t>
            </a:r>
            <a:r>
              <a:rPr lang="en-US" i="1" dirty="0" smtClean="0">
                <a:sym typeface="Wingdings" pitchFamily="2" charset="2"/>
              </a:rPr>
              <a:t>have not </a:t>
            </a:r>
            <a:r>
              <a:rPr lang="en-US" dirty="0" smtClean="0">
                <a:sym typeface="Wingdings" pitchFamily="2" charset="2"/>
              </a:rPr>
              <a:t>lost a game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en-US" dirty="0" smtClean="0"/>
              <a:t>If </a:t>
            </a:r>
            <a:r>
              <a:rPr lang="en-US" i="1" u="sng" dirty="0" smtClean="0"/>
              <a:t>p: It is raining</a:t>
            </a:r>
            <a:r>
              <a:rPr lang="en-US" dirty="0" smtClean="0"/>
              <a:t>, and </a:t>
            </a:r>
            <a:r>
              <a:rPr lang="en-US" u="sng" dirty="0" smtClean="0"/>
              <a:t>¬</a:t>
            </a:r>
            <a:r>
              <a:rPr lang="en-US" i="1" u="sng" dirty="0" smtClean="0"/>
              <a:t>p: it is not raining</a:t>
            </a:r>
          </a:p>
          <a:p>
            <a:r>
              <a:rPr lang="en-US" dirty="0" smtClean="0"/>
              <a:t>We can see from these example that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/>
              <a:t>¬p is {</a:t>
            </a:r>
            <a:r>
              <a:rPr lang="en-US" u="sng" dirty="0" smtClean="0"/>
              <a:t>false when </a:t>
            </a:r>
            <a:r>
              <a:rPr lang="en-US" i="1" u="sng" dirty="0" smtClean="0"/>
              <a:t>p</a:t>
            </a:r>
            <a:r>
              <a:rPr lang="en-US" u="sng" dirty="0" smtClean="0"/>
              <a:t> is true</a:t>
            </a:r>
            <a:r>
              <a:rPr lang="en-US" dirty="0" smtClean="0"/>
              <a:t>, and </a:t>
            </a:r>
            <a:r>
              <a:rPr lang="en-US" u="sng" dirty="0" smtClean="0"/>
              <a:t>true when </a:t>
            </a:r>
            <a:r>
              <a:rPr lang="en-US" i="1" u="sng" dirty="0" smtClean="0"/>
              <a:t>p</a:t>
            </a:r>
            <a:r>
              <a:rPr lang="en-US" u="sng" dirty="0" smtClean="0"/>
              <a:t> is false</a:t>
            </a:r>
            <a:r>
              <a:rPr lang="en-US" dirty="0" smtClean="0"/>
              <a:t>}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/>
              <a:t>This information can be represented in a </a:t>
            </a:r>
            <a:r>
              <a:rPr lang="en-US" b="1" dirty="0" smtClean="0"/>
              <a:t>truth table</a:t>
            </a:r>
            <a:r>
              <a:rPr lang="en-US" dirty="0" smtClean="0"/>
              <a:t>. The first column contains the possible truth values of </a:t>
            </a:r>
            <a:r>
              <a:rPr lang="en-US" i="1" dirty="0" smtClean="0"/>
              <a:t>p</a:t>
            </a:r>
            <a:r>
              <a:rPr lang="en-US" dirty="0" smtClean="0"/>
              <a:t> , and the second column contains the corresponding values for ¬</a:t>
            </a:r>
            <a:r>
              <a:rPr lang="en-US" i="1" dirty="0" smtClean="0"/>
              <a:t>p</a:t>
            </a:r>
          </a:p>
          <a:p>
            <a:pPr marL="1028700" lvl="1" indent="-571500">
              <a:buFont typeface="+mj-lt"/>
              <a:buAutoNum type="romanUcPeriod"/>
            </a:pP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124200" y="5562600"/>
          <a:ext cx="199667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Worksheet" r:id="rId3" imgW="1228641" imgH="609600" progId="Excel.Sheet.12">
                  <p:embed/>
                </p:oleObj>
              </mc:Choice>
              <mc:Fallback>
                <p:oleObj name="Worksheet" r:id="rId3" imgW="1228641" imgH="60960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562600"/>
                        <a:ext cx="199667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Negation and Venn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For U={x|0&lt;x&lt;10,x∈</a:t>
            </a:r>
            <a:r>
              <a:rPr lang="en-US" b="1" dirty="0" smtClean="0"/>
              <a:t>N</a:t>
            </a:r>
            <a:r>
              <a:rPr lang="en-US" dirty="0" smtClean="0"/>
              <a:t>}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proposition</a:t>
            </a:r>
            <a:r>
              <a:rPr lang="en-US" b="1" dirty="0" smtClean="0"/>
              <a:t> </a:t>
            </a:r>
            <a:r>
              <a:rPr lang="en-US" b="1" i="1" dirty="0" smtClean="0"/>
              <a:t>p: x is a prime number, </a:t>
            </a:r>
            <a:r>
              <a:rPr lang="en-US" i="1" dirty="0" smtClean="0"/>
              <a:t>find the truth sets of p and ¬p.</a:t>
            </a:r>
            <a:r>
              <a:rPr lang="en-US" b="1" i="1" dirty="0" smtClean="0"/>
              <a:t> </a:t>
            </a:r>
          </a:p>
          <a:p>
            <a:pPr lvl="1"/>
            <a:r>
              <a:rPr lang="en-US" dirty="0" smtClean="0"/>
              <a:t>If P is the truth set of </a:t>
            </a:r>
            <a:r>
              <a:rPr lang="en-US" i="1" dirty="0" smtClean="0"/>
              <a:t>p, then P = {2, 3, 5, 7}. </a:t>
            </a:r>
          </a:p>
          <a:p>
            <a:pPr lvl="1"/>
            <a:r>
              <a:rPr lang="en-US" dirty="0" smtClean="0"/>
              <a:t>The truth set of ¬</a:t>
            </a:r>
            <a:r>
              <a:rPr lang="en-US" i="1" dirty="0" smtClean="0"/>
              <a:t>p is P = {1, 4, 6, 8, 9}. '</a:t>
            </a:r>
          </a:p>
          <a:p>
            <a:pPr lvl="1"/>
            <a:r>
              <a:rPr lang="en-US" dirty="0" smtClean="0"/>
              <a:t>The Venn diagram representation is: 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705350"/>
            <a:ext cx="30861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Conjuntion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two propositions are joined using the word </a:t>
            </a:r>
            <a:r>
              <a:rPr lang="en-US" b="1" i="1" dirty="0" smtClean="0"/>
              <a:t>and</a:t>
            </a:r>
            <a:r>
              <a:rPr lang="en-US" dirty="0" smtClean="0"/>
              <a:t> the resulting proposition is a </a:t>
            </a:r>
            <a:r>
              <a:rPr lang="en-US" i="1" u="sng" dirty="0" err="1" smtClean="0"/>
              <a:t>Conjuction</a:t>
            </a:r>
            <a:endParaRPr lang="en-US" dirty="0" smtClean="0"/>
          </a:p>
          <a:p>
            <a:pPr lvl="1"/>
            <a:r>
              <a:rPr lang="en-US" dirty="0" smtClean="0"/>
              <a:t>Such that: </a:t>
            </a:r>
            <a:r>
              <a:rPr lang="en-US" i="1" dirty="0" smtClean="0"/>
              <a:t>If </a:t>
            </a:r>
            <a:r>
              <a:rPr lang="en-US" b="1" i="1" dirty="0" smtClean="0"/>
              <a:t>p</a:t>
            </a:r>
            <a:r>
              <a:rPr lang="en-US" i="1" dirty="0" smtClean="0"/>
              <a:t> and </a:t>
            </a:r>
            <a:r>
              <a:rPr lang="en-US" b="1" i="1" dirty="0" smtClean="0"/>
              <a:t>q</a:t>
            </a:r>
            <a:r>
              <a:rPr lang="en-US" i="1" dirty="0" smtClean="0"/>
              <a:t> are propositions, </a:t>
            </a:r>
            <a:r>
              <a:rPr lang="en-US" b="1" i="1" dirty="0" err="1" smtClean="0"/>
              <a:t>p</a:t>
            </a:r>
            <a:r>
              <a:rPr lang="en-US" b="1" dirty="0" err="1" smtClean="0"/>
              <a:t>∧</a:t>
            </a:r>
            <a:r>
              <a:rPr lang="en-US" b="1" i="1" dirty="0" err="1" smtClean="0"/>
              <a:t>q</a:t>
            </a:r>
            <a:r>
              <a:rPr lang="en-US" i="1" dirty="0" smtClean="0"/>
              <a:t>, is used to denote their conjunction</a:t>
            </a:r>
          </a:p>
          <a:p>
            <a:pPr lvl="1">
              <a:buFont typeface="Wingdings" pitchFamily="2" charset="2"/>
              <a:buChar char="Ø"/>
            </a:pPr>
            <a:r>
              <a:rPr lang="en-US" i="1" dirty="0" smtClean="0"/>
              <a:t>For example: 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i="1" dirty="0" smtClean="0"/>
              <a:t>p: Eli had soup for lunch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i="1" dirty="0" smtClean="0"/>
              <a:t>q: Eli had a pie for lunch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i="1" dirty="0" err="1" smtClean="0"/>
              <a:t>p</a:t>
            </a:r>
            <a:r>
              <a:rPr lang="en-US" dirty="0" err="1" smtClean="0"/>
              <a:t>∧q</a:t>
            </a:r>
            <a:r>
              <a:rPr lang="en-US" dirty="0" smtClean="0"/>
              <a:t>: Eli had soup and a pie for lunch</a:t>
            </a:r>
          </a:p>
          <a:p>
            <a:pPr marL="628650" indent="-514350"/>
            <a:r>
              <a:rPr lang="en-US" i="1" dirty="0" smtClean="0"/>
              <a:t>A conjunction </a:t>
            </a:r>
            <a:r>
              <a:rPr lang="en-US" dirty="0" smtClean="0"/>
              <a:t>is </a:t>
            </a:r>
            <a:r>
              <a:rPr lang="en-US" i="1" dirty="0" smtClean="0"/>
              <a:t>ONLY</a:t>
            </a:r>
            <a:r>
              <a:rPr lang="en-US" dirty="0" smtClean="0"/>
              <a:t> true when both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i="1" dirty="0" smtClean="0"/>
              <a:t>q</a:t>
            </a:r>
            <a:r>
              <a:rPr lang="en-US" dirty="0" smtClean="0"/>
              <a:t> are true. </a:t>
            </a:r>
          </a:p>
          <a:p>
            <a:pPr marL="628650" indent="-514350"/>
            <a:r>
              <a:rPr lang="en-US" dirty="0" smtClean="0"/>
              <a:t>If either </a:t>
            </a:r>
            <a:r>
              <a:rPr lang="en-US" i="1" dirty="0" smtClean="0"/>
              <a:t>p</a:t>
            </a:r>
            <a:r>
              <a:rPr lang="en-US" dirty="0" smtClean="0"/>
              <a:t> or </a:t>
            </a:r>
            <a:r>
              <a:rPr lang="en-US" i="1" dirty="0" smtClean="0"/>
              <a:t>q</a:t>
            </a:r>
            <a:r>
              <a:rPr lang="en-US" dirty="0" smtClean="0"/>
              <a:t> are false, then </a:t>
            </a:r>
            <a:r>
              <a:rPr lang="en-US" i="1" dirty="0" err="1"/>
              <a:t>p</a:t>
            </a:r>
            <a:r>
              <a:rPr lang="en-US" dirty="0" err="1"/>
              <a:t>∧</a:t>
            </a:r>
            <a:r>
              <a:rPr lang="en-US" dirty="0" err="1" smtClean="0"/>
              <a:t>q</a:t>
            </a:r>
            <a:r>
              <a:rPr lang="en-US" dirty="0" smtClean="0"/>
              <a:t> is </a:t>
            </a:r>
            <a:r>
              <a:rPr lang="en-US" b="1" dirty="0" smtClean="0"/>
              <a:t>false</a:t>
            </a:r>
            <a:r>
              <a:rPr lang="en-US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48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Truth Table shows how a conjunction between p and q would look: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18268"/>
              </p:ext>
            </p:extLst>
          </p:nvPr>
        </p:nvGraphicFramePr>
        <p:xfrm>
          <a:off x="1143000" y="2971800"/>
          <a:ext cx="3200400" cy="220980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</a:tblGrid>
              <a:tr h="445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∧q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428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5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5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453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4114800" y="35814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10200" y="3276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only true when both p </a:t>
            </a:r>
            <a:r>
              <a:rPr lang="en-US" b="1" dirty="0" smtClean="0"/>
              <a:t>and</a:t>
            </a:r>
            <a:r>
              <a:rPr lang="en-US" dirty="0" smtClean="0"/>
              <a:t> q are both true.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511040" y="3810000"/>
            <a:ext cx="304800" cy="13716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88775" y="41726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false when either p or q are false.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Topic 2, we saw that some sets have special notations</a:t>
            </a:r>
          </a:p>
          <a:p>
            <a:pPr lvl="1"/>
            <a:r>
              <a:rPr lang="en-US" b="1" dirty="0" smtClean="0"/>
              <a:t>Z</a:t>
            </a:r>
            <a:r>
              <a:rPr lang="en-US" dirty="0" smtClean="0"/>
              <a:t>: set of integers {…-2,-1,0,1,2, …}</a:t>
            </a:r>
          </a:p>
          <a:p>
            <a:pPr lvl="1"/>
            <a:r>
              <a:rPr lang="en-US" b="1" dirty="0" smtClean="0"/>
              <a:t>N</a:t>
            </a:r>
            <a:r>
              <a:rPr lang="en-US" dirty="0" smtClean="0"/>
              <a:t>: set of all natural numbers {0,1,2,3,…}</a:t>
            </a:r>
          </a:p>
          <a:p>
            <a:pPr lvl="1"/>
            <a:r>
              <a:rPr lang="en-US" b="1" dirty="0" smtClean="0"/>
              <a:t>Q</a:t>
            </a:r>
            <a:r>
              <a:rPr lang="en-US" dirty="0" smtClean="0"/>
              <a:t>: set of all rational numbers {</a:t>
            </a:r>
            <a:r>
              <a:rPr lang="en-US" b="1" dirty="0" smtClean="0"/>
              <a:t>Z </a:t>
            </a:r>
            <a:r>
              <a:rPr lang="en-US" dirty="0" smtClean="0"/>
              <a:t>+ </a:t>
            </a:r>
            <a:r>
              <a:rPr lang="en-US" b="1" dirty="0" smtClean="0"/>
              <a:t>N </a:t>
            </a:r>
            <a:r>
              <a:rPr lang="en-US" dirty="0" smtClean="0"/>
              <a:t>+</a:t>
            </a:r>
            <a:r>
              <a:rPr lang="en-US" b="1" dirty="0" smtClean="0"/>
              <a:t> fractions</a:t>
            </a:r>
            <a:r>
              <a:rPr lang="en-US" dirty="0" smtClean="0"/>
              <a:t>}</a:t>
            </a:r>
            <a:endParaRPr lang="en-US" b="1" dirty="0" smtClean="0"/>
          </a:p>
          <a:p>
            <a:pPr lvl="1"/>
            <a:r>
              <a:rPr lang="en-US" b="1" dirty="0" smtClean="0"/>
              <a:t>R</a:t>
            </a:r>
            <a:r>
              <a:rPr lang="en-US" dirty="0" smtClean="0"/>
              <a:t>: set of all Real numbers {</a:t>
            </a:r>
            <a:r>
              <a:rPr lang="en-US" b="1" dirty="0" smtClean="0"/>
              <a:t>Z + N + Q + irrationals</a:t>
            </a:r>
            <a:r>
              <a:rPr lang="en-US" dirty="0" smtClean="0"/>
              <a:t>}</a:t>
            </a:r>
          </a:p>
          <a:p>
            <a:r>
              <a:rPr lang="en-US" dirty="0" smtClean="0"/>
              <a:t>Apart from these special set notations we can have defined sets by listing the </a:t>
            </a:r>
            <a:r>
              <a:rPr lang="en-US" b="1" dirty="0" smtClean="0"/>
              <a:t>elements</a:t>
            </a:r>
            <a:r>
              <a:rPr lang="en-US" dirty="0" smtClean="0"/>
              <a:t> within set brackets</a:t>
            </a:r>
          </a:p>
          <a:p>
            <a:pPr lvl="1"/>
            <a:r>
              <a:rPr lang="en-US" dirty="0" smtClean="0"/>
              <a:t>For example: A = {1,2,3,4,5,6,7}</a:t>
            </a:r>
          </a:p>
          <a:p>
            <a:pPr lvl="1"/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29200" y="5486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Conjunction (cont.)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371600"/>
            <a:ext cx="8482265" cy="2743200"/>
          </a:xfrm>
        </p:spPr>
      </p:pic>
    </p:spTree>
    <p:extLst>
      <p:ext uri="{BB962C8B-B14F-4D97-AF65-F5344CB8AC3E}">
        <p14:creationId xmlns:p14="http://schemas.microsoft.com/office/powerpoint/2010/main" val="34754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two propositions are joined using the word </a:t>
            </a:r>
            <a:r>
              <a:rPr lang="en-US" b="1" i="1" dirty="0" smtClean="0"/>
              <a:t>or</a:t>
            </a:r>
            <a:r>
              <a:rPr lang="en-US" dirty="0" smtClean="0"/>
              <a:t> </a:t>
            </a:r>
            <a:r>
              <a:rPr lang="en-US" dirty="0"/>
              <a:t>the resulting proposition is a </a:t>
            </a:r>
            <a:r>
              <a:rPr lang="en-US" i="1" u="sng" dirty="0" smtClean="0"/>
              <a:t>Disjunction</a:t>
            </a:r>
            <a:endParaRPr lang="en-US" dirty="0" smtClean="0"/>
          </a:p>
          <a:p>
            <a:pPr lvl="1"/>
            <a:r>
              <a:rPr lang="en-US" dirty="0"/>
              <a:t>Such that: </a:t>
            </a:r>
            <a:r>
              <a:rPr lang="en-US" i="1" dirty="0"/>
              <a:t>If </a:t>
            </a:r>
            <a:r>
              <a:rPr lang="en-US" b="1" i="1" dirty="0"/>
              <a:t>p</a:t>
            </a:r>
            <a:r>
              <a:rPr lang="en-US" i="1" dirty="0"/>
              <a:t> </a:t>
            </a:r>
            <a:r>
              <a:rPr lang="en-US" i="1" dirty="0" smtClean="0"/>
              <a:t>or </a:t>
            </a:r>
            <a:r>
              <a:rPr lang="en-US" b="1" i="1" dirty="0"/>
              <a:t>q</a:t>
            </a:r>
            <a:r>
              <a:rPr lang="en-US" i="1" dirty="0"/>
              <a:t> are propositions, </a:t>
            </a:r>
            <a:r>
              <a:rPr lang="en-US" b="1" i="1" dirty="0" err="1" smtClean="0"/>
              <a:t>p</a:t>
            </a:r>
            <a:r>
              <a:rPr lang="en-US" b="1" dirty="0" err="1"/>
              <a:t>∨</a:t>
            </a:r>
            <a:r>
              <a:rPr lang="en-US" b="1" i="1" dirty="0" err="1" smtClean="0"/>
              <a:t>q</a:t>
            </a:r>
            <a:r>
              <a:rPr lang="en-US" i="1" dirty="0"/>
              <a:t>, is used to denote their </a:t>
            </a:r>
            <a:r>
              <a:rPr lang="en-US" i="1" dirty="0" smtClean="0"/>
              <a:t>disjunction</a:t>
            </a:r>
            <a:endParaRPr lang="en-US" i="1" dirty="0"/>
          </a:p>
          <a:p>
            <a:pPr lvl="1">
              <a:buFont typeface="Wingdings" pitchFamily="2" charset="2"/>
              <a:buChar char="Ø"/>
            </a:pPr>
            <a:r>
              <a:rPr lang="en-US" i="1" dirty="0"/>
              <a:t>For example: </a:t>
            </a:r>
            <a:endParaRPr lang="en-US" i="1" dirty="0" smtClean="0"/>
          </a:p>
          <a:p>
            <a:pPr marL="1428750" lvl="2" indent="-514350">
              <a:buFont typeface="+mj-lt"/>
              <a:buAutoNum type="romanUcPeriod"/>
            </a:pPr>
            <a:r>
              <a:rPr lang="en-US" i="1" dirty="0" smtClean="0"/>
              <a:t>p: Frank played tennis today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i="1" dirty="0" smtClean="0"/>
              <a:t>q: Frank played golf today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i="1" dirty="0" err="1"/>
              <a:t>p</a:t>
            </a:r>
            <a:r>
              <a:rPr lang="en-US" dirty="0" err="1"/>
              <a:t>∨</a:t>
            </a:r>
            <a:r>
              <a:rPr lang="en-US" i="1" dirty="0" err="1" smtClean="0"/>
              <a:t>q</a:t>
            </a:r>
            <a:r>
              <a:rPr lang="en-US" i="1" dirty="0" smtClean="0"/>
              <a:t>: Frank played tennis or golf today</a:t>
            </a:r>
            <a:endParaRPr lang="en-US" i="1" dirty="0"/>
          </a:p>
          <a:p>
            <a:r>
              <a:rPr lang="en-US" i="1" dirty="0" smtClean="0"/>
              <a:t>a disjunction is true when one </a:t>
            </a:r>
            <a:r>
              <a:rPr lang="en-US" b="1" i="1" dirty="0" smtClean="0"/>
              <a:t>or</a:t>
            </a:r>
            <a:r>
              <a:rPr lang="en-US" i="1" dirty="0" smtClean="0"/>
              <a:t> both propositions are true.</a:t>
            </a:r>
          </a:p>
          <a:p>
            <a:r>
              <a:rPr lang="en-US" i="1" dirty="0" smtClean="0"/>
              <a:t>A disjunction is false when </a:t>
            </a:r>
            <a:r>
              <a:rPr lang="en-US" b="1" i="1" dirty="0" smtClean="0"/>
              <a:t>both</a:t>
            </a:r>
            <a:r>
              <a:rPr lang="en-US" i="1" dirty="0" smtClean="0"/>
              <a:t> propositions are false</a:t>
            </a:r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Disjunction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The Truth Table below shows how a disjunction between p and q would look: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647177"/>
              </p:ext>
            </p:extLst>
          </p:nvPr>
        </p:nvGraphicFramePr>
        <p:xfrm>
          <a:off x="685800" y="2895600"/>
          <a:ext cx="3200400" cy="2362200"/>
        </p:xfrm>
        <a:graphic>
          <a:graphicData uri="http://schemas.openxmlformats.org/drawingml/2006/table">
            <a:tbl>
              <a:tblPr/>
              <a:tblGrid>
                <a:gridCol w="1066800"/>
                <a:gridCol w="1066800"/>
                <a:gridCol w="1066800"/>
              </a:tblGrid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p∨q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3543300" y="4953000"/>
            <a:ext cx="11430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12426" y="462983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only false when both p and q are both false.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4114800" y="3352800"/>
            <a:ext cx="304800" cy="13716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492535" y="37154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true when either p </a:t>
            </a:r>
            <a:r>
              <a:rPr lang="en-US" b="1" dirty="0" smtClean="0"/>
              <a:t>or</a:t>
            </a:r>
            <a:r>
              <a:rPr lang="en-US" dirty="0" smtClean="0"/>
              <a:t> q are true.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41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Disjunction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exclusive disjunction</a:t>
            </a:r>
            <a:r>
              <a:rPr lang="en-US" dirty="0" smtClean="0"/>
              <a:t> is only true when </a:t>
            </a:r>
            <a:r>
              <a:rPr lang="en-US" u="sng" dirty="0" smtClean="0"/>
              <a:t>only one</a:t>
            </a:r>
            <a:r>
              <a:rPr lang="en-US" dirty="0" smtClean="0"/>
              <a:t> of the propositions is true.</a:t>
            </a:r>
          </a:p>
          <a:p>
            <a:pPr lvl="1"/>
            <a:r>
              <a:rPr lang="en-US" dirty="0" smtClean="0"/>
              <a:t>The exclusive disjunction of p and q is </a:t>
            </a:r>
            <a:r>
              <a:rPr lang="en-US" dirty="0"/>
              <a:t>written as: </a:t>
            </a:r>
            <a:r>
              <a:rPr lang="en-US" dirty="0" err="1"/>
              <a:t>p</a:t>
            </a:r>
            <a:r>
              <a:rPr lang="en-US" dirty="0" err="1" smtClean="0"/>
              <a:t>⊻q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For example: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 smtClean="0"/>
              <a:t>p: Sally ate cereal for breakfast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 smtClean="0"/>
              <a:t>q: Sally ate toast for breakfast</a:t>
            </a:r>
          </a:p>
          <a:p>
            <a:pPr marL="1428750" lvl="2" indent="-514350">
              <a:buFont typeface="+mj-lt"/>
              <a:buAutoNum type="romanUcPeriod"/>
            </a:pPr>
            <a:r>
              <a:rPr lang="en-US" dirty="0" err="1"/>
              <a:t>p</a:t>
            </a:r>
            <a:r>
              <a:rPr lang="en-US" dirty="0" err="1" smtClean="0"/>
              <a:t>⊻q</a:t>
            </a:r>
            <a:r>
              <a:rPr lang="en-US" dirty="0" smtClean="0"/>
              <a:t>: Sally ate cereal or toast for breakfast, but not both.</a:t>
            </a:r>
          </a:p>
          <a:p>
            <a:pPr marL="628650" indent="-514350"/>
            <a:r>
              <a:rPr lang="en-US" dirty="0"/>
              <a:t>We describe </a:t>
            </a:r>
            <a:r>
              <a:rPr lang="en-US" dirty="0" err="1"/>
              <a:t>p</a:t>
            </a:r>
            <a:r>
              <a:rPr lang="en-US" dirty="0" err="1" smtClean="0"/>
              <a:t>⊻q</a:t>
            </a:r>
            <a:r>
              <a:rPr lang="en-US" dirty="0" smtClean="0"/>
              <a:t> as:</a:t>
            </a:r>
          </a:p>
          <a:p>
            <a:pPr marL="1028700" lvl="1" indent="-514350"/>
            <a:r>
              <a:rPr lang="en-US" dirty="0" smtClean="0"/>
              <a:t> “</a:t>
            </a:r>
            <a:r>
              <a:rPr lang="en-US" i="1" dirty="0" smtClean="0"/>
              <a:t>p or q, but not both</a:t>
            </a:r>
            <a:r>
              <a:rPr lang="en-US" dirty="0" smtClean="0"/>
              <a:t>” or </a:t>
            </a:r>
          </a:p>
          <a:p>
            <a:pPr marL="1028700" lvl="1" indent="-514350"/>
            <a:r>
              <a:rPr lang="en-US" dirty="0" smtClean="0"/>
              <a:t>“</a:t>
            </a:r>
            <a:r>
              <a:rPr lang="en-US" i="1" dirty="0" smtClean="0"/>
              <a:t>exactly one of p or q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903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Exclusive Disjunction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Truth Table below shows how a disjunction between p and q would look: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050190"/>
              </p:ext>
            </p:extLst>
          </p:nvPr>
        </p:nvGraphicFramePr>
        <p:xfrm>
          <a:off x="838200" y="3124200"/>
          <a:ext cx="3429000" cy="259080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  <a:gridCol w="1143000"/>
              </a:tblGrid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p⊻q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68440" y="3710686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false when both p and q are </a:t>
            </a:r>
            <a:r>
              <a:rPr lang="en-US" b="1" dirty="0" smtClean="0"/>
              <a:t>both</a:t>
            </a:r>
            <a:r>
              <a:rPr lang="en-US" dirty="0" smtClean="0"/>
              <a:t> </a:t>
            </a:r>
            <a:r>
              <a:rPr lang="en-US" b="1" dirty="0" smtClean="0"/>
              <a:t>true</a:t>
            </a:r>
            <a:r>
              <a:rPr lang="en-US" dirty="0" smtClean="0"/>
              <a:t> or </a:t>
            </a:r>
            <a:r>
              <a:rPr lang="en-US" b="1" dirty="0" smtClean="0"/>
              <a:t>false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4454435" y="4172351"/>
            <a:ext cx="304800" cy="1009249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1081" y="4185192"/>
            <a:ext cx="1569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true when only one of p </a:t>
            </a:r>
            <a:r>
              <a:rPr lang="en-US" b="1" dirty="0" smtClean="0"/>
              <a:t>or</a:t>
            </a:r>
            <a:r>
              <a:rPr lang="en-US" dirty="0" smtClean="0"/>
              <a:t> q are true.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454435" y="3810000"/>
            <a:ext cx="2098765" cy="1600200"/>
            <a:chOff x="4454435" y="3810000"/>
            <a:chExt cx="2098765" cy="1600200"/>
          </a:xfrm>
        </p:grpSpPr>
        <p:grpSp>
          <p:nvGrpSpPr>
            <p:cNvPr id="18" name="Group 17"/>
            <p:cNvGrpSpPr/>
            <p:nvPr/>
          </p:nvGrpSpPr>
          <p:grpSpPr>
            <a:xfrm>
              <a:off x="4454435" y="3810000"/>
              <a:ext cx="1793965" cy="1600200"/>
              <a:chOff x="4454435" y="3657600"/>
              <a:chExt cx="1793965" cy="20574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4454435" y="3657600"/>
                <a:ext cx="1793965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248400" y="3657600"/>
                <a:ext cx="0" cy="205740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4454435" y="5715000"/>
                <a:ext cx="1793965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>
              <a:off x="6248400" y="4172351"/>
              <a:ext cx="304800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1731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Solving with Venn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A squash club has 27 members. 19 have black hair, 14 have brown eyes, and 11 have both black hair and brown eyes.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Place this information on a Venn Diagram.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Find the number of members with: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Black hair or brown eyes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Black hair, but not brown eyes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7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Prob. Solving w/ Venn Diagrams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5105400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err="1" smtClean="0"/>
              <a:t>Bl</a:t>
            </a:r>
            <a:r>
              <a:rPr lang="en-US" dirty="0" smtClean="0"/>
              <a:t> represent the black hair set and </a:t>
            </a:r>
            <a:r>
              <a:rPr lang="en-US" i="1" dirty="0" smtClean="0"/>
              <a:t>Br</a:t>
            </a:r>
            <a:r>
              <a:rPr lang="en-US" dirty="0" smtClean="0"/>
              <a:t> represent the brown eyes set.</a:t>
            </a:r>
          </a:p>
          <a:p>
            <a:r>
              <a:rPr lang="en-US" sz="2400" dirty="0" smtClean="0"/>
              <a:t>(a)+(b)+(c)+(d) = 27</a:t>
            </a:r>
          </a:p>
          <a:p>
            <a:r>
              <a:rPr lang="en-US" sz="2400" dirty="0" smtClean="0"/>
              <a:t>(a)+(b) = 19</a:t>
            </a:r>
          </a:p>
          <a:p>
            <a:r>
              <a:rPr lang="en-US" sz="2400" dirty="0" smtClean="0"/>
              <a:t>(b)+(c) = 14</a:t>
            </a:r>
          </a:p>
          <a:p>
            <a:r>
              <a:rPr lang="en-US" sz="2400" dirty="0" smtClean="0"/>
              <a:t>(b) = 11</a:t>
            </a:r>
          </a:p>
          <a:p>
            <a:endParaRPr lang="en-US" sz="2400" dirty="0"/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/>
              <a:t>What is </a:t>
            </a:r>
            <a:r>
              <a:rPr lang="en-US" sz="2400" i="1" dirty="0" err="1" smtClean="0"/>
              <a:t>Bl</a:t>
            </a:r>
            <a:r>
              <a:rPr lang="en-US" sz="2400" dirty="0"/>
              <a:t> </a:t>
            </a:r>
            <a:r>
              <a:rPr lang="en-US" sz="2400" dirty="0" smtClean="0"/>
              <a:t>∪ </a:t>
            </a:r>
            <a:r>
              <a:rPr lang="en-US" sz="2400" i="1" dirty="0" smtClean="0"/>
              <a:t>Br </a:t>
            </a:r>
            <a:r>
              <a:rPr lang="en-US" sz="2400" dirty="0" smtClean="0"/>
              <a:t>= ?</a:t>
            </a:r>
          </a:p>
          <a:p>
            <a:pPr lvl="1"/>
            <a:r>
              <a:rPr lang="en-US" sz="2000" dirty="0" smtClean="0"/>
              <a:t>Why </a:t>
            </a:r>
            <a:r>
              <a:rPr lang="en-US" sz="2000" dirty="0" err="1" smtClean="0"/>
              <a:t>isnt</a:t>
            </a:r>
            <a:r>
              <a:rPr lang="en-US" sz="2000" dirty="0" smtClean="0"/>
              <a:t> is 19 + 14?</a:t>
            </a:r>
          </a:p>
          <a:p>
            <a:pPr marL="514350" indent="-514350">
              <a:buFont typeface="+mj-lt"/>
              <a:buAutoNum type="romanLcPeriod"/>
            </a:pPr>
            <a:r>
              <a:rPr lang="en-US" sz="2400" dirty="0" smtClean="0"/>
              <a:t>What is </a:t>
            </a:r>
            <a:r>
              <a:rPr lang="en-US" sz="2400" i="1" dirty="0" err="1" smtClean="0"/>
              <a:t>Bl</a:t>
            </a:r>
            <a:r>
              <a:rPr lang="en-US" sz="2400" i="1" dirty="0" smtClean="0"/>
              <a:t> </a:t>
            </a:r>
            <a:r>
              <a:rPr lang="en-US" sz="2400" dirty="0"/>
              <a:t>∩</a:t>
            </a:r>
            <a:r>
              <a:rPr lang="en-US" sz="2400" i="1" dirty="0" smtClean="0"/>
              <a:t> ¬Br?</a:t>
            </a:r>
          </a:p>
          <a:p>
            <a:pPr marL="914400" lvl="1" indent="-514350"/>
            <a:r>
              <a:rPr lang="en-US" sz="2000" dirty="0" smtClean="0"/>
              <a:t>(a) + (d) = ?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4495800" y="3137468"/>
            <a:ext cx="3962400" cy="2667000"/>
            <a:chOff x="3657600" y="3128253"/>
            <a:chExt cx="3962400" cy="2667000"/>
          </a:xfrm>
        </p:grpSpPr>
        <p:grpSp>
          <p:nvGrpSpPr>
            <p:cNvPr id="8" name="Group 7"/>
            <p:cNvGrpSpPr/>
            <p:nvPr/>
          </p:nvGrpSpPr>
          <p:grpSpPr>
            <a:xfrm>
              <a:off x="3657600" y="3128253"/>
              <a:ext cx="3962400" cy="2667000"/>
              <a:chOff x="4343400" y="1828800"/>
              <a:chExt cx="3962400" cy="26670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343400" y="1828800"/>
                <a:ext cx="3962400" cy="2667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lowchart: Connector 4"/>
              <p:cNvSpPr/>
              <p:nvPr/>
            </p:nvSpPr>
            <p:spPr>
              <a:xfrm>
                <a:off x="4648200" y="2231895"/>
                <a:ext cx="1981200" cy="1946343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lowchart: Connector 9"/>
            <p:cNvSpPr/>
            <p:nvPr/>
          </p:nvSpPr>
          <p:spPr>
            <a:xfrm>
              <a:off x="5334000" y="3531347"/>
              <a:ext cx="1905000" cy="194634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562600" y="314045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/>
              <a:t>Bl</a:t>
            </a:r>
            <a:endParaRPr lang="en-US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96100" y="3140453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Br</a:t>
            </a:r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0" y="427091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(a)</a:t>
            </a:r>
            <a:endParaRPr lang="en-US" sz="20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124700" y="427091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(c)</a:t>
            </a:r>
            <a:endParaRPr lang="en-US" sz="20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248400" y="427091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(b)</a:t>
            </a:r>
            <a:endParaRPr lang="en-US" sz="2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810500" y="5286851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(d)</a:t>
            </a:r>
            <a:endParaRPr lang="en-US" sz="20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10300" y="4543773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(11)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83334" y="467102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(3)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0" y="474382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(8)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0500" y="594360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(5)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29000" y="4752537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(22)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95600" y="5945127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(8)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9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Prob. Solving w/ Venn Diagrams (ex)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platform diving squad has 25 members. 18 members dive from 10 m and 17 who dive from 5 m. How many dive from both platforms?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392680" y="3530485"/>
            <a:ext cx="3962400" cy="2667000"/>
            <a:chOff x="3657600" y="3128253"/>
            <a:chExt cx="3962400" cy="2667000"/>
          </a:xfrm>
        </p:grpSpPr>
        <p:grpSp>
          <p:nvGrpSpPr>
            <p:cNvPr id="5" name="Group 4"/>
            <p:cNvGrpSpPr/>
            <p:nvPr/>
          </p:nvGrpSpPr>
          <p:grpSpPr>
            <a:xfrm>
              <a:off x="3657600" y="3128253"/>
              <a:ext cx="3962400" cy="2667000"/>
              <a:chOff x="4343400" y="1828800"/>
              <a:chExt cx="3962400" cy="26670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4343400" y="1828800"/>
                <a:ext cx="3962400" cy="2667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/>
            </p:nvSpPr>
            <p:spPr>
              <a:xfrm>
                <a:off x="4648200" y="2231895"/>
                <a:ext cx="1981200" cy="1946343"/>
              </a:xfrm>
              <a:prstGeom prst="flowChartConnector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Flowchart: Connector 5"/>
            <p:cNvSpPr/>
            <p:nvPr/>
          </p:nvSpPr>
          <p:spPr>
            <a:xfrm>
              <a:off x="5334000" y="3531347"/>
              <a:ext cx="1905000" cy="1946343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59480" y="353347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92980" y="353347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0880" y="466393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(a)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21580" y="466393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(c)</a:t>
            </a:r>
            <a:endParaRPr lang="en-US" sz="20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45280" y="466393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(b)</a:t>
            </a:r>
            <a:endParaRPr lang="en-US" sz="20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08269" y="4936790"/>
            <a:ext cx="60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(10)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0214" y="5064040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(7)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0880" y="5136845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(15)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39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of these problems are in the </a:t>
            </a:r>
            <a:r>
              <a:rPr lang="en-US" b="1" dirty="0" smtClean="0">
                <a:solidFill>
                  <a:srgbClr val="FFC000"/>
                </a:solidFill>
              </a:rPr>
              <a:t>ORANGE BOOK</a:t>
            </a:r>
          </a:p>
          <a:p>
            <a:pPr lvl="1"/>
            <a:r>
              <a:rPr lang="en-US" dirty="0" smtClean="0"/>
              <a:t>pg. 233 Ex 8A.1 </a:t>
            </a:r>
          </a:p>
          <a:p>
            <a:pPr lvl="2"/>
            <a:r>
              <a:rPr lang="en-US" dirty="0" smtClean="0"/>
              <a:t>{2 (c-g), 3, 4 (b-d)}</a:t>
            </a:r>
          </a:p>
          <a:p>
            <a:pPr lvl="1"/>
            <a:r>
              <a:rPr lang="en-US" dirty="0" smtClean="0"/>
              <a:t>Pg. 235 Ex. 8A.2 </a:t>
            </a:r>
          </a:p>
          <a:p>
            <a:pPr lvl="2"/>
            <a:r>
              <a:rPr lang="en-US" dirty="0" smtClean="0"/>
              <a:t>{1 (a &amp; b), 3, 4}</a:t>
            </a:r>
          </a:p>
          <a:p>
            <a:pPr lvl="1"/>
            <a:r>
              <a:rPr lang="en-US" dirty="0" smtClean="0"/>
              <a:t>Pg. 236 Ex. 8B.1 </a:t>
            </a:r>
          </a:p>
          <a:p>
            <a:pPr lvl="2"/>
            <a:r>
              <a:rPr lang="en-US" dirty="0" smtClean="0"/>
              <a:t>{2, 3 (a)}</a:t>
            </a:r>
          </a:p>
          <a:p>
            <a:pPr lvl="1"/>
            <a:r>
              <a:rPr lang="en-US" dirty="0" smtClean="0"/>
              <a:t>Pg. 238 Ex. 8B.2 </a:t>
            </a:r>
          </a:p>
          <a:p>
            <a:pPr lvl="2"/>
            <a:r>
              <a:rPr lang="en-US" dirty="0" smtClean="0"/>
              <a:t>(3 &amp;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84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 Venn Diagram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city has 3 football teams A, B, &amp; C in the national league. In the last season, 20% of the city’s population went to see team A play, 24% saw team B, and 28% saw team C. Of these, 4% saw both A &amp; B, 5% saw both A &amp; C, and 6% saw both B &amp;C. 1% saw all three teams play.</a:t>
            </a:r>
          </a:p>
          <a:p>
            <a:r>
              <a:rPr lang="en-US" dirty="0" smtClean="0"/>
              <a:t>Using a Venn diagram, find the percentage of the city’s population which: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Saw only team A play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Saw team A or team B play but not team C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Did not see any of the teams play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1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r>
              <a:rPr lang="en-US" dirty="0" smtClean="0"/>
              <a:t>The sets don’t just have to be numbers.</a:t>
            </a:r>
          </a:p>
          <a:p>
            <a:pPr lvl="1"/>
            <a:r>
              <a:rPr lang="en-US" dirty="0" smtClean="0"/>
              <a:t>They could be shapes, money, people, etc…</a:t>
            </a:r>
          </a:p>
          <a:p>
            <a:r>
              <a:rPr lang="en-US" dirty="0" smtClean="0"/>
              <a:t>We can show different, or smaller, sets by a diagram</a:t>
            </a:r>
          </a:p>
          <a:p>
            <a:pPr lvl="1"/>
            <a:r>
              <a:rPr lang="en-US" dirty="0" smtClean="0"/>
              <a:t>For example: 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352800" y="3505200"/>
            <a:ext cx="1752600" cy="2971800"/>
            <a:chOff x="3352800" y="3505200"/>
            <a:chExt cx="1752600" cy="2971800"/>
          </a:xfrm>
        </p:grpSpPr>
        <p:grpSp>
          <p:nvGrpSpPr>
            <p:cNvPr id="12" name="Group 11"/>
            <p:cNvGrpSpPr/>
            <p:nvPr/>
          </p:nvGrpSpPr>
          <p:grpSpPr>
            <a:xfrm>
              <a:off x="3352800" y="4191000"/>
              <a:ext cx="1752600" cy="2286000"/>
              <a:chOff x="1600200" y="4191000"/>
              <a:chExt cx="1752600" cy="22860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600200" y="4191000"/>
                <a:ext cx="1752600" cy="2286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133600" y="46482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362200" y="51054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</a:t>
                </a:r>
                <a:endParaRPr lang="en-US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819400" y="54102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D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62200" y="57150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81200" y="54102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667000" y="45720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733800" y="3505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SET A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562600" y="3505200"/>
            <a:ext cx="1752600" cy="2971800"/>
            <a:chOff x="5562600" y="3505200"/>
            <a:chExt cx="1752600" cy="2971800"/>
          </a:xfrm>
        </p:grpSpPr>
        <p:grpSp>
          <p:nvGrpSpPr>
            <p:cNvPr id="13" name="Group 12"/>
            <p:cNvGrpSpPr/>
            <p:nvPr/>
          </p:nvGrpSpPr>
          <p:grpSpPr>
            <a:xfrm>
              <a:off x="5562600" y="4191000"/>
              <a:ext cx="1752600" cy="2286000"/>
              <a:chOff x="1600200" y="4191000"/>
              <a:chExt cx="1752600" cy="2286000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600200" y="4191000"/>
                <a:ext cx="1752600" cy="22860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133600" y="46482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362200" y="51054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19400" y="54102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</a:t>
                </a:r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362200" y="57150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$</a:t>
                </a:r>
                <a:endParaRPr lang="en-US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981200" y="54102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67000" y="4572000"/>
                <a:ext cx="3048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en-US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943600" y="35052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SET B</a:t>
              </a:r>
              <a:endPara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8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38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If two propositions can be linked with “If…,then…”, then we have an </a:t>
            </a:r>
            <a:r>
              <a:rPr lang="en-US" b="1" dirty="0" smtClean="0"/>
              <a:t>implication</a:t>
            </a:r>
            <a:r>
              <a:rPr lang="en-US" dirty="0" smtClean="0"/>
              <a:t>. The implicative statement “if </a:t>
            </a:r>
            <a:r>
              <a:rPr lang="en-US" i="1" dirty="0" smtClean="0"/>
              <a:t>p</a:t>
            </a:r>
            <a:r>
              <a:rPr lang="en-US" dirty="0" smtClean="0"/>
              <a:t> then </a:t>
            </a:r>
            <a:r>
              <a:rPr lang="en-US" i="1" dirty="0" smtClean="0"/>
              <a:t>q</a:t>
            </a:r>
            <a:r>
              <a:rPr lang="en-US" dirty="0" smtClean="0"/>
              <a:t>” is written </a:t>
            </a:r>
            <a:r>
              <a:rPr lang="en-US" i="1" dirty="0" err="1" smtClean="0"/>
              <a:t>p</a:t>
            </a:r>
            <a:r>
              <a:rPr lang="en-US" dirty="0" err="1" smtClean="0"/>
              <a:t>⇒q</a:t>
            </a:r>
            <a:r>
              <a:rPr lang="en-US" dirty="0" smtClean="0"/>
              <a:t> and reads “</a:t>
            </a:r>
            <a:r>
              <a:rPr lang="en-US" i="1" dirty="0" smtClean="0"/>
              <a:t>p implies q”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n-US" i="1" dirty="0" smtClean="0"/>
              <a:t>p</a:t>
            </a:r>
            <a:r>
              <a:rPr lang="en-US" dirty="0" smtClean="0"/>
              <a:t> is called the </a:t>
            </a:r>
            <a:r>
              <a:rPr lang="en-US" b="1" dirty="0" smtClean="0"/>
              <a:t>antecedent</a:t>
            </a:r>
            <a:r>
              <a:rPr lang="en-US" dirty="0" smtClean="0"/>
              <a:t> and </a:t>
            </a:r>
            <a:r>
              <a:rPr lang="en-US" i="1" dirty="0" smtClean="0"/>
              <a:t>q</a:t>
            </a:r>
            <a:r>
              <a:rPr lang="en-US" dirty="0" smtClean="0"/>
              <a:t> is called the </a:t>
            </a:r>
            <a:r>
              <a:rPr lang="en-US" b="1" dirty="0" smtClean="0"/>
              <a:t>consequent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For example: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p: It will rain on Sunday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q: The Falcons will win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err="1"/>
              <a:t>p</a:t>
            </a:r>
            <a:r>
              <a:rPr lang="en-US" dirty="0" err="1" smtClean="0"/>
              <a:t>⇒q</a:t>
            </a:r>
            <a:r>
              <a:rPr lang="en-US" dirty="0" smtClean="0"/>
              <a:t>: </a:t>
            </a:r>
            <a:r>
              <a:rPr lang="en-US" b="1" dirty="0" smtClean="0"/>
              <a:t>If</a:t>
            </a:r>
            <a:r>
              <a:rPr lang="en-US" dirty="0" smtClean="0"/>
              <a:t> it rains on Sunday, </a:t>
            </a:r>
            <a:r>
              <a:rPr lang="en-US" b="1" dirty="0" smtClean="0"/>
              <a:t>then</a:t>
            </a:r>
            <a:r>
              <a:rPr lang="en-US" dirty="0" smtClean="0"/>
              <a:t> the Falcons will win</a:t>
            </a:r>
          </a:p>
        </p:txBody>
      </p:sp>
    </p:spTree>
    <p:extLst>
      <p:ext uri="{BB962C8B-B14F-4D97-AF65-F5344CB8AC3E}">
        <p14:creationId xmlns:p14="http://schemas.microsoft.com/office/powerpoint/2010/main" val="178623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nutshell: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err="1"/>
              <a:t>p</a:t>
            </a:r>
            <a:r>
              <a:rPr lang="en-US" dirty="0" err="1" smtClean="0"/>
              <a:t>⇒q</a:t>
            </a:r>
            <a:r>
              <a:rPr lang="en-US" dirty="0" smtClean="0"/>
              <a:t> is only false if </a:t>
            </a:r>
            <a:r>
              <a:rPr lang="en-US" i="1" dirty="0" smtClean="0"/>
              <a:t>p</a:t>
            </a:r>
            <a:r>
              <a:rPr lang="en-US" dirty="0" smtClean="0"/>
              <a:t> is true, but </a:t>
            </a:r>
            <a:r>
              <a:rPr lang="en-US" i="1" dirty="0" smtClean="0"/>
              <a:t>q</a:t>
            </a:r>
            <a:r>
              <a:rPr lang="en-US" dirty="0" smtClean="0"/>
              <a:t> is false</a:t>
            </a:r>
          </a:p>
          <a:p>
            <a:pPr lvl="1">
              <a:buFont typeface="Wingdings" pitchFamily="2" charset="2"/>
              <a:buChar char="§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000604"/>
              </p:ext>
            </p:extLst>
          </p:nvPr>
        </p:nvGraphicFramePr>
        <p:xfrm>
          <a:off x="2362200" y="3200400"/>
          <a:ext cx="3733800" cy="2743201"/>
        </p:xfrm>
        <a:graphic>
          <a:graphicData uri="http://schemas.openxmlformats.org/drawingml/2006/table">
            <a:tbl>
              <a:tblPr/>
              <a:tblGrid>
                <a:gridCol w="1244600"/>
                <a:gridCol w="1244600"/>
                <a:gridCol w="1244600"/>
              </a:tblGrid>
              <a:tr h="525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p⇒q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42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715000" y="4648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0400" y="3863370"/>
            <a:ext cx="175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Only </a:t>
            </a:r>
            <a:r>
              <a:rPr lang="en-US" sz="2400" b="1" dirty="0" smtClean="0"/>
              <a:t>False</a:t>
            </a:r>
            <a:r>
              <a:rPr lang="en-US" sz="2400" dirty="0" smtClean="0"/>
              <a:t>, when p is true and q is false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97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Values of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sz="2800" dirty="0" smtClean="0"/>
              <a:t>Using the propositions from the last slide, I have created a Truth table that shows us how to determine the truth values of “If…,then…” statements.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97135"/>
              </p:ext>
            </p:extLst>
          </p:nvPr>
        </p:nvGraphicFramePr>
        <p:xfrm>
          <a:off x="1371600" y="3124200"/>
          <a:ext cx="6470651" cy="3336850"/>
        </p:xfrm>
        <a:graphic>
          <a:graphicData uri="http://schemas.openxmlformats.org/drawingml/2006/table">
            <a:tbl>
              <a:tblPr/>
              <a:tblGrid>
                <a:gridCol w="665078"/>
                <a:gridCol w="665078"/>
                <a:gridCol w="4475417"/>
                <a:gridCol w="665078"/>
              </a:tblGrid>
              <a:tr h="15412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Scenario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p⇒q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61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 rains on Sunday, and the Falcons win.                            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This is consistent with the implicative statement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 rains on Sunday, but the Falcons do not win.                                                           </a:t>
                      </a: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This is inconsistent with the implicative statement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 does not rain on Sunday, and the Falcons win.                                                           </a:t>
                      </a:r>
                      <a:r>
                        <a:rPr lang="en-US" sz="1600" b="0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This is consistent with the implicative statemtn, as no claim has been made regarding the outcome if it does not rain.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6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It does not rain Sunday, and the Falcons do not win.                                                                      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Again, this is consistent with the implicative </a:t>
                      </a:r>
                      <a:r>
                        <a:rPr lang="en-US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statement </a:t>
                      </a:r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as no claim has been made regarding the outcome if it does not rain.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39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two propositions are linked with “</a:t>
            </a:r>
            <a:r>
              <a:rPr lang="en-US" b="1" i="1" dirty="0" smtClean="0"/>
              <a:t>if and only if</a:t>
            </a:r>
            <a:r>
              <a:rPr lang="en-US" i="1" dirty="0" smtClean="0"/>
              <a:t> </a:t>
            </a:r>
            <a:r>
              <a:rPr lang="en-US" dirty="0" smtClean="0"/>
              <a:t>”, then we have an </a:t>
            </a:r>
            <a:r>
              <a:rPr lang="en-US" b="1" dirty="0" smtClean="0"/>
              <a:t>equivalence.</a:t>
            </a:r>
          </a:p>
          <a:p>
            <a:pPr lvl="1"/>
            <a:r>
              <a:rPr lang="en-US" dirty="0" smtClean="0"/>
              <a:t>The equivalence </a:t>
            </a:r>
            <a:r>
              <a:rPr lang="en-US" i="1" dirty="0" smtClean="0"/>
              <a:t>p if and only if q</a:t>
            </a:r>
            <a:r>
              <a:rPr lang="en-US" dirty="0"/>
              <a:t> </a:t>
            </a:r>
            <a:r>
              <a:rPr lang="en-US" dirty="0" smtClean="0"/>
              <a:t>is written as </a:t>
            </a:r>
            <a:r>
              <a:rPr lang="en-US" b="1" dirty="0" err="1"/>
              <a:t>p⇔q</a:t>
            </a:r>
            <a:endParaRPr lang="en-US" b="1" dirty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254884"/>
              </p:ext>
            </p:extLst>
          </p:nvPr>
        </p:nvGraphicFramePr>
        <p:xfrm>
          <a:off x="1371600" y="3733800"/>
          <a:ext cx="3352800" cy="2362200"/>
        </p:xfrm>
        <a:graphic>
          <a:graphicData uri="http://schemas.openxmlformats.org/drawingml/2006/table">
            <a:tbl>
              <a:tblPr/>
              <a:tblGrid>
                <a:gridCol w="1104118"/>
                <a:gridCol w="1116252"/>
                <a:gridCol w="1132430"/>
              </a:tblGrid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p⇔q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4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877889" y="4589502"/>
            <a:ext cx="2168434" cy="1107996"/>
            <a:chOff x="5715000" y="4543335"/>
            <a:chExt cx="2168434" cy="1107996"/>
          </a:xfrm>
        </p:grpSpPr>
        <p:sp>
          <p:nvSpPr>
            <p:cNvPr id="5" name="Right Brace 4"/>
            <p:cNvSpPr/>
            <p:nvPr/>
          </p:nvSpPr>
          <p:spPr>
            <a:xfrm>
              <a:off x="5715000" y="4648200"/>
              <a:ext cx="381000" cy="868233"/>
            </a:xfrm>
            <a:prstGeom prst="rightBrac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207034" y="4543335"/>
              <a:ext cx="1676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False when either p or q is false</a:t>
              </a:r>
              <a:endParaRPr lang="en-US" sz="2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77889" y="4308905"/>
            <a:ext cx="4085408" cy="1482295"/>
            <a:chOff x="4877889" y="4308905"/>
            <a:chExt cx="4085408" cy="1482295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4877889" y="4419600"/>
              <a:ext cx="2056311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34200" y="4419600"/>
              <a:ext cx="0" cy="137160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886598" y="5791200"/>
              <a:ext cx="2056311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942909" y="4694367"/>
              <a:ext cx="296091" cy="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86897" y="4308905"/>
              <a:ext cx="1676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True when propositions have same truth value</a:t>
              </a:r>
              <a:endParaRPr lang="en-US" sz="2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455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Equivalence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This is the reason why an </a:t>
            </a:r>
            <a:r>
              <a:rPr lang="en-US" i="1" dirty="0" smtClean="0"/>
              <a:t>equivalence</a:t>
            </a:r>
            <a:r>
              <a:rPr lang="en-US" dirty="0" smtClean="0"/>
              <a:t> is only true when both have the same truth value: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97440"/>
              </p:ext>
            </p:extLst>
          </p:nvPr>
        </p:nvGraphicFramePr>
        <p:xfrm>
          <a:off x="838200" y="2743200"/>
          <a:ext cx="7239001" cy="3657600"/>
        </p:xfrm>
        <a:graphic>
          <a:graphicData uri="http://schemas.openxmlformats.org/drawingml/2006/table">
            <a:tbl>
              <a:tblPr/>
              <a:tblGrid>
                <a:gridCol w="1246843"/>
                <a:gridCol w="1260546"/>
                <a:gridCol w="1278814"/>
                <a:gridCol w="1260546"/>
                <a:gridCol w="2192252"/>
              </a:tblGrid>
              <a:tr h="12192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p⇒q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q⇒p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(p⇒q)∧(q⇒p)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62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Truth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 numCol="2"/>
          <a:lstStyle/>
          <a:p>
            <a:r>
              <a:rPr lang="en-US" dirty="0" smtClean="0"/>
              <a:t>Lets construct a Truth Table: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⇒¬q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¬p</a:t>
            </a:r>
            <a:r>
              <a:rPr lang="en-US" dirty="0" smtClean="0"/>
              <a:t>⇒¬q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p⇒(</a:t>
            </a:r>
            <a:r>
              <a:rPr lang="en-US" dirty="0" err="1" smtClean="0"/>
              <a:t>p∧q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(</a:t>
            </a:r>
            <a:r>
              <a:rPr lang="en-US" dirty="0" err="1"/>
              <a:t>p</a:t>
            </a:r>
            <a:r>
              <a:rPr lang="en-US" dirty="0" err="1" smtClean="0"/>
              <a:t>∨q</a:t>
            </a:r>
            <a:r>
              <a:rPr lang="en-US" dirty="0" smtClean="0"/>
              <a:t>)⇒(</a:t>
            </a:r>
            <a:r>
              <a:rPr lang="en-US" dirty="0" err="1"/>
              <a:t>p∧</a:t>
            </a:r>
            <a:r>
              <a:rPr lang="en-US" dirty="0" err="1" smtClean="0"/>
              <a:t>q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p⇔q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(</a:t>
            </a:r>
            <a:r>
              <a:rPr lang="en-US" dirty="0" err="1"/>
              <a:t>p∧q</a:t>
            </a:r>
            <a:r>
              <a:rPr lang="en-US" dirty="0" smtClean="0"/>
              <a:t>)</a:t>
            </a:r>
            <a:r>
              <a:rPr lang="en-US" dirty="0"/>
              <a:t> ⇔ (</a:t>
            </a:r>
            <a:r>
              <a:rPr lang="en-US" dirty="0" err="1"/>
              <a:t>p∧q</a:t>
            </a:r>
            <a:r>
              <a:rPr lang="en-US" dirty="0" smtClean="0"/>
              <a:t>)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87683"/>
              </p:ext>
            </p:extLst>
          </p:nvPr>
        </p:nvGraphicFramePr>
        <p:xfrm>
          <a:off x="533400" y="4114800"/>
          <a:ext cx="8229600" cy="2403745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80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7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24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Truth Tables w/ 3 propositions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0535" y="1371600"/>
            <a:ext cx="192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(p ∨ q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∧ 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338754"/>
              </p:ext>
            </p:extLst>
          </p:nvPr>
        </p:nvGraphicFramePr>
        <p:xfrm>
          <a:off x="533400" y="2057400"/>
          <a:ext cx="8229600" cy="3915261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435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q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0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295" marR="9295" marT="92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8200" y="1371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2.(p ∨ q) ⇒ (p ∧ ¬r)</a:t>
            </a:r>
          </a:p>
        </p:txBody>
      </p:sp>
    </p:spTree>
    <p:extLst>
      <p:ext uri="{BB962C8B-B14F-4D97-AF65-F5344CB8AC3E}">
        <p14:creationId xmlns:p14="http://schemas.microsoft.com/office/powerpoint/2010/main" val="41020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converse</a:t>
            </a:r>
            <a:r>
              <a:rPr lang="en-US" dirty="0" smtClean="0"/>
              <a:t> of the statement </a:t>
            </a:r>
            <a:r>
              <a:rPr lang="en-US" b="1" dirty="0" err="1" smtClean="0"/>
              <a:t>p</a:t>
            </a:r>
            <a:r>
              <a:rPr lang="en-US" dirty="0" err="1" smtClean="0"/>
              <a:t>⇒</a:t>
            </a:r>
            <a:r>
              <a:rPr lang="en-US" b="1" dirty="0" err="1" smtClean="0"/>
              <a:t>q</a:t>
            </a:r>
            <a:r>
              <a:rPr lang="en-US" dirty="0" smtClean="0"/>
              <a:t> is the statement </a:t>
            </a:r>
            <a:r>
              <a:rPr lang="en-US" b="1" dirty="0" err="1" smtClean="0"/>
              <a:t>q</a:t>
            </a:r>
            <a:r>
              <a:rPr lang="en-US" dirty="0" err="1" smtClean="0"/>
              <a:t>⇒</a:t>
            </a:r>
            <a:r>
              <a:rPr lang="en-US" b="1" dirty="0" err="1" smtClean="0"/>
              <a:t>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For example: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>
                <a:sym typeface="Wingdings" pitchFamily="2" charset="2"/>
              </a:rPr>
              <a:t>p: The sun is shining	q: I will go swimming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err="1"/>
              <a:t>p⇒</a:t>
            </a:r>
            <a:r>
              <a:rPr lang="en-US" dirty="0" err="1" smtClean="0"/>
              <a:t>q</a:t>
            </a:r>
            <a:r>
              <a:rPr lang="en-US" dirty="0" smtClean="0"/>
              <a:t>: If the sun is shining, then I will go swimming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err="1"/>
              <a:t>q⇒</a:t>
            </a:r>
            <a:r>
              <a:rPr lang="en-US" dirty="0" err="1" smtClean="0"/>
              <a:t>p</a:t>
            </a:r>
            <a:r>
              <a:rPr lang="en-US" dirty="0" smtClean="0"/>
              <a:t>: If I go swimming, then the sun is shining.</a:t>
            </a:r>
            <a:endParaRPr lang="en-US" dirty="0" smtClean="0">
              <a:sym typeface="Wingding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600" y="2514600"/>
            <a:ext cx="4981576" cy="1800225"/>
            <a:chOff x="990600" y="2667000"/>
            <a:chExt cx="4981576" cy="18002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667000"/>
              <a:ext cx="1771650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9462" y="2743199"/>
              <a:ext cx="2102714" cy="1724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646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inverse</a:t>
            </a:r>
            <a:r>
              <a:rPr lang="en-US" dirty="0" smtClean="0"/>
              <a:t> of </a:t>
            </a:r>
            <a:r>
              <a:rPr lang="en-US" dirty="0"/>
              <a:t>the statement </a:t>
            </a:r>
            <a:r>
              <a:rPr lang="en-US" b="1" dirty="0" err="1"/>
              <a:t>p</a:t>
            </a:r>
            <a:r>
              <a:rPr lang="en-US" dirty="0" err="1"/>
              <a:t>⇒</a:t>
            </a:r>
            <a:r>
              <a:rPr lang="en-US" b="1" dirty="0" err="1"/>
              <a:t>q</a:t>
            </a:r>
            <a:r>
              <a:rPr lang="en-US" dirty="0"/>
              <a:t> is the statement </a:t>
            </a:r>
            <a:r>
              <a:rPr lang="en-US" b="1" dirty="0" smtClean="0"/>
              <a:t>¬p</a:t>
            </a:r>
            <a:r>
              <a:rPr lang="en-US" dirty="0" smtClean="0"/>
              <a:t>⇒</a:t>
            </a:r>
            <a:r>
              <a:rPr lang="en-US" b="1" dirty="0" smtClean="0"/>
              <a:t>¬q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For example: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>
                <a:sym typeface="Wingdings" pitchFamily="2" charset="2"/>
              </a:rPr>
              <a:t>p: The sun is shining	q: I will go swimming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err="1"/>
              <a:t>p⇒q</a:t>
            </a:r>
            <a:r>
              <a:rPr lang="en-US" dirty="0"/>
              <a:t>: If the sun is shining, then I will go </a:t>
            </a:r>
            <a:r>
              <a:rPr lang="en-US" dirty="0" smtClean="0"/>
              <a:t>swimming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/>
              <a:t>¬p⇒¬</a:t>
            </a:r>
            <a:r>
              <a:rPr lang="en-US" dirty="0" smtClean="0"/>
              <a:t>q: If the sun is NOT shining, then I will NOT go swimming</a:t>
            </a:r>
            <a:endParaRPr lang="en-US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09918" y="2438400"/>
            <a:ext cx="6499834" cy="1801298"/>
            <a:chOff x="1009918" y="2819400"/>
            <a:chExt cx="6499834" cy="180129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918" y="2819400"/>
              <a:ext cx="1771650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820473"/>
              <a:ext cx="3471152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5654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Contrapositive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b="1" dirty="0" smtClean="0"/>
              <a:t>contrapositive</a:t>
            </a:r>
            <a:r>
              <a:rPr lang="en-US" dirty="0" smtClean="0"/>
              <a:t> </a:t>
            </a:r>
            <a:r>
              <a:rPr lang="en-US" dirty="0"/>
              <a:t>of the statement </a:t>
            </a:r>
            <a:r>
              <a:rPr lang="en-US" b="1" dirty="0" err="1"/>
              <a:t>p</a:t>
            </a:r>
            <a:r>
              <a:rPr lang="en-US" dirty="0" err="1"/>
              <a:t>⇒</a:t>
            </a:r>
            <a:r>
              <a:rPr lang="en-US" b="1" dirty="0" err="1"/>
              <a:t>q</a:t>
            </a:r>
            <a:r>
              <a:rPr lang="en-US" dirty="0"/>
              <a:t> is the </a:t>
            </a:r>
            <a:r>
              <a:rPr lang="en-US" dirty="0" smtClean="0"/>
              <a:t>statement </a:t>
            </a:r>
            <a:r>
              <a:rPr lang="en-US" b="1" dirty="0" smtClean="0"/>
              <a:t>¬q</a:t>
            </a:r>
            <a:r>
              <a:rPr lang="en-US" dirty="0" smtClean="0"/>
              <a:t>⇒</a:t>
            </a:r>
            <a:r>
              <a:rPr lang="en-US" b="1" dirty="0" smtClean="0"/>
              <a:t>¬p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smtClean="0">
                <a:sym typeface="Wingdings" pitchFamily="2" charset="2"/>
              </a:rPr>
              <a:t>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For </a:t>
            </a:r>
            <a:r>
              <a:rPr lang="en-US" dirty="0">
                <a:sym typeface="Wingdings" pitchFamily="2" charset="2"/>
              </a:rPr>
              <a:t>example: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>
                <a:sym typeface="Wingdings" pitchFamily="2" charset="2"/>
              </a:rPr>
              <a:t>p: The sun is shining	q: I will go swimming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err="1"/>
              <a:t>p⇒q</a:t>
            </a:r>
            <a:r>
              <a:rPr lang="en-US" dirty="0"/>
              <a:t>: If the sun is shining, then I will go swimming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n-US" dirty="0" smtClean="0"/>
              <a:t>¬q⇒¬p: If I do NOT go swimming, then the sun is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     NOT shining.</a:t>
            </a:r>
            <a:endParaRPr lang="en-US" dirty="0"/>
          </a:p>
          <a:p>
            <a:endParaRPr lang="en-US" dirty="0" smtClean="0">
              <a:sym typeface="Wingding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07624" y="2209800"/>
            <a:ext cx="6823952" cy="1800225"/>
            <a:chOff x="1066800" y="2819400"/>
            <a:chExt cx="6823952" cy="1800225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819400"/>
              <a:ext cx="3471152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2819400"/>
              <a:ext cx="1771650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213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set is </a:t>
            </a:r>
            <a:r>
              <a:rPr lang="en-US" b="1" dirty="0" smtClean="0"/>
              <a:t>Finite</a:t>
            </a:r>
            <a:r>
              <a:rPr lang="en-US" dirty="0" smtClean="0"/>
              <a:t> if we can count the objects in it, and the counting comes to an end.</a:t>
            </a:r>
          </a:p>
          <a:p>
            <a:pPr lvl="1"/>
            <a:r>
              <a:rPr lang="en-US" b="1" dirty="0" smtClean="0"/>
              <a:t>S</a:t>
            </a:r>
            <a:r>
              <a:rPr lang="en-US" dirty="0" smtClean="0"/>
              <a:t>: {4,3,7,5,9,1,2} or {Sam, Ted, Jenny, Sandy}</a:t>
            </a:r>
            <a:endParaRPr lang="en-US" b="1" dirty="0" smtClean="0"/>
          </a:p>
          <a:p>
            <a:r>
              <a:rPr lang="en-US" dirty="0" smtClean="0"/>
              <a:t>A set is </a:t>
            </a:r>
            <a:r>
              <a:rPr lang="en-US" b="1" dirty="0" smtClean="0"/>
              <a:t>Infinite</a:t>
            </a:r>
            <a:r>
              <a:rPr lang="en-US" dirty="0" smtClean="0"/>
              <a:t> if the counting would never come to an end or if the elements are uncountable.</a:t>
            </a:r>
          </a:p>
          <a:p>
            <a:pPr lvl="1"/>
            <a:r>
              <a:rPr lang="en-US" dirty="0" smtClean="0"/>
              <a:t>Such as </a:t>
            </a:r>
            <a:r>
              <a:rPr lang="en-US" b="1" dirty="0" smtClean="0"/>
              <a:t>N</a:t>
            </a:r>
            <a:r>
              <a:rPr lang="en-US" dirty="0" smtClean="0"/>
              <a:t>: {0,1,2,3,4,…}</a:t>
            </a:r>
          </a:p>
          <a:p>
            <a:r>
              <a:rPr lang="en-US" dirty="0" smtClean="0"/>
              <a:t>When using interval notation, we can describe part of a set using () or [].</a:t>
            </a:r>
          </a:p>
          <a:p>
            <a:pPr lvl="1"/>
            <a:r>
              <a:rPr lang="en-US" dirty="0" smtClean="0"/>
              <a:t>(-2,3) means all the numbers between -2 &amp; 3, but not including -2 &amp; 3</a:t>
            </a:r>
          </a:p>
          <a:p>
            <a:pPr lvl="1"/>
            <a:r>
              <a:rPr lang="en-US" dirty="0" smtClean="0"/>
              <a:t>[-2, 3] means same, but includes -2 &amp; 3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540 (2 all,6(only a),7(only a)) &amp; 4 (</a:t>
            </a:r>
            <a:r>
              <a:rPr lang="en-US" dirty="0" err="1" smtClean="0"/>
              <a:t>b,c,f</a:t>
            </a:r>
            <a:r>
              <a:rPr lang="en-US" dirty="0" smtClean="0"/>
              <a:t>)</a:t>
            </a:r>
          </a:p>
          <a:p>
            <a:r>
              <a:rPr lang="en-US" dirty="0" smtClean="0"/>
              <a:t>Pg. 542 [1(</a:t>
            </a:r>
            <a:r>
              <a:rPr lang="en-US" dirty="0" err="1"/>
              <a:t>b</a:t>
            </a:r>
            <a:r>
              <a:rPr lang="en-US" dirty="0" err="1" smtClean="0"/>
              <a:t>,c</a:t>
            </a:r>
            <a:r>
              <a:rPr lang="en-US" dirty="0" smtClean="0"/>
              <a:t>), 2(a), 3(b)]</a:t>
            </a:r>
          </a:p>
          <a:p>
            <a:r>
              <a:rPr lang="en-US" dirty="0" smtClean="0"/>
              <a:t>Pg. 544 (2,3 all) &amp; [4(a-d), 6(a)]</a:t>
            </a:r>
          </a:p>
          <a:p>
            <a:r>
              <a:rPr lang="en-US" dirty="0" smtClean="0"/>
              <a:t>Pg. 546-547 (1&amp;2 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780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sample space</a:t>
            </a:r>
            <a:r>
              <a:rPr lang="en-US" dirty="0" smtClean="0"/>
              <a:t> </a:t>
            </a:r>
            <a:r>
              <a:rPr lang="en-US" i="1" dirty="0" smtClean="0"/>
              <a:t>U</a:t>
            </a:r>
            <a:r>
              <a:rPr lang="en-US" b="1" i="1" dirty="0" smtClean="0"/>
              <a:t> </a:t>
            </a:r>
            <a:r>
              <a:rPr lang="en-US" dirty="0" smtClean="0"/>
              <a:t>is the set of all possible outcomes of an experiment. </a:t>
            </a:r>
          </a:p>
          <a:p>
            <a:pPr lvl="1"/>
            <a:r>
              <a:rPr lang="en-US" dirty="0" smtClean="0"/>
              <a:t>It is also referred to as the universal set</a:t>
            </a:r>
          </a:p>
          <a:p>
            <a:r>
              <a:rPr lang="en-US" dirty="0" smtClean="0"/>
              <a:t>Can help us generate all of the possible outcomes of a situation.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For example: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Draw a tree diagram to represent the total possible outcomes of flipping two different coins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Draw a tree diagram of selecting marbles from a bag containing many different red and yellow marbles.</a:t>
            </a:r>
          </a:p>
          <a:p>
            <a:pPr marL="1428750" lvl="2" indent="-514350">
              <a:buFont typeface="+mj-lt"/>
              <a:buAutoNum type="romanLcPeriod"/>
            </a:pPr>
            <a:r>
              <a:rPr lang="en-US" dirty="0" smtClean="0"/>
              <a:t>Draw a tree diagram of rolling a die and tossing a coin.</a:t>
            </a:r>
          </a:p>
        </p:txBody>
      </p:sp>
    </p:spTree>
    <p:extLst>
      <p:ext uri="{BB962C8B-B14F-4D97-AF65-F5344CB8AC3E}">
        <p14:creationId xmlns:p14="http://schemas.microsoft.com/office/powerpoint/2010/main" val="165808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</a:t>
            </a:r>
            <a:r>
              <a:rPr lang="en-US" b="1" dirty="0" smtClean="0"/>
              <a:t>mathematical </a:t>
            </a:r>
            <a:r>
              <a:rPr lang="en-US" dirty="0" smtClean="0"/>
              <a:t>or </a:t>
            </a:r>
            <a:r>
              <a:rPr lang="en-US" b="1" dirty="0" smtClean="0"/>
              <a:t>theoretical</a:t>
            </a:r>
            <a:r>
              <a:rPr lang="en-US" dirty="0" smtClean="0"/>
              <a:t> probability that is based on what we theoretically expect to occur.</a:t>
            </a:r>
          </a:p>
          <a:p>
            <a:pPr lvl="1"/>
            <a:r>
              <a:rPr lang="en-US" dirty="0" smtClean="0"/>
              <a:t>In general, when each event in an experiment is equally likely to occur, the probability of event </a:t>
            </a:r>
            <a:r>
              <a:rPr lang="en-US" b="1" dirty="0"/>
              <a:t>A</a:t>
            </a:r>
            <a:r>
              <a:rPr lang="en-US" dirty="0" smtClean="0"/>
              <a:t> occurring is: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724400"/>
            <a:ext cx="6553200" cy="8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4158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Probability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Since the spinner below is symmetrical, the chance of the spinner landing on any of the eight numbers is equally as likely.</a:t>
                </a:r>
              </a:p>
              <a:p>
                <a:pPr lvl="1"/>
                <a:r>
                  <a:rPr lang="en-US" dirty="0" smtClean="0"/>
                  <a:t>Therefore,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=?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Let’s test that theory </a:t>
                </a:r>
                <a:r>
                  <a:rPr lang="en-US" dirty="0" smtClean="0">
                    <a:hlinkClick r:id="rId2"/>
                  </a:rPr>
                  <a:t>Virtual Spinner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&gt;5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/>
                  <a:t>Let’s test that theory </a:t>
                </a:r>
                <a:r>
                  <a:rPr lang="en-US" dirty="0">
                    <a:hlinkClick r:id="rId2"/>
                  </a:rPr>
                  <a:t>Virtual </a:t>
                </a:r>
                <a:r>
                  <a:rPr lang="en-US" dirty="0" smtClean="0">
                    <a:hlinkClick r:id="rId2"/>
                  </a:rPr>
                  <a:t>Spinner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83795"/>
            <a:ext cx="1910581" cy="155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43400" y="3124200"/>
                <a:ext cx="80493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3124200"/>
                <a:ext cx="804930" cy="63478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92639" y="4121287"/>
                <a:ext cx="804930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639" y="4121287"/>
                <a:ext cx="804930" cy="63478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59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Complementary Events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events are </a:t>
                </a:r>
                <a:r>
                  <a:rPr lang="en-US" b="1" dirty="0" smtClean="0"/>
                  <a:t>complementary </a:t>
                </a:r>
                <a:r>
                  <a:rPr lang="en-US" dirty="0" smtClean="0"/>
                  <a:t>if exactly one of the events must occur. If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is an event then </a:t>
                </a:r>
                <a:r>
                  <a:rPr lang="en-US" b="1" dirty="0" smtClean="0"/>
                  <a:t>A’</a:t>
                </a:r>
                <a:r>
                  <a:rPr lang="en-US" dirty="0" smtClean="0"/>
                  <a:t> is the complementary event of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For example (when rolling a die):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𝑛𝑜𝑡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𝑟𝑜𝑙𝑙𝑖𝑛𝑔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6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1 </m:t>
                        </m:r>
                        <m:r>
                          <a:rPr lang="en-US" b="0" i="1" smtClean="0">
                            <a:latin typeface="Cambria Math"/>
                          </a:rPr>
                          <m:t>𝑜𝑟</m:t>
                        </m:r>
                        <m:r>
                          <a:rPr lang="en-US" b="0" i="1" smtClean="0">
                            <a:latin typeface="Cambria Math"/>
                          </a:rPr>
                          <m:t> 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𝑛𝑜𝑡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𝑟𝑜𝑙𝑙𝑖𝑛𝑔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1 </m:t>
                        </m:r>
                        <m:r>
                          <a:rPr lang="en-US" b="0" i="1" smtClean="0">
                            <a:latin typeface="Cambria Math"/>
                          </a:rPr>
                          <m:t>𝑜𝑟</m:t>
                        </m:r>
                        <m:r>
                          <a:rPr lang="en-US" b="0" i="1" smtClean="0">
                            <a:latin typeface="Cambria Math"/>
                          </a:rPr>
                          <m:t> 2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6970030" cy="51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7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Complementary Events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305800" cy="4724400"/>
              </a:xfrm>
            </p:spPr>
            <p:txBody>
              <a:bodyPr/>
              <a:lstStyle/>
              <a:p>
                <a:r>
                  <a:rPr lang="en-US" dirty="0" smtClean="0"/>
                  <a:t>A dart board has 36 sectors </a:t>
                </a:r>
                <a:r>
                  <a:rPr lang="en-US" dirty="0" err="1" smtClean="0"/>
                  <a:t>labelled</a:t>
                </a:r>
                <a:r>
                  <a:rPr lang="en-US" dirty="0" smtClean="0"/>
                  <a:t> 1 to 36. Determine the probability that a dart thrown at the center of the board hits: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r>
                  <a:rPr lang="en-US" dirty="0" smtClean="0"/>
                  <a:t>Not a multiple of 4 or 6?</a:t>
                </a:r>
              </a:p>
              <a:p>
                <a:pPr marL="971550" lvl="1" indent="-514350">
                  <a:buFont typeface="+mj-lt"/>
                  <a:buAutoNum type="alphaL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𝑛𝑜𝑡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&lt;13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lphaLcPeriod"/>
                </a:pPr>
                <a:endParaRPr lang="en-US" dirty="0"/>
              </a:p>
              <a:p>
                <a:pPr marL="971550" lvl="1" indent="-514350">
                  <a:buFont typeface="+mj-lt"/>
                  <a:buAutoNum type="alpha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𝑛𝑜𝑡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𝑝𝑟𝑖𝑚𝑒</m:t>
                        </m:r>
                        <m:r>
                          <a:rPr lang="en-US" b="0" i="1" smtClean="0">
                            <a:latin typeface="Cambria Math"/>
                          </a:rPr>
                          <m:t> #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305800" cy="4724400"/>
              </a:xfrm>
              <a:blipFill rotWithShape="1">
                <a:blip r:embed="rId2"/>
                <a:stretch>
                  <a:fillRect l="-1689" t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48000"/>
            <a:ext cx="27527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/>
              <a:lstStyle/>
              <a:p>
                <a:r>
                  <a:rPr lang="en-US" dirty="0" smtClean="0"/>
                  <a:t>Events are </a:t>
                </a:r>
                <a:r>
                  <a:rPr lang="en-US" b="1" dirty="0" smtClean="0"/>
                  <a:t>independent</a:t>
                </a:r>
                <a:r>
                  <a:rPr lang="en-US" dirty="0" smtClean="0"/>
                  <a:t> if the occurrence of each of them </a:t>
                </a:r>
                <a:r>
                  <a:rPr lang="en-US" i="1" dirty="0" smtClean="0"/>
                  <a:t>does not affect </a:t>
                </a:r>
                <a:r>
                  <a:rPr lang="en-US" dirty="0" smtClean="0"/>
                  <a:t>the probability that the others occur.</a:t>
                </a:r>
              </a:p>
              <a:p>
                <a:pPr lvl="1"/>
                <a:r>
                  <a:rPr lang="en-US" dirty="0" smtClean="0"/>
                  <a:t>If A and B are </a:t>
                </a:r>
                <a:r>
                  <a:rPr lang="en-US" b="1" dirty="0" smtClean="0"/>
                  <a:t>independent events</a:t>
                </a:r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</a:rPr>
                          <m:t>𝒂𝒏𝒅</m:t>
                        </m:r>
                        <m:r>
                          <a:rPr lang="en-US" b="1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For example:</a:t>
                </a:r>
              </a:p>
              <a:p>
                <a:pPr marL="1428750" lvl="2" indent="-514350">
                  <a:buFont typeface="+mj-lt"/>
                  <a:buAutoNum type="romanLcPeriod"/>
                </a:pPr>
                <a:r>
                  <a:rPr lang="en-US" dirty="0" smtClean="0"/>
                  <a:t>A coin and a die are tossed simultaneously. Determine the probability of getting a head and a 3.</a:t>
                </a:r>
              </a:p>
              <a:p>
                <a:pPr marL="1885950" lvl="3" indent="-514350">
                  <a:buFont typeface="+mj-lt"/>
                  <a:buAutoNum type="romanL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h𝑒𝑎𝑑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𝑎𝑛𝑑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</a:rPr>
                          <m:t> 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2"/>
                <a:stretch>
                  <a:fillRect l="-1630" t="-15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5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95400"/>
                <a:ext cx="8610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Dependent </a:t>
                </a:r>
                <a:r>
                  <a:rPr lang="en-US" dirty="0" smtClean="0"/>
                  <a:t>events are events for which the occurrence of one of the events </a:t>
                </a:r>
                <a:r>
                  <a:rPr lang="en-US" i="1" dirty="0" smtClean="0"/>
                  <a:t>does affect</a:t>
                </a:r>
                <a:r>
                  <a:rPr lang="en-US" dirty="0" smtClean="0"/>
                  <a:t> the occurrence of the other event(s).</a:t>
                </a:r>
              </a:p>
              <a:p>
                <a:pPr lvl="1"/>
                <a:r>
                  <a:rPr lang="en-US" dirty="0" smtClean="0"/>
                  <a:t>If A and B are dependent events then: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      </m:t>
                    </m:r>
                    <m:r>
                      <a:rPr lang="en-US" b="0" i="1" smtClean="0">
                        <a:latin typeface="Cambria Math"/>
                      </a:rPr>
                      <m:t>     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)×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𝑔𝑖𝑣𝑒𝑛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𝑡h𝑎𝑡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h𝑎𝑠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𝑜𝑐𝑐𝑢𝑟𝑟𝑒𝑑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For example:</a:t>
                </a:r>
              </a:p>
              <a:p>
                <a:pPr lvl="2"/>
                <a:r>
                  <a:rPr lang="en-US" dirty="0" smtClean="0"/>
                  <a:t>A box contains 4 red and 2 yellow tickets. Two tickets are randomly selected form the box one by one </a:t>
                </a:r>
                <a:r>
                  <a:rPr lang="en-US" i="1" dirty="0" smtClean="0"/>
                  <a:t>without</a:t>
                </a:r>
                <a:r>
                  <a:rPr lang="en-US" dirty="0" smtClean="0"/>
                  <a:t> replacement. Find the probability that:</a:t>
                </a:r>
              </a:p>
              <a:p>
                <a:pPr marL="1828800" lvl="3" indent="-457200">
                  <a:buFont typeface="+mj-lt"/>
                  <a:buAutoNum type="alphaLcPeriod"/>
                </a:pPr>
                <a:r>
                  <a:rPr lang="en-US" dirty="0" smtClean="0"/>
                  <a:t>Both are red		b.   The first is red and then yellow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95400"/>
                <a:ext cx="8610600" cy="5181600"/>
              </a:xfrm>
              <a:blipFill rotWithShape="1">
                <a:blip r:embed="rId2"/>
                <a:stretch>
                  <a:fillRect l="-1629" t="-1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71600"/>
                <a:ext cx="8458200" cy="5105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For two events A and B,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1"/>
                <a:r>
                  <a:rPr lang="en-US" dirty="0" smtClean="0"/>
                  <a:t>This is also known as the </a:t>
                </a:r>
                <a:r>
                  <a:rPr lang="en-US" b="1" dirty="0" smtClean="0"/>
                  <a:t>addition law of probability</a:t>
                </a:r>
                <a:endParaRPr lang="en-US" dirty="0" smtClean="0"/>
              </a:p>
              <a:p>
                <a:r>
                  <a:rPr lang="en-US" dirty="0" smtClean="0"/>
                  <a:t>For example:</a:t>
                </a:r>
              </a:p>
              <a:p>
                <a:pPr lvl="1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=0.6, 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=0.7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=0.3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0.7=0.6+</m:t>
                    </m:r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−0.3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=0.4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71600"/>
                <a:ext cx="8458200" cy="5105400"/>
              </a:xfrm>
              <a:blipFill rotWithShape="1">
                <a:blip r:embed="rId2"/>
                <a:stretch>
                  <a:fillRect l="-1585" t="-1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74313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Events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Lets solve the last problem with a Venn Diagram: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=0.6, </m:t>
                    </m:r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=0.7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𝑎𝑛𝑑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=0.3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1905000" y="3505200"/>
            <a:ext cx="4572000" cy="3048000"/>
            <a:chOff x="1905000" y="3505200"/>
            <a:chExt cx="4572000" cy="3048000"/>
          </a:xfrm>
        </p:grpSpPr>
        <p:grpSp>
          <p:nvGrpSpPr>
            <p:cNvPr id="6" name="Group 5"/>
            <p:cNvGrpSpPr/>
            <p:nvPr/>
          </p:nvGrpSpPr>
          <p:grpSpPr>
            <a:xfrm>
              <a:off x="2133600" y="3733800"/>
              <a:ext cx="4114800" cy="2590800"/>
              <a:chOff x="1524000" y="3429000"/>
              <a:chExt cx="4800600" cy="29718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524000" y="3429000"/>
                <a:ext cx="2971800" cy="2971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352800" y="3429000"/>
                <a:ext cx="2971800" cy="29718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905000" y="3505200"/>
              <a:ext cx="4572000" cy="304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5164" y="3733800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67023" y="374983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99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Notation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number or object in a set is called an </a:t>
            </a:r>
            <a:r>
              <a:rPr lang="en-US" b="1" dirty="0" smtClean="0"/>
              <a:t>element</a:t>
            </a:r>
            <a:r>
              <a:rPr lang="en-US" dirty="0" smtClean="0"/>
              <a:t> or </a:t>
            </a:r>
            <a:r>
              <a:rPr lang="en-US" b="1" dirty="0" smtClean="0"/>
              <a:t>member</a:t>
            </a:r>
            <a:r>
              <a:rPr lang="en-US" dirty="0" smtClean="0"/>
              <a:t> of the set.</a:t>
            </a:r>
          </a:p>
          <a:p>
            <a:pPr lvl="1"/>
            <a:r>
              <a:rPr lang="en-US" dirty="0" smtClean="0"/>
              <a:t>We use the symbol </a:t>
            </a:r>
            <a:r>
              <a:rPr lang="en-US" b="1" dirty="0" smtClean="0"/>
              <a:t>∈</a:t>
            </a:r>
            <a:r>
              <a:rPr lang="en-US" dirty="0" smtClean="0"/>
              <a:t> to say </a:t>
            </a:r>
            <a:r>
              <a:rPr lang="en-US" i="1" u="sng" dirty="0" smtClean="0"/>
              <a:t>is an element of</a:t>
            </a:r>
          </a:p>
          <a:p>
            <a:pPr lvl="1"/>
            <a:r>
              <a:rPr lang="en-US" dirty="0" smtClean="0"/>
              <a:t>We use the symbol </a:t>
            </a:r>
            <a:r>
              <a:rPr lang="en-US" b="1" dirty="0" smtClean="0"/>
              <a:t>∉ </a:t>
            </a:r>
            <a:r>
              <a:rPr lang="en-US" dirty="0" smtClean="0"/>
              <a:t>to say </a:t>
            </a:r>
            <a:r>
              <a:rPr lang="en-US" i="1" u="sng" dirty="0" smtClean="0"/>
              <a:t>is not an element of</a:t>
            </a:r>
          </a:p>
          <a:p>
            <a:pPr lvl="2"/>
            <a:r>
              <a:rPr lang="en-US" dirty="0" smtClean="0"/>
              <a:t>For example: “</a:t>
            </a:r>
            <a:r>
              <a:rPr lang="en-US" i="1" dirty="0" smtClean="0"/>
              <a:t>Write 4 is an element of set T</a:t>
            </a:r>
            <a:r>
              <a:rPr lang="en-US" dirty="0" smtClean="0"/>
              <a:t>”</a:t>
            </a:r>
          </a:p>
          <a:p>
            <a:pPr lvl="3"/>
            <a:r>
              <a:rPr lang="en-US" dirty="0" smtClean="0"/>
              <a:t>4 </a:t>
            </a:r>
            <a:r>
              <a:rPr lang="en-US" b="1" dirty="0" smtClean="0"/>
              <a:t>∈ 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Mutually Exclusive or Disjoint Events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/>
              <a:lstStyle/>
              <a:p>
                <a:r>
                  <a:rPr lang="en-US" dirty="0" smtClean="0"/>
                  <a:t>If A and B are </a:t>
                </a:r>
                <a:r>
                  <a:rPr lang="en-US" b="1" dirty="0" smtClean="0"/>
                  <a:t>mutually exclusive</a:t>
                </a:r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∩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, and so the addition law becomes: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∪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1630" t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5263069" y="2743200"/>
            <a:ext cx="3429000" cy="2286000"/>
            <a:chOff x="5263069" y="2743200"/>
            <a:chExt cx="3429000" cy="2286000"/>
          </a:xfrm>
        </p:grpSpPr>
        <p:sp>
          <p:nvSpPr>
            <p:cNvPr id="5" name="Oval 4"/>
            <p:cNvSpPr/>
            <p:nvPr/>
          </p:nvSpPr>
          <p:spPr>
            <a:xfrm>
              <a:off x="5417368" y="3095625"/>
              <a:ext cx="1477562" cy="1581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263069" y="2743200"/>
              <a:ext cx="3429000" cy="2286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064942" y="3095625"/>
              <a:ext cx="1477562" cy="158115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278713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41659" y="2803164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423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Mutually Exclusive Events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Of the 31 people on a bus tour, 7 were born in Scotland (S), and 5 were born in Wales (W).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Are S and W mutually exclusive events?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If a member of the tour is chosen at random, find the probability that he or she was born in:</a:t>
            </a:r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Scotland</a:t>
            </a:r>
          </a:p>
          <a:p>
            <a:pPr marL="1371600" lvl="2" indent="-514350">
              <a:buFont typeface="+mj-lt"/>
              <a:buAutoNum type="romanLcPeriod"/>
            </a:pPr>
            <a:endParaRPr lang="en-US" dirty="0" smtClean="0"/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Wales</a:t>
            </a:r>
          </a:p>
          <a:p>
            <a:pPr marL="1371600" lvl="2" indent="-514350">
              <a:buFont typeface="+mj-lt"/>
              <a:buAutoNum type="romanLcPeriod"/>
            </a:pPr>
            <a:endParaRPr lang="en-US" dirty="0" smtClean="0"/>
          </a:p>
          <a:p>
            <a:pPr marL="1371600" lvl="2" indent="-514350">
              <a:buFont typeface="+mj-lt"/>
              <a:buAutoNum type="romanLcPeriod"/>
            </a:pPr>
            <a:r>
              <a:rPr lang="en-US" dirty="0" smtClean="0"/>
              <a:t>Scotland or Wales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P and Q are two sets. P is a </a:t>
            </a:r>
            <a:r>
              <a:rPr lang="en-US" b="1" dirty="0" smtClean="0"/>
              <a:t>subset</a:t>
            </a:r>
            <a:r>
              <a:rPr lang="en-US" dirty="0" smtClean="0"/>
              <a:t> of Q if every element of P is also an element of Q (can be equal to).</a:t>
            </a:r>
          </a:p>
          <a:p>
            <a:pPr lvl="1"/>
            <a:r>
              <a:rPr lang="en-US" dirty="0" smtClean="0"/>
              <a:t>We represent this as: </a:t>
            </a:r>
            <a:r>
              <a:rPr lang="en-US" b="1" dirty="0" smtClean="0"/>
              <a:t>P </a:t>
            </a:r>
            <a:r>
              <a:rPr lang="en-US" dirty="0" smtClean="0"/>
              <a:t>⊆ </a:t>
            </a:r>
            <a:r>
              <a:rPr lang="en-US" b="1" dirty="0" smtClean="0"/>
              <a:t>Q</a:t>
            </a:r>
            <a:endParaRPr lang="en-US" dirty="0" smtClean="0"/>
          </a:p>
          <a:p>
            <a:pPr lvl="2"/>
            <a:r>
              <a:rPr lang="en-US" dirty="0" smtClean="0"/>
              <a:t>For example: P={1,2,3,4,5,6} ⊆ Q={1,2,3,4,5,6,7,8,9}</a:t>
            </a:r>
          </a:p>
          <a:p>
            <a:r>
              <a:rPr lang="en-US" dirty="0" smtClean="0"/>
              <a:t>We say P is a </a:t>
            </a:r>
            <a:r>
              <a:rPr lang="en-US" b="1" dirty="0" smtClean="0"/>
              <a:t>Proper Subset</a:t>
            </a:r>
            <a:r>
              <a:rPr lang="en-US" dirty="0" smtClean="0"/>
              <a:t> of Q is P is a subset of Q, but is </a:t>
            </a:r>
            <a:r>
              <a:rPr lang="en-US" i="1" u="sng" dirty="0" smtClean="0"/>
              <a:t>not equal to</a:t>
            </a:r>
            <a:r>
              <a:rPr lang="en-US" i="1" dirty="0" smtClean="0"/>
              <a:t> </a:t>
            </a:r>
            <a:r>
              <a:rPr lang="en-US" dirty="0" smtClean="0"/>
              <a:t>Q.</a:t>
            </a:r>
          </a:p>
          <a:p>
            <a:pPr lvl="1"/>
            <a:r>
              <a:rPr lang="en-US" dirty="0" smtClean="0"/>
              <a:t>We represent this as: </a:t>
            </a:r>
            <a:r>
              <a:rPr lang="en-US" b="1" dirty="0" smtClean="0"/>
              <a:t>P </a:t>
            </a:r>
            <a:r>
              <a:rPr lang="en-US" dirty="0" smtClean="0"/>
              <a:t>⊂ </a:t>
            </a:r>
            <a:r>
              <a:rPr lang="en-US" b="1" dirty="0" smtClean="0"/>
              <a:t>Q</a:t>
            </a:r>
          </a:p>
          <a:p>
            <a:pPr lvl="2"/>
            <a:r>
              <a:rPr lang="en-US" dirty="0" smtClean="0"/>
              <a:t>For example: P={2,3,4} ⊂ Q={1,2,3,4,5,6}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and Intersection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P and Q are two sets then:</a:t>
            </a:r>
          </a:p>
          <a:p>
            <a:pPr lvl="1"/>
            <a:r>
              <a:rPr lang="en-US" dirty="0" smtClean="0"/>
              <a:t>P ∩ Q is the </a:t>
            </a:r>
            <a:r>
              <a:rPr lang="en-US" b="1" dirty="0" smtClean="0"/>
              <a:t>intersection</a:t>
            </a:r>
            <a:r>
              <a:rPr lang="en-US" dirty="0" smtClean="0"/>
              <a:t> of P and Q and consists of all elements which are in </a:t>
            </a:r>
            <a:r>
              <a:rPr lang="en-US" b="1" dirty="0" smtClean="0"/>
              <a:t>both</a:t>
            </a:r>
            <a:r>
              <a:rPr lang="en-US" dirty="0" smtClean="0"/>
              <a:t> P </a:t>
            </a:r>
            <a:r>
              <a:rPr lang="en-US" b="1" dirty="0" smtClean="0"/>
              <a:t>and</a:t>
            </a:r>
            <a:r>
              <a:rPr lang="en-US" dirty="0" smtClean="0"/>
              <a:t> Q.</a:t>
            </a:r>
          </a:p>
          <a:p>
            <a:pPr lvl="1"/>
            <a:r>
              <a:rPr lang="en-US" dirty="0" smtClean="0"/>
              <a:t>P ∪ Q is the </a:t>
            </a:r>
            <a:r>
              <a:rPr lang="en-US" b="1" dirty="0" smtClean="0"/>
              <a:t>union</a:t>
            </a:r>
            <a:r>
              <a:rPr lang="en-US" dirty="0" smtClean="0"/>
              <a:t> of P and Q and consists of </a:t>
            </a:r>
            <a:r>
              <a:rPr lang="en-US" b="1" dirty="0" smtClean="0"/>
              <a:t>all</a:t>
            </a:r>
            <a:r>
              <a:rPr lang="en-US" dirty="0" smtClean="0"/>
              <a:t> elements which are in P </a:t>
            </a:r>
            <a:r>
              <a:rPr lang="en-US" b="1" dirty="0" smtClean="0"/>
              <a:t>or</a:t>
            </a:r>
            <a:r>
              <a:rPr lang="en-US" dirty="0" smtClean="0"/>
              <a:t> Q.</a:t>
            </a:r>
          </a:p>
          <a:p>
            <a:pPr lvl="2">
              <a:buNone/>
            </a:pPr>
            <a:r>
              <a:rPr lang="en-US" dirty="0" smtClean="0"/>
              <a:t>For example: if P = {1, 3, 4} and Q = {2, 3, 5}</a:t>
            </a:r>
          </a:p>
          <a:p>
            <a:pPr lvl="2"/>
            <a:r>
              <a:rPr lang="en-US" dirty="0" smtClean="0"/>
              <a:t>P ∩ Q = {3}</a:t>
            </a:r>
          </a:p>
          <a:p>
            <a:pPr lvl="2"/>
            <a:r>
              <a:rPr lang="en-US" dirty="0" smtClean="0"/>
              <a:t>P ∪ Q = {1,2,3,4,5}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385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385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Disjoint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sets are </a:t>
            </a:r>
            <a:r>
              <a:rPr lang="en-US" b="1" dirty="0" smtClean="0"/>
              <a:t>Disjoint</a:t>
            </a:r>
            <a:r>
              <a:rPr lang="en-US" dirty="0" smtClean="0"/>
              <a:t> or </a:t>
            </a:r>
            <a:r>
              <a:rPr lang="en-US" b="1" dirty="0" smtClean="0"/>
              <a:t>Mutually Exclusive</a:t>
            </a:r>
            <a:r>
              <a:rPr lang="en-US" dirty="0" smtClean="0"/>
              <a:t> if they have no elements in common.</a:t>
            </a:r>
          </a:p>
          <a:p>
            <a:pPr lvl="1"/>
            <a:r>
              <a:rPr lang="en-US" dirty="0" smtClean="0"/>
              <a:t>For example:</a:t>
            </a:r>
          </a:p>
          <a:p>
            <a:pPr lvl="2"/>
            <a:r>
              <a:rPr lang="en-US" dirty="0" smtClean="0"/>
              <a:t>P &amp; Q are disjoint or mutually exclusive if P = {1, 2, 3, 4} &amp; Q = {5, 6, 7, 8}</a:t>
            </a:r>
          </a:p>
          <a:p>
            <a:pPr lvl="2"/>
            <a:r>
              <a:rPr lang="en-US" dirty="0" smtClean="0"/>
              <a:t>P ∪ Q = </a:t>
            </a:r>
          </a:p>
          <a:p>
            <a:pPr lvl="2"/>
            <a:r>
              <a:rPr lang="en-US" dirty="0" smtClean="0"/>
              <a:t>P ∩ Q =</a:t>
            </a:r>
          </a:p>
          <a:p>
            <a:pPr lvl="1"/>
            <a:r>
              <a:rPr lang="en-US" dirty="0" smtClean="0"/>
              <a:t>The symbol ∅ = “</a:t>
            </a:r>
            <a:r>
              <a:rPr lang="en-US" i="1" dirty="0" smtClean="0"/>
              <a:t>The empty set</a:t>
            </a:r>
            <a:r>
              <a:rPr lang="en-US" dirty="0" smtClean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3962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{1,2,3,4,5,6,7,8}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419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{∅}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3792</Words>
  <Application>Microsoft Office PowerPoint</Application>
  <PresentationFormat>On-screen Show (4:3)</PresentationFormat>
  <Paragraphs>676</Paragraphs>
  <Slides>61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Office Theme</vt:lpstr>
      <vt:lpstr>Worksheet</vt:lpstr>
      <vt:lpstr>Logic, Sets, and Probability</vt:lpstr>
      <vt:lpstr>Standards</vt:lpstr>
      <vt:lpstr>Definition of a Set</vt:lpstr>
      <vt:lpstr>Defining Sets</vt:lpstr>
      <vt:lpstr>Set Notation</vt:lpstr>
      <vt:lpstr>Set Notation (Cont.)</vt:lpstr>
      <vt:lpstr>Subsets</vt:lpstr>
      <vt:lpstr>Union and Intersection</vt:lpstr>
      <vt:lpstr>Disjoint Sets</vt:lpstr>
      <vt:lpstr>Special Number Sets</vt:lpstr>
      <vt:lpstr>Homework</vt:lpstr>
      <vt:lpstr>Showing #’s are rational</vt:lpstr>
      <vt:lpstr>Irrational Numbers</vt:lpstr>
      <vt:lpstr>Set Builder Notation</vt:lpstr>
      <vt:lpstr>Set Builder Notation (Cont.)</vt:lpstr>
      <vt:lpstr>Universal Sets</vt:lpstr>
      <vt:lpstr>Complements of Sets</vt:lpstr>
      <vt:lpstr>Using Venn Diagrams to Represent sets</vt:lpstr>
      <vt:lpstr>Homework (all in the Orange Book)</vt:lpstr>
      <vt:lpstr>PowerPoint Presentation</vt:lpstr>
      <vt:lpstr>Propositions</vt:lpstr>
      <vt:lpstr>Truth Values</vt:lpstr>
      <vt:lpstr>Propositions (cont.)</vt:lpstr>
      <vt:lpstr>Notation used for Propositions</vt:lpstr>
      <vt:lpstr>Negation</vt:lpstr>
      <vt:lpstr>Truth Table</vt:lpstr>
      <vt:lpstr>Negation and Venn Diagrams</vt:lpstr>
      <vt:lpstr>Conjuntion</vt:lpstr>
      <vt:lpstr>Conjunction (cont.)</vt:lpstr>
      <vt:lpstr>Conjunction (cont.)</vt:lpstr>
      <vt:lpstr>Disjunction</vt:lpstr>
      <vt:lpstr>Disjunction (cont.)</vt:lpstr>
      <vt:lpstr>Exclusive Disjunction</vt:lpstr>
      <vt:lpstr>Exclusive Disjunction (cont)</vt:lpstr>
      <vt:lpstr>Problem Solving with Venn Diagrams</vt:lpstr>
      <vt:lpstr>Prob. Solving w/ Venn Diagrams (cont)</vt:lpstr>
      <vt:lpstr>Prob. Solving w/ Venn Diagrams (ex)</vt:lpstr>
      <vt:lpstr>Homework</vt:lpstr>
      <vt:lpstr>Group Activity Venn Diagram</vt:lpstr>
      <vt:lpstr>Implications</vt:lpstr>
      <vt:lpstr>Implications (cont.)</vt:lpstr>
      <vt:lpstr>Truth Values of Implications</vt:lpstr>
      <vt:lpstr>Equivalences</vt:lpstr>
      <vt:lpstr>Equivalence (cont.)</vt:lpstr>
      <vt:lpstr>Implication Truth Table</vt:lpstr>
      <vt:lpstr>Truth Tables w/ 3 propositions</vt:lpstr>
      <vt:lpstr>Converse</vt:lpstr>
      <vt:lpstr>Inverse</vt:lpstr>
      <vt:lpstr>Contrapositive</vt:lpstr>
      <vt:lpstr>Homework</vt:lpstr>
      <vt:lpstr>Tree Diagrams</vt:lpstr>
      <vt:lpstr>Theoretical Probability</vt:lpstr>
      <vt:lpstr>Theoretical Probability (cont.)</vt:lpstr>
      <vt:lpstr>Complementary Events</vt:lpstr>
      <vt:lpstr>Complementary Events (Cont.)</vt:lpstr>
      <vt:lpstr>Independent Events</vt:lpstr>
      <vt:lpstr>Dependent Events</vt:lpstr>
      <vt:lpstr>Combined Events</vt:lpstr>
      <vt:lpstr>Combined Events (cont.)</vt:lpstr>
      <vt:lpstr>Mutually Exclusive or Disjoint Events</vt:lpstr>
      <vt:lpstr>Mutually Exclusive Events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Logic, Sets, and Probability</dc:title>
  <dc:creator>Chase Brooks</dc:creator>
  <cp:lastModifiedBy>Chase Brooks</cp:lastModifiedBy>
  <cp:revision>222</cp:revision>
  <dcterms:created xsi:type="dcterms:W3CDTF">2012-10-31T01:33:42Z</dcterms:created>
  <dcterms:modified xsi:type="dcterms:W3CDTF">2013-10-10T03:12:24Z</dcterms:modified>
</cp:coreProperties>
</file>