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8EE9A-04F7-4E0B-92D8-00CC483DAB0B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2E02F-BDDE-43E4-BCAC-58033CA6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Geometric 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8229600" cy="1752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1.7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Geometric sequences and series, and their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applications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 of the formulae for the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i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term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and the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sum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n terms.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Sequence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sequence is </a:t>
            </a:r>
            <a:r>
              <a:rPr lang="en-US" b="1" dirty="0" smtClean="0"/>
              <a:t>geometric</a:t>
            </a:r>
            <a:r>
              <a:rPr lang="en-US" dirty="0" smtClean="0"/>
              <a:t> if the </a:t>
            </a:r>
            <a:r>
              <a:rPr lang="en-US" i="1" dirty="0" smtClean="0"/>
              <a:t>quotient between any term of the sequence and its previous term is constant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constant</a:t>
            </a:r>
            <a:r>
              <a:rPr lang="en-US" dirty="0" smtClean="0"/>
              <a:t> is called the </a:t>
            </a:r>
            <a:r>
              <a:rPr lang="en-US" b="1" dirty="0" smtClean="0"/>
              <a:t>common ratio </a:t>
            </a:r>
            <a:r>
              <a:rPr lang="en-US" dirty="0" smtClean="0"/>
              <a:t>(r)</a:t>
            </a:r>
            <a:r>
              <a:rPr lang="en-US" b="1" dirty="0" smtClean="0"/>
              <a:t> </a:t>
            </a:r>
            <a:r>
              <a:rPr lang="en-US" dirty="0" smtClean="0"/>
              <a:t>of the sequence.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 = 	      =		=	      =  … 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828800" y="4343400"/>
            <a:ext cx="914400" cy="1132820"/>
            <a:chOff x="1828800" y="4343400"/>
            <a:chExt cx="914400" cy="1132820"/>
          </a:xfrm>
        </p:grpSpPr>
        <p:sp>
          <p:nvSpPr>
            <p:cNvPr id="4" name="TextBox 3"/>
            <p:cNvSpPr txBox="1"/>
            <p:nvPr/>
          </p:nvSpPr>
          <p:spPr>
            <a:xfrm>
              <a:off x="19812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/>
                <a:t>1</a:t>
              </a:r>
              <a:endParaRPr lang="en-US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812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 smtClean="0"/>
                <a:t>2</a:t>
              </a:r>
              <a:endParaRPr lang="en-US" sz="2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828800" y="495300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124200" y="4343400"/>
            <a:ext cx="990600" cy="1132820"/>
            <a:chOff x="3124200" y="4343400"/>
            <a:chExt cx="990600" cy="1132820"/>
          </a:xfrm>
        </p:grpSpPr>
        <p:sp>
          <p:nvSpPr>
            <p:cNvPr id="6" name="TextBox 5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 smtClean="0"/>
                <a:t>2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/>
                <a:t>3</a:t>
              </a:r>
              <a:endParaRPr lang="en-US" sz="28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495800" y="4343400"/>
            <a:ext cx="990600" cy="1132820"/>
            <a:chOff x="3124200" y="4343400"/>
            <a:chExt cx="990600" cy="1132820"/>
          </a:xfrm>
        </p:grpSpPr>
        <p:sp>
          <p:nvSpPr>
            <p:cNvPr id="17" name="TextBox 16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/>
                <a:t>3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 smtClean="0"/>
                <a:t>4</a:t>
              </a:r>
              <a:endParaRPr lang="en-US" sz="28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Geo.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1, 2, 4, 8, 16, …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  <a:p>
            <a:pPr marL="914400" lvl="1" indent="-514350">
              <a:buFont typeface="Wingdings" pitchFamily="2" charset="2"/>
              <a:buChar char="q"/>
            </a:pPr>
            <a:r>
              <a:rPr lang="en-US" dirty="0" smtClean="0"/>
              <a:t>r =	      =		=	      = 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100, -50, 25, -12.5…</a:t>
            </a:r>
          </a:p>
          <a:p>
            <a:pPr marL="914400" lvl="1" indent="-514350">
              <a:buFont typeface="Wingdings" pitchFamily="2" charset="2"/>
              <a:buChar char="q"/>
            </a:pPr>
            <a:endParaRPr lang="en-US" dirty="0"/>
          </a:p>
          <a:p>
            <a:pPr marL="914400" lvl="1" indent="-514350">
              <a:buFont typeface="Wingdings" pitchFamily="2" charset="2"/>
              <a:buChar char="q"/>
            </a:pPr>
            <a:r>
              <a:rPr lang="en-US" dirty="0" smtClean="0"/>
              <a:t>=	      =		=	      =  -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5000" y="2438400"/>
            <a:ext cx="914400" cy="1132820"/>
            <a:chOff x="1828800" y="4343400"/>
            <a:chExt cx="914400" cy="1132820"/>
          </a:xfrm>
        </p:grpSpPr>
        <p:sp>
          <p:nvSpPr>
            <p:cNvPr id="5" name="TextBox 4"/>
            <p:cNvSpPr txBox="1"/>
            <p:nvPr/>
          </p:nvSpPr>
          <p:spPr>
            <a:xfrm>
              <a:off x="19812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12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828800" y="495300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124200" y="2438400"/>
            <a:ext cx="990600" cy="1132820"/>
            <a:chOff x="3124200" y="4343400"/>
            <a:chExt cx="990600" cy="1132820"/>
          </a:xfrm>
        </p:grpSpPr>
        <p:sp>
          <p:nvSpPr>
            <p:cNvPr id="9" name="TextBox 8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495800" y="2438400"/>
            <a:ext cx="990600" cy="1132820"/>
            <a:chOff x="3124200" y="4343400"/>
            <a:chExt cx="990600" cy="1132820"/>
          </a:xfrm>
        </p:grpSpPr>
        <p:sp>
          <p:nvSpPr>
            <p:cNvPr id="13" name="TextBox 12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8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828800" y="4648200"/>
            <a:ext cx="914400" cy="1132820"/>
            <a:chOff x="1828800" y="4343400"/>
            <a:chExt cx="914400" cy="1132820"/>
          </a:xfrm>
        </p:grpSpPr>
        <p:sp>
          <p:nvSpPr>
            <p:cNvPr id="29" name="TextBox 28"/>
            <p:cNvSpPr txBox="1"/>
            <p:nvPr/>
          </p:nvSpPr>
          <p:spPr>
            <a:xfrm>
              <a:off x="1905000" y="49530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100</a:t>
              </a:r>
              <a:endParaRPr lang="en-US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812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-50</a:t>
              </a:r>
              <a:endParaRPr lang="en-US" sz="2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828800" y="495300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124200" y="4648200"/>
            <a:ext cx="990600" cy="1132820"/>
            <a:chOff x="3124200" y="4343400"/>
            <a:chExt cx="990600" cy="1132820"/>
          </a:xfrm>
        </p:grpSpPr>
        <p:sp>
          <p:nvSpPr>
            <p:cNvPr id="33" name="TextBox 32"/>
            <p:cNvSpPr txBox="1"/>
            <p:nvPr/>
          </p:nvSpPr>
          <p:spPr>
            <a:xfrm>
              <a:off x="32766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-50</a:t>
              </a:r>
              <a:endParaRPr lang="en-US" sz="28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25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495800" y="4648200"/>
            <a:ext cx="990600" cy="1132820"/>
            <a:chOff x="3124200" y="4343400"/>
            <a:chExt cx="990600" cy="1132820"/>
          </a:xfrm>
        </p:grpSpPr>
        <p:sp>
          <p:nvSpPr>
            <p:cNvPr id="37" name="TextBox 36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25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00" y="43434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-12.5</a:t>
              </a:r>
              <a:endParaRPr lang="en-US" sz="28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6172200" y="4648200"/>
            <a:ext cx="990600" cy="1132820"/>
            <a:chOff x="3124200" y="4343400"/>
            <a:chExt cx="990600" cy="1132820"/>
          </a:xfrm>
        </p:grpSpPr>
        <p:sp>
          <p:nvSpPr>
            <p:cNvPr id="41" name="TextBox 40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981700" y="28171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In a geometric sequence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= 3 and the common ration is -2. Find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and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i="1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en-US" i="1" dirty="0" smtClean="0"/>
          </a:p>
          <a:p>
            <a:pPr lvl="1">
              <a:buFont typeface="Wingdings" pitchFamily="2" charset="2"/>
              <a:buChar char="Ø"/>
            </a:pPr>
            <a:r>
              <a:rPr lang="en-US" i="1" dirty="0" smtClean="0"/>
              <a:t> </a:t>
            </a:r>
            <a:r>
              <a:rPr lang="en-US" dirty="0" smtClean="0"/>
              <a:t>Solution:	         = -2 </a:t>
            </a:r>
            <a:r>
              <a:rPr lang="en-US" dirty="0" smtClean="0">
                <a:sym typeface="Wingdings" pitchFamily="2" charset="2"/>
              </a:rPr>
              <a:t> u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</a:t>
            </a:r>
            <a:endParaRPr lang="en-US" i="1" dirty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endParaRPr lang="en-US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895600" y="2819400"/>
            <a:ext cx="990600" cy="1132820"/>
            <a:chOff x="3124200" y="4343400"/>
            <a:chExt cx="990600" cy="1132820"/>
          </a:xfrm>
        </p:grpSpPr>
        <p:sp>
          <p:nvSpPr>
            <p:cNvPr id="5" name="TextBox 4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 smtClean="0"/>
                <a:t>2</a:t>
              </a:r>
              <a:endParaRPr lang="en-US" sz="28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048000" y="4191000"/>
            <a:ext cx="990600" cy="1132820"/>
            <a:chOff x="3124200" y="4343400"/>
            <a:chExt cx="990600" cy="1132820"/>
          </a:xfrm>
        </p:grpSpPr>
        <p:sp>
          <p:nvSpPr>
            <p:cNvPr id="9" name="TextBox 8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-6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/>
                <a:t>3</a:t>
              </a:r>
              <a:endParaRPr lang="en-US" sz="28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191000" y="4495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-2 </a:t>
            </a:r>
            <a:r>
              <a:rPr lang="en-US" sz="2800" dirty="0" smtClean="0">
                <a:sym typeface="Wingdings" pitchFamily="2" charset="2"/>
              </a:rPr>
              <a:t> u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dirty="0" smtClean="0">
                <a:sym typeface="Wingdings" pitchFamily="2" charset="2"/>
              </a:rPr>
              <a:t> = 12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0" y="5410200"/>
            <a:ext cx="990600" cy="1132820"/>
            <a:chOff x="3124200" y="4343400"/>
            <a:chExt cx="990600" cy="1132820"/>
          </a:xfrm>
        </p:grpSpPr>
        <p:sp>
          <p:nvSpPr>
            <p:cNvPr id="14" name="TextBox 13"/>
            <p:cNvSpPr txBox="1"/>
            <p:nvPr/>
          </p:nvSpPr>
          <p:spPr>
            <a:xfrm>
              <a:off x="3352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12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</a:t>
              </a:r>
              <a:r>
                <a:rPr lang="en-US" sz="2800" baseline="-25000" dirty="0" smtClean="0"/>
                <a:t>4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124200" y="4953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191000" y="5715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-2 </a:t>
            </a:r>
            <a:r>
              <a:rPr lang="en-US" sz="2800" dirty="0" smtClean="0">
                <a:sym typeface="Wingdings" pitchFamily="2" charset="2"/>
              </a:rPr>
              <a:t> u</a:t>
            </a:r>
            <a:r>
              <a:rPr lang="en-US" sz="2800" baseline="-25000" dirty="0">
                <a:sym typeface="Wingdings" pitchFamily="2" charset="2"/>
              </a:rPr>
              <a:t>4</a:t>
            </a:r>
            <a:r>
              <a:rPr lang="en-US" sz="2800" dirty="0" smtClean="0">
                <a:sym typeface="Wingdings" pitchFamily="2" charset="2"/>
              </a:rPr>
              <a:t> = -24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05500" y="2967335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a geometric sequence,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. Find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 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=24  &amp;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=1,536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95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 Geometric Project: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Use the following geometric series and write a general formula (</a:t>
                </a:r>
                <a:r>
                  <a:rPr lang="en-US" b="1" dirty="0" smtClean="0"/>
                  <a:t>nth term</a:t>
                </a:r>
                <a:r>
                  <a:rPr lang="en-US" dirty="0" smtClean="0"/>
                  <a:t>):</a:t>
                </a:r>
              </a:p>
              <a:p>
                <a:pPr lvl="1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{1, 3, 9, 27, …}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Write this formula using the terms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&amp; 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</a:rPr>
                      <m:t>𝑐𝑜𝑚𝑚𝑜𝑛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𝑟𝑎𝑡𝑖𝑜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Also, using your GDC…graph the geometric function and </a:t>
                </a:r>
                <a:r>
                  <a:rPr lang="en-US" b="1" dirty="0" smtClean="0"/>
                  <a:t>describe</a:t>
                </a:r>
                <a:r>
                  <a:rPr lang="en-US" dirty="0" smtClean="0"/>
                  <a:t> the graph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1630" t="-2625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5159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Geometric Sequence (</a:t>
            </a:r>
            <a:r>
              <a:rPr lang="en-US" b="1" dirty="0" smtClean="0"/>
              <a:t>nth Term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</a:t>
                </a:r>
                <a:r>
                  <a:rPr lang="en-US" i="1" dirty="0" smtClean="0"/>
                  <a:t>any </a:t>
                </a:r>
                <a:r>
                  <a:rPr lang="en-US" i="1" u="sng" dirty="0" smtClean="0"/>
                  <a:t>geometric sequence</a:t>
                </a:r>
                <a:r>
                  <a:rPr lang="en-US" dirty="0" smtClean="0"/>
                  <a:t>, the following formula will help you generate the general formula (</a:t>
                </a:r>
                <a:r>
                  <a:rPr lang="en-US" b="1" dirty="0" smtClean="0"/>
                  <a:t>nth term</a:t>
                </a:r>
                <a:r>
                  <a:rPr lang="en-US" dirty="0" smtClean="0"/>
                  <a:t>):</a:t>
                </a:r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611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Geometric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that </a:t>
            </a:r>
            <a:r>
              <a:rPr lang="en-US" u="sng" dirty="0" smtClean="0"/>
              <a:t>arithmetic sequences</a:t>
            </a:r>
            <a:r>
              <a:rPr lang="en-US" dirty="0" smtClean="0"/>
              <a:t> are </a:t>
            </a:r>
            <a:r>
              <a:rPr lang="en-US" u="sng" dirty="0" smtClean="0"/>
              <a:t>line graphs</a:t>
            </a:r>
            <a:r>
              <a:rPr lang="en-US" dirty="0" smtClean="0"/>
              <a:t>, and now we learn that </a:t>
            </a:r>
            <a:r>
              <a:rPr lang="en-US" b="1" dirty="0" smtClean="0"/>
              <a:t>geometric sequences</a:t>
            </a:r>
            <a:r>
              <a:rPr lang="en-US" dirty="0" smtClean="0"/>
              <a:t> are </a:t>
            </a:r>
            <a:r>
              <a:rPr lang="en-US" b="1" dirty="0" smtClean="0"/>
              <a:t>exponential graphs.</a:t>
            </a:r>
          </a:p>
          <a:p>
            <a:pPr lvl="1"/>
            <a:r>
              <a:rPr lang="en-US" dirty="0" smtClean="0"/>
              <a:t>Let’s try one and see how we can set one up:</a:t>
            </a:r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962400"/>
            <a:ext cx="858865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48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136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Orange Book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Ex 5D.1 (1-5, 9 all &amp; 10 </a:t>
            </a:r>
            <a:r>
              <a:rPr lang="en-US" i="1" dirty="0" smtClean="0"/>
              <a:t>(a</a:t>
            </a:r>
            <a:r>
              <a:rPr lang="en-US" dirty="0" smtClean="0"/>
              <a:t> only</a:t>
            </a:r>
            <a:r>
              <a:rPr lang="en-US" i="1" dirty="0" smtClean="0"/>
              <a:t>)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smtClean="0"/>
              <a:t>Page 139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Orange Book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Ex 5D.2 (2-5 </a:t>
            </a:r>
            <a:r>
              <a:rPr lang="en-US" smtClean="0"/>
              <a:t>all</a:t>
            </a:r>
            <a:r>
              <a:rPr lang="en-US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374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Geometric Sequences</vt:lpstr>
      <vt:lpstr>Geometric Sequence Info</vt:lpstr>
      <vt:lpstr>Examples of Geo. Sequences</vt:lpstr>
      <vt:lpstr>More Examples</vt:lpstr>
      <vt:lpstr>You try…</vt:lpstr>
      <vt:lpstr>1st Period Geometric Project:</vt:lpstr>
      <vt:lpstr>The Geometric Sequence (nth Term)</vt:lpstr>
      <vt:lpstr>Application of Geometric Sequences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Sequences</dc:title>
  <dc:creator>Chase Brooks</dc:creator>
  <cp:lastModifiedBy>Chase Brooks</cp:lastModifiedBy>
  <cp:revision>38</cp:revision>
  <dcterms:created xsi:type="dcterms:W3CDTF">2012-08-27T01:12:01Z</dcterms:created>
  <dcterms:modified xsi:type="dcterms:W3CDTF">2013-09-02T19:31:25Z</dcterms:modified>
</cp:coreProperties>
</file>