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0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9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3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0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0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5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4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6CAB-C935-46B0-85F4-83BDD331448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8DB5-A858-4150-A469-8B697575A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4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543800" cy="3733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Topic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Concept of a function as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mapping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Domain and range. Mapping diagrams.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Linear functions and their graphs,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example,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mx + c</a:t>
            </a:r>
          </a:p>
        </p:txBody>
      </p:sp>
    </p:spTree>
    <p:extLst>
      <p:ext uri="{BB962C8B-B14F-4D97-AF65-F5344CB8AC3E}">
        <p14:creationId xmlns:p14="http://schemas.microsoft.com/office/powerpoint/2010/main" val="36534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3 parts of a right triangle in reference to finding an angle measure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trignometry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(leave room for examples)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Hypotenuse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directly across from right angle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Opposite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always across from “angle measure in question”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Adjacent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side touching “angle measure in question” that is not the hypotenuse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47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Right Triangles (cont.)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114800"/>
            <a:ext cx="2937041" cy="2181498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295400"/>
            <a:ext cx="7239000" cy="271714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343400"/>
            <a:ext cx="3323109" cy="195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61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34" y="1312982"/>
            <a:ext cx="8241899" cy="228600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3" y="4800600"/>
            <a:ext cx="8383352" cy="1219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16199" y="3733800"/>
            <a:ext cx="391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Answers</a:t>
            </a:r>
            <a:endParaRPr lang="en-U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635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Trignometric</a:t>
            </a:r>
            <a:r>
              <a:rPr lang="en-US" dirty="0" smtClean="0"/>
              <a:t>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distinct </a:t>
            </a:r>
            <a:r>
              <a:rPr lang="en-US" dirty="0" err="1" smtClean="0"/>
              <a:t>trignometric</a:t>
            </a:r>
            <a:r>
              <a:rPr lang="en-US" dirty="0" smtClean="0"/>
              <a:t> ratios: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Sine		2.   Cosine		3.   Tangent</a:t>
            </a:r>
          </a:p>
          <a:p>
            <a:pPr marL="571500" indent="-514350"/>
            <a:r>
              <a:rPr lang="en-US" dirty="0" smtClean="0"/>
              <a:t>They are defined in terms of side lengths and are as follows: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8280397" cy="838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5535" y="4953000"/>
            <a:ext cx="8243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SOH              CAH              TOA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801" y="588903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handy way to remember how to setup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trignometric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ratios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30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</a:t>
            </a:r>
            <a:r>
              <a:rPr lang="en-US" dirty="0" err="1" smtClean="0"/>
              <a:t>Trignometric</a:t>
            </a:r>
            <a:r>
              <a:rPr lang="en-US" dirty="0" smtClean="0"/>
              <a:t> Ratios using variables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8306384" cy="1600200"/>
          </a:xfrm>
        </p:spPr>
      </p:pic>
      <p:sp>
        <p:nvSpPr>
          <p:cNvPr id="6" name="Rectangle 5"/>
          <p:cNvSpPr/>
          <p:nvPr/>
        </p:nvSpPr>
        <p:spPr>
          <a:xfrm>
            <a:off x="2616199" y="3733800"/>
            <a:ext cx="391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Answers</a:t>
            </a:r>
            <a:endParaRPr lang="en-U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118098"/>
            <a:ext cx="8229600" cy="67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3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Sides using Trigonometry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these examples, we are going to be using one side length and a given angle, and asked to find the length of another side.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Lets tackle these on the next page: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971800"/>
            <a:ext cx="65532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0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Sides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are going to use our calculators to get the actual “degree” measurement, but let setup what we will punch into our calculators:</a:t>
            </a:r>
            <a:endParaRPr lang="en-US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90800"/>
            <a:ext cx="7239000" cy="286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Trigonometric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I did check on this, and: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We can ONLY use sine, cosine, and tangent when we have </a:t>
            </a:r>
            <a:r>
              <a:rPr lang="en-US" b="1" dirty="0" smtClean="0"/>
              <a:t>right triangles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There are other ways to solve for the measurements of angles in triangles when the triangles are NOT right triangles.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Draw altitudes in the triangles, and </a:t>
            </a:r>
            <a:r>
              <a:rPr lang="en-US" b="1" dirty="0" smtClean="0"/>
              <a:t>create right triangles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b="1" dirty="0" smtClean="0"/>
              <a:t>Sine Rule </a:t>
            </a:r>
            <a:r>
              <a:rPr lang="en-US" dirty="0" smtClean="0"/>
              <a:t>&amp; </a:t>
            </a:r>
            <a:r>
              <a:rPr lang="en-US" b="1" dirty="0" smtClean="0"/>
              <a:t>Cosine Rule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We will learn about the above options later today</a:t>
            </a:r>
          </a:p>
        </p:txBody>
      </p:sp>
    </p:spTree>
    <p:extLst>
      <p:ext uri="{BB962C8B-B14F-4D97-AF65-F5344CB8AC3E}">
        <p14:creationId xmlns:p14="http://schemas.microsoft.com/office/powerpoint/2010/main" val="1035604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Angles with Trigonometry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Suppose you know the lengths of two sides of a right triangle, and you would like to know one of the angles other than the right angle…</a:t>
                </a:r>
              </a:p>
              <a:p>
                <a:r>
                  <a:rPr lang="en-US" dirty="0" smtClean="0"/>
                  <a:t>For example: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 smtClean="0"/>
                  <a:t>I know the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 smtClean="0"/>
                  <a:t>How do I find the measurement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971550" lvl="1" indent="-514350">
                  <a:buFont typeface="+mj-lt"/>
                  <a:buAutoNum type="arabicPeriod" startAt="3"/>
                </a:pPr>
                <a:r>
                  <a:rPr lang="en-US" dirty="0" smtClean="0"/>
                  <a:t>Take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from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both sides. (I will show an ex.)</a:t>
                </a:r>
              </a:p>
              <a:p>
                <a:pPr marL="971550" lvl="1" indent="-514350">
                  <a:buFont typeface="+mj-lt"/>
                  <a:buAutoNum type="arabicPeriod" startAt="4"/>
                </a:pPr>
                <a:r>
                  <a:rPr lang="en-US" dirty="0" smtClean="0"/>
                  <a:t>This is called the </a:t>
                </a:r>
                <a:r>
                  <a:rPr lang="en-US" b="1" dirty="0" smtClean="0"/>
                  <a:t>inverse sine</a:t>
                </a:r>
                <a:endParaRPr lang="en-US" dirty="0" smtClean="0"/>
              </a:p>
              <a:p>
                <a:pPr marL="971550" lvl="1" indent="-514350">
                  <a:buFont typeface="+mj-lt"/>
                  <a:buAutoNum type="arabicPeriod" startAt="4"/>
                </a:pPr>
                <a:r>
                  <a:rPr lang="en-US" dirty="0" smtClean="0"/>
                  <a:t>Algebraically, it </a:t>
                </a:r>
                <a:r>
                  <a:rPr lang="en-US" b="1" i="1" dirty="0" smtClean="0"/>
                  <a:t>undoes</a:t>
                </a:r>
                <a:r>
                  <a:rPr lang="en-US" dirty="0" smtClean="0"/>
                  <a:t> what the sine function does.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 rotWithShape="1">
                <a:blip r:embed="rId2"/>
                <a:stretch>
                  <a:fillRect l="-1481" t="-3152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14600"/>
            <a:ext cx="267939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38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Relation</a:t>
            </a:r>
            <a:r>
              <a:rPr lang="en-US" dirty="0" smtClean="0"/>
              <a:t>: any set of points on the Cartesian plane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Example: {(1,3),(1,4),(3,5),(5,9)}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66654"/>
            <a:ext cx="3276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66654"/>
            <a:ext cx="3041469" cy="321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2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382000" cy="4876800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b="1" dirty="0" smtClean="0"/>
                  <a:t>Function</a:t>
                </a:r>
                <a:r>
                  <a:rPr lang="en-US" dirty="0" smtClean="0"/>
                  <a:t>: is a special type of relation in which no two sets of ordered pairs have the </a:t>
                </a:r>
                <a:r>
                  <a:rPr lang="en-US" b="1" dirty="0" smtClean="0"/>
                  <a:t>same</a:t>
                </a:r>
                <a:r>
                  <a:rPr lang="en-US" dirty="0" smtClean="0"/>
                  <a:t> x-value and a </a:t>
                </a:r>
                <a:r>
                  <a:rPr lang="en-US" b="1" dirty="0" smtClean="0"/>
                  <a:t>different</a:t>
                </a:r>
                <a:r>
                  <a:rPr lang="en-US" dirty="0" smtClean="0"/>
                  <a:t> y-value.</a:t>
                </a:r>
              </a:p>
              <a:p>
                <a:pPr marL="914400" lvl="1" indent="-514350">
                  <a:buFont typeface="Wingdings" pitchFamily="2" charset="2"/>
                  <a:buChar char="Ø"/>
                </a:pPr>
                <a:r>
                  <a:rPr lang="en-US" dirty="0" smtClean="0"/>
                  <a:t>Examples: </a:t>
                </a:r>
              </a:p>
              <a:p>
                <a:pPr marL="1314450" lvl="2" indent="-514350">
                  <a:buFont typeface="Wingdings" pitchFamily="2" charset="2"/>
                  <a:buChar char="§"/>
                </a:pPr>
                <a:r>
                  <a:rPr lang="en-US" dirty="0" smtClean="0"/>
                  <a:t>{(0,2),(1,3),(2,4),(3,5)}</a:t>
                </a:r>
              </a:p>
              <a:p>
                <a:pPr marL="1314450" lvl="2" indent="-514350"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b="0" dirty="0" smtClean="0"/>
              </a:p>
              <a:p>
                <a:pPr marL="1314450" lvl="2" indent="-514350">
                  <a:buFont typeface="Wingdings" pitchFamily="2" charset="2"/>
                  <a:buChar char="§"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382000" cy="4876800"/>
              </a:xfrm>
              <a:blipFill rotWithShape="1">
                <a:blip r:embed="rId2"/>
                <a:stretch>
                  <a:fillRect l="-1964" t="-1875" r="-1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97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b="1" dirty="0" smtClean="0"/>
                  <a:t>Testing for functions</a:t>
                </a:r>
                <a:r>
                  <a:rPr lang="en-US" dirty="0" smtClean="0"/>
                  <a:t>: if a relation is given as an equation, and the substitution of any value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results in one and only one value of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, we have a function.</a:t>
                </a:r>
              </a:p>
              <a:p>
                <a:pPr lvl="1">
                  <a:buFont typeface="Wingdings" pitchFamily="2" charset="2"/>
                  <a:buChar char="Ø"/>
                </a:pPr>
                <a:r>
                  <a:rPr lang="en-US" dirty="0" smtClean="0"/>
                  <a:t>Example:</a:t>
                </a:r>
              </a:p>
              <a:p>
                <a:pPr lvl="1">
                  <a:buFont typeface="Wingdings" pitchFamily="2" charset="2"/>
                  <a:buChar char="Ø"/>
                </a:pPr>
                <a:endParaRPr lang="en-US" dirty="0"/>
              </a:p>
              <a:p>
                <a:pPr lvl="1">
                  <a:buFont typeface="Wingdings" pitchFamily="2" charset="2"/>
                  <a:buChar char="Ø"/>
                </a:pPr>
                <a:endParaRPr lang="en-US" dirty="0" smtClean="0"/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 marL="1314450" lvl="2" indent="-400050">
                  <a:buFont typeface="+mj-lt"/>
                  <a:buAutoNum type="romanLcPeriod"/>
                </a:pPr>
                <a:r>
                  <a:rPr lang="en-US" sz="1600" dirty="0" smtClean="0"/>
                  <a:t>If unsure you can always do a t-table to check for values that repeat</a:t>
                </a:r>
              </a:p>
              <a:p>
                <a:pPr marL="1371600" lvl="2" indent="-457200">
                  <a:buFont typeface="+mj-lt"/>
                  <a:buAutoNum type="alphaL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4191000"/>
            <a:ext cx="7620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385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b="1" dirty="0" smtClean="0"/>
              <a:t>Vertical line test:</a:t>
            </a:r>
          </a:p>
          <a:p>
            <a:pPr lvl="1"/>
            <a:r>
              <a:rPr lang="en-US" dirty="0" smtClean="0"/>
              <a:t>If we draw all possible vertical lines on the graph of a relation, the relation: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 smtClean="0"/>
              <a:t>Is a function if each line cuts the graph no more than once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marL="1371600" lvl="2" indent="-457200">
              <a:buFont typeface="+mj-lt"/>
              <a:buAutoNum type="alphaLcPeriod"/>
            </a:pPr>
            <a:r>
              <a:rPr lang="en-US" dirty="0" smtClean="0"/>
              <a:t>Is not a function if at least one line cuts the graph more than once (example next page)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76600"/>
            <a:ext cx="3200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758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not pass vertical line test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540034" cy="354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53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graphing functions: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2213"/>
            <a:ext cx="87630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18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to 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minute and try these examples on your paper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28900"/>
            <a:ext cx="8570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44958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000" dirty="0" smtClean="0">
                <a:solidFill>
                  <a:srgbClr val="FF0000"/>
                </a:solidFill>
              </a:rPr>
              <a:t>Yes (no “x” shares more than one “y”)</a:t>
            </a: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rgbClr val="FF0000"/>
                </a:solidFill>
              </a:rPr>
              <a:t>No (x=1 is mapped to 3 &amp; 7)</a:t>
            </a: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rgbClr val="FF0000"/>
                </a:solidFill>
              </a:rPr>
              <a:t>No (x=2 is mapped to -1,0,3, &amp; 11)</a:t>
            </a:r>
          </a:p>
          <a:p>
            <a:pPr marL="342900" indent="-342900">
              <a:buFontTx/>
              <a:buAutoNum type="alphaLcPeriod"/>
            </a:pPr>
            <a:r>
              <a:rPr lang="en-US" sz="2000" dirty="0" smtClean="0">
                <a:solidFill>
                  <a:srgbClr val="FF0000"/>
                </a:solidFill>
              </a:rPr>
              <a:t>Yes (no “x” shares more than one “y”)</a:t>
            </a:r>
          </a:p>
          <a:p>
            <a:pPr marL="342900" indent="-342900">
              <a:buFontTx/>
              <a:buAutoNum type="alphaLcPeriod"/>
            </a:pPr>
            <a:r>
              <a:rPr lang="en-US" sz="2000" dirty="0" smtClean="0">
                <a:solidFill>
                  <a:srgbClr val="FF0000"/>
                </a:solidFill>
              </a:rPr>
              <a:t>Yes (no “x” shares more than one “y”)</a:t>
            </a: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rgbClr val="FF0000"/>
                </a:solidFill>
              </a:rPr>
              <a:t>No (x=0 is mapped to 0, -2, 2, &amp; 4)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0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again: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these graphs and determine if the following are functions or not:</a:t>
            </a:r>
          </a:p>
          <a:p>
            <a:r>
              <a:rPr lang="en-US" dirty="0" smtClean="0"/>
              <a:t>(open </a:t>
            </a:r>
            <a:r>
              <a:rPr lang="en-US" dirty="0"/>
              <a:t>“Functions (Linear f(x), finding slope, word </a:t>
            </a:r>
            <a:r>
              <a:rPr lang="en-US" dirty="0" smtClean="0"/>
              <a:t>problems”)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706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Functions</vt:lpstr>
      <vt:lpstr>Relations</vt:lpstr>
      <vt:lpstr>Functions</vt:lpstr>
      <vt:lpstr>Functions (cont.)</vt:lpstr>
      <vt:lpstr>Functions (cont.)</vt:lpstr>
      <vt:lpstr>Functions (cont.) </vt:lpstr>
      <vt:lpstr>Graphing functions</vt:lpstr>
      <vt:lpstr>Your turn to try:</vt:lpstr>
      <vt:lpstr>Your turn again:</vt:lpstr>
      <vt:lpstr>Labeling Right Triangles</vt:lpstr>
      <vt:lpstr>Labeling Right Triangles (cont.)</vt:lpstr>
      <vt:lpstr>Your Turn</vt:lpstr>
      <vt:lpstr>Trignometric Ratios</vt:lpstr>
      <vt:lpstr>Finding Trignometric Ratios using variables</vt:lpstr>
      <vt:lpstr>Finding Sides using Trigonometry</vt:lpstr>
      <vt:lpstr>Finding Sides (cont.)</vt:lpstr>
      <vt:lpstr>Using Trigonometric Ratios</vt:lpstr>
      <vt:lpstr>Finding Angles with Trigonometry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Chase Brooks</dc:creator>
  <cp:lastModifiedBy>Chase Brooks</cp:lastModifiedBy>
  <cp:revision>30</cp:revision>
  <dcterms:created xsi:type="dcterms:W3CDTF">2013-01-22T00:49:02Z</dcterms:created>
  <dcterms:modified xsi:type="dcterms:W3CDTF">2013-10-02T20:36:45Z</dcterms:modified>
</cp:coreProperties>
</file>