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DAC0-B493-41BF-A9A3-56168A52AA8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B1E-3ABC-42B8-A06F-84499D6C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18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DAC0-B493-41BF-A9A3-56168A52AA8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B1E-3ABC-42B8-A06F-84499D6C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25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DAC0-B493-41BF-A9A3-56168A52AA8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B1E-3ABC-42B8-A06F-84499D6C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95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DAC0-B493-41BF-A9A3-56168A52AA8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B1E-3ABC-42B8-A06F-84499D6C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58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DAC0-B493-41BF-A9A3-56168A52AA8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B1E-3ABC-42B8-A06F-84499D6C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8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DAC0-B493-41BF-A9A3-56168A52AA8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B1E-3ABC-42B8-A06F-84499D6C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90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DAC0-B493-41BF-A9A3-56168A52AA8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B1E-3ABC-42B8-A06F-84499D6C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6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DAC0-B493-41BF-A9A3-56168A52AA8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B1E-3ABC-42B8-A06F-84499D6C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8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DAC0-B493-41BF-A9A3-56168A52AA8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B1E-3ABC-42B8-A06F-84499D6C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6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DAC0-B493-41BF-A9A3-56168A52AA8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B1E-3ABC-42B8-A06F-84499D6C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65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FDAC0-B493-41BF-A9A3-56168A52AA8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49B1E-3ABC-42B8-A06F-84499D6C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9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FDAC0-B493-41BF-A9A3-56168A52AA8E}" type="datetimeFigureOut">
              <a:rPr lang="en-US" smtClean="0"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49B1E-3ABC-42B8-A06F-84499D6C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7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7" Type="http://schemas.openxmlformats.org/officeDocument/2006/relationships/image" Target="../media/image28.tmp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tmp"/><Relationship Id="rId5" Type="http://schemas.openxmlformats.org/officeDocument/2006/relationships/image" Target="../media/image26.tmp"/><Relationship Id="rId4" Type="http://schemas.openxmlformats.org/officeDocument/2006/relationships/image" Target="../media/image25.tm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mp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tmp"/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tmp"/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tmp"/><Relationship Id="rId7" Type="http://schemas.openxmlformats.org/officeDocument/2006/relationships/image" Target="../media/image43.tmp"/><Relationship Id="rId2" Type="http://schemas.openxmlformats.org/officeDocument/2006/relationships/image" Target="../media/image38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tmp"/><Relationship Id="rId5" Type="http://schemas.openxmlformats.org/officeDocument/2006/relationships/image" Target="../media/image41.tmp"/><Relationship Id="rId4" Type="http://schemas.openxmlformats.org/officeDocument/2006/relationships/image" Target="../media/image40.tmp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mp"/><Relationship Id="rId3" Type="http://schemas.openxmlformats.org/officeDocument/2006/relationships/image" Target="../media/image3.tmp"/><Relationship Id="rId7" Type="http://schemas.openxmlformats.org/officeDocument/2006/relationships/image" Target="../media/image7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tmp"/><Relationship Id="rId4" Type="http://schemas.openxmlformats.org/officeDocument/2006/relationships/image" Target="../media/image11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tmp"/><Relationship Id="rId7" Type="http://schemas.openxmlformats.org/officeDocument/2006/relationships/image" Target="../media/image18.png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tmp"/><Relationship Id="rId5" Type="http://schemas.openxmlformats.org/officeDocument/2006/relationships/image" Target="../media/image16.tmp"/><Relationship Id="rId4" Type="http://schemas.openxmlformats.org/officeDocument/2006/relationships/image" Target="../media/image15.tmp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en-US" dirty="0" smtClean="0"/>
              <a:t>Differential Calculus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3914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7.1 Concept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of the derivative as a rate of change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Tangent to a curve</a:t>
            </a:r>
          </a:p>
        </p:txBody>
      </p:sp>
    </p:spTree>
    <p:extLst>
      <p:ext uri="{BB962C8B-B14F-4D97-AF65-F5344CB8AC3E}">
        <p14:creationId xmlns:p14="http://schemas.microsoft.com/office/powerpoint/2010/main" val="136628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The Derivative Function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en-US" dirty="0" smtClean="0"/>
              <a:t>We are trying to find the gradient of the curve at the point F (1, 1).</a:t>
            </a:r>
          </a:p>
          <a:p>
            <a:r>
              <a:rPr lang="en-US" dirty="0" smtClean="0"/>
              <a:t>The gradient of the chord FM is:</a:t>
            </a:r>
          </a:p>
          <a:p>
            <a:pPr lvl="1"/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818" y="4241800"/>
            <a:ext cx="3983482" cy="25908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878" y="2819400"/>
            <a:ext cx="2338339" cy="71120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8272" y="3583796"/>
            <a:ext cx="2163901" cy="57940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703" y="4241800"/>
            <a:ext cx="1236688" cy="6858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753" y="5037082"/>
            <a:ext cx="1229211" cy="587411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703" y="5791200"/>
            <a:ext cx="2754348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632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The derivative function (cont.)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181600"/>
              </a:xfrm>
            </p:spPr>
            <p:txBody>
              <a:bodyPr/>
              <a:lstStyle/>
              <a:p>
                <a:r>
                  <a:rPr lang="en-US" dirty="0" smtClean="0"/>
                  <a:t>Now, as M approaches F, h approaches 0, and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2+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dirty="0" smtClean="0"/>
                  <a:t> approaches 2</a:t>
                </a:r>
              </a:p>
              <a:p>
                <a:r>
                  <a:rPr lang="en-US" dirty="0" smtClean="0"/>
                  <a:t>Since the gradient of the chord FM gets closer and closer to 2, then we conclude:</a:t>
                </a:r>
              </a:p>
              <a:p>
                <a:pPr lvl="1"/>
                <a:r>
                  <a:rPr lang="en-US" dirty="0" smtClean="0"/>
                  <a:t>The gradient at point (1, 1) is 2</a:t>
                </a:r>
              </a:p>
              <a:p>
                <a:r>
                  <a:rPr lang="en-US" dirty="0" smtClean="0"/>
                  <a:t>Therefore, the tangent at point (1, 1) has a gradient of 2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181600"/>
              </a:xfrm>
              <a:blipFill rotWithShape="1">
                <a:blip r:embed="rId2"/>
                <a:stretch>
                  <a:fillRect l="-1630" t="-1529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7297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Derivative Function – Example #1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105400"/>
              </a:xfrm>
            </p:spPr>
            <p:txBody>
              <a:bodyPr/>
              <a:lstStyle/>
              <a:p>
                <a:r>
                  <a:rPr lang="en-US" u="sng" dirty="0" smtClean="0"/>
                  <a:t>Use the algebraic method</a:t>
                </a:r>
                <a:r>
                  <a:rPr lang="en-US" dirty="0" smtClean="0"/>
                  <a:t> to find the </a:t>
                </a:r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gradient of the tangent</a:t>
                </a:r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at the point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This time the fixed point is F(2, 4)</a:t>
                </a:r>
              </a:p>
              <a:p>
                <a:pPr lvl="1"/>
                <a:r>
                  <a:rPr lang="en-US" dirty="0" smtClean="0"/>
                  <a:t>Because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𝐹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, </m:t>
                            </m:r>
                            <m:sSup>
                              <m:sSup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→2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=4</m:t>
                    </m:r>
                  </m:oMath>
                </a14:m>
                <a:r>
                  <a:rPr lang="en-US" dirty="0" smtClean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2, 4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We will work out on board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105400"/>
              </a:xfrm>
              <a:blipFill rotWithShape="1">
                <a:blip r:embed="rId2"/>
                <a:stretch>
                  <a:fillRect l="-1630" t="-1792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962400"/>
            <a:ext cx="3424157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39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Derivative Function – Practice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en-US" dirty="0" smtClean="0"/>
              <a:t>Use the algebraic method to find the gradient of the tangent to: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 find the fixed point and set up the function like this: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85999"/>
            <a:ext cx="6705600" cy="61139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7857" y="4495800"/>
            <a:ext cx="5863486" cy="13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296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Answer to Practice 1: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685272"/>
            <a:ext cx="5029200" cy="6160028"/>
          </a:xfrm>
        </p:spPr>
      </p:pic>
    </p:spTree>
    <p:extLst>
      <p:ext uri="{BB962C8B-B14F-4D97-AF65-F5344CB8AC3E}">
        <p14:creationId xmlns:p14="http://schemas.microsoft.com/office/powerpoint/2010/main" val="28048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Derivative Function – Practice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r>
              <a:rPr lang="en-US" dirty="0"/>
              <a:t>Use the algebraic method to find the gradient of the tangent to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We find the fixed point and set up the function like this: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362200"/>
            <a:ext cx="6661658" cy="57548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9" y="4648200"/>
            <a:ext cx="9144000" cy="178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75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Derivative Function – Practice 2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14400"/>
            <a:ext cx="6773596" cy="5867400"/>
          </a:xfrm>
        </p:spPr>
      </p:pic>
    </p:spTree>
    <p:extLst>
      <p:ext uri="{BB962C8B-B14F-4D97-AF65-F5344CB8AC3E}">
        <p14:creationId xmlns:p14="http://schemas.microsoft.com/office/powerpoint/2010/main" val="531355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Derivative Function – Practice 3</a:t>
            </a:r>
            <a:endParaRPr lang="en-US" dirty="0"/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200"/>
            <a:ext cx="5444838" cy="762000"/>
          </a:xfr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940" y="3300181"/>
            <a:ext cx="3527060" cy="3557819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057400"/>
            <a:ext cx="4800600" cy="804424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966972"/>
            <a:ext cx="4982513" cy="1071627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209790"/>
            <a:ext cx="5613796" cy="869300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638800"/>
            <a:ext cx="5613796" cy="90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723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Pg. 565 Ex. 20B.1</a:t>
            </a:r>
          </a:p>
          <a:p>
            <a:pPr lvl="1"/>
            <a:r>
              <a:rPr lang="en-US" dirty="0" smtClean="0"/>
              <a:t>(1 &amp; 2 all)</a:t>
            </a:r>
          </a:p>
          <a:p>
            <a:r>
              <a:rPr lang="en-US" dirty="0" smtClean="0"/>
              <a:t>Pg. 568 Ex 20B.2</a:t>
            </a:r>
          </a:p>
          <a:p>
            <a:pPr lvl="1"/>
            <a:r>
              <a:rPr lang="en-US" dirty="0" smtClean="0"/>
              <a:t>[1 (</a:t>
            </a:r>
            <a:r>
              <a:rPr lang="en-US" dirty="0" err="1" smtClean="0"/>
              <a:t>b,c,e</a:t>
            </a:r>
            <a:r>
              <a:rPr lang="en-US" dirty="0" smtClean="0"/>
              <a:t>), 2 (all), &amp; 3 (all)]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7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14401"/>
            <a:ext cx="8229600" cy="1371599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667000"/>
            <a:ext cx="3771900" cy="302895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844797"/>
            <a:ext cx="3505200" cy="37815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" y="3496165"/>
            <a:ext cx="5156200" cy="543367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463593"/>
            <a:ext cx="5181600" cy="588819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5612277"/>
            <a:ext cx="4873206" cy="331323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235699"/>
            <a:ext cx="6616700" cy="39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9707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Rates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257800"/>
          </a:xfrm>
        </p:spPr>
        <p:txBody>
          <a:bodyPr/>
          <a:lstStyle/>
          <a:p>
            <a:r>
              <a:rPr lang="en-US" b="1" dirty="0" smtClean="0"/>
              <a:t>Rate:</a:t>
            </a:r>
            <a:r>
              <a:rPr lang="en-US" dirty="0" smtClean="0"/>
              <a:t> is a comparison of two quantities of different kinds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667000"/>
            <a:ext cx="8839200" cy="66734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191000"/>
            <a:ext cx="8686800" cy="4939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9700" y="3729335"/>
            <a:ext cx="214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837679"/>
            <a:ext cx="4800600" cy="341883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334000"/>
            <a:ext cx="8305800" cy="42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4111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944562"/>
          </a:xfrm>
        </p:spPr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page 560-561 in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ORANGE BOOK </a:t>
            </a:r>
            <a:r>
              <a:rPr lang="en-US" dirty="0" smtClean="0"/>
              <a:t>and complete the following activities as a group:</a:t>
            </a:r>
          </a:p>
          <a:p>
            <a:pPr lvl="1"/>
            <a:r>
              <a:rPr lang="en-US" dirty="0" smtClean="0"/>
              <a:t>Ex. 20A.1</a:t>
            </a:r>
          </a:p>
          <a:p>
            <a:pPr lvl="1"/>
            <a:r>
              <a:rPr lang="en-US" dirty="0" smtClean="0"/>
              <a:t>“Investigation 1 – Constant and Variable Rates of Change” </a:t>
            </a:r>
          </a:p>
        </p:txBody>
      </p:sp>
    </p:spTree>
    <p:extLst>
      <p:ext uri="{BB962C8B-B14F-4D97-AF65-F5344CB8AC3E}">
        <p14:creationId xmlns:p14="http://schemas.microsoft.com/office/powerpoint/2010/main" val="204588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Average Rates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If the graph is a straight line, then the rate of change is the slope of the line. This is a </a:t>
            </a:r>
            <a:r>
              <a:rPr lang="en-US" b="1" dirty="0" smtClean="0"/>
              <a:t>constant rate of change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the graph is a curve, then we can find the </a:t>
            </a:r>
            <a:r>
              <a:rPr lang="en-US" b="1" dirty="0" smtClean="0"/>
              <a:t>average rate of change </a:t>
            </a:r>
            <a:r>
              <a:rPr lang="en-US" dirty="0" smtClean="0"/>
              <a:t>between two points by finding the slope of the chord, or line segment between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07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Example (</a:t>
            </a:r>
            <a:r>
              <a:rPr lang="en-US" dirty="0" err="1" smtClean="0"/>
              <a:t>Avg</a:t>
            </a:r>
            <a:r>
              <a:rPr lang="en-US" dirty="0" smtClean="0"/>
              <a:t> Rates of Change)</a:t>
            </a:r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95400"/>
            <a:ext cx="8686800" cy="906765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2200" y="2209800"/>
            <a:ext cx="4096577" cy="371335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90800"/>
            <a:ext cx="3528384" cy="3810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3937869"/>
            <a:ext cx="3490284" cy="45525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486400"/>
            <a:ext cx="3810000" cy="432577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14" y="2209603"/>
            <a:ext cx="4157663" cy="3709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14" y="2213973"/>
            <a:ext cx="4157443" cy="3709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572" y="2194754"/>
            <a:ext cx="4200525" cy="3747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32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Continuing 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Turn to page 563 and complete:</a:t>
            </a:r>
          </a:p>
          <a:p>
            <a:pPr lvl="1"/>
            <a:r>
              <a:rPr lang="en-US" dirty="0" smtClean="0"/>
              <a:t>Ex. 20A.2 (#’s 1 &amp;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7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Instantaneous Rates of Change – Computer Lab </a:t>
            </a:r>
            <a:r>
              <a:rPr lang="en-US" dirty="0" err="1" smtClean="0"/>
              <a:t>Activitiy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r>
              <a:rPr lang="en-US" dirty="0" smtClean="0"/>
              <a:t>Do 7 or 8 of you guys have your books with you?</a:t>
            </a:r>
          </a:p>
          <a:p>
            <a:r>
              <a:rPr lang="en-US" dirty="0" smtClean="0"/>
              <a:t>If so, check the very back to see if the CD is in your book</a:t>
            </a:r>
          </a:p>
          <a:p>
            <a:r>
              <a:rPr lang="en-US" dirty="0" smtClean="0"/>
              <a:t>If we have enough to work in pairs, then I want us to go to the Math Computer Lab, and complete: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Investigation 2 – Instantaneous Speed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76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The Derivative Function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18160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/>
                  <a:t>To illustrate the algebraic method we will once again consider the curve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/>
                  <a:t> and the tangent at F(1, 1).</a:t>
                </a:r>
              </a:p>
              <a:p>
                <a:r>
                  <a:rPr lang="en-US" sz="2800" dirty="0" smtClean="0"/>
                  <a:t>Let the moving point M have </a:t>
                </a:r>
                <a:r>
                  <a:rPr lang="en-US" sz="2800" i="1" dirty="0" smtClean="0"/>
                  <a:t>x</a:t>
                </a:r>
                <a:r>
                  <a:rPr lang="en-US" sz="2800" dirty="0" smtClean="0"/>
                  <a:t>-coordinate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1−</m:t>
                    </m:r>
                    <m:r>
                      <a:rPr lang="en-US" sz="2800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sz="2800" dirty="0" smtClean="0"/>
                  <a:t>, where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h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≠0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r>
                  <a:rPr lang="en-US" sz="2800" dirty="0" smtClean="0"/>
                  <a:t>So, M is at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(1+</m:t>
                    </m:r>
                    <m:r>
                      <a:rPr lang="en-US" sz="2800" b="0" i="1" smtClean="0">
                        <a:latin typeface="Cambria Math"/>
                      </a:rPr>
                      <m:t>h</m:t>
                    </m:r>
                    <m:r>
                      <a:rPr lang="en-US" sz="2800" b="0" i="1" smtClean="0"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1+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h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181600"/>
              </a:xfrm>
              <a:blipFill rotWithShape="1">
                <a:blip r:embed="rId2"/>
                <a:stretch>
                  <a:fillRect l="-1259" t="-1059" r="-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810000"/>
            <a:ext cx="4322349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099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567</Words>
  <Application>Microsoft Office PowerPoint</Application>
  <PresentationFormat>On-screen Show (4:3)</PresentationFormat>
  <Paragraphs>59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Differential Calculus</vt:lpstr>
      <vt:lpstr>Example Problem</vt:lpstr>
      <vt:lpstr>Rates of Change</vt:lpstr>
      <vt:lpstr>Group Activity</vt:lpstr>
      <vt:lpstr>Average Rates of Change</vt:lpstr>
      <vt:lpstr>Example (Avg Rates of Change)</vt:lpstr>
      <vt:lpstr>Continuing Group Activity</vt:lpstr>
      <vt:lpstr>Instantaneous Rates of Change – Computer Lab Activitiy</vt:lpstr>
      <vt:lpstr>The Derivative Function</vt:lpstr>
      <vt:lpstr>The Derivative Function (cont.)</vt:lpstr>
      <vt:lpstr>The derivative function (cont.)</vt:lpstr>
      <vt:lpstr>The Derivative Function – Example #1</vt:lpstr>
      <vt:lpstr>The Derivative Function – Practice 1</vt:lpstr>
      <vt:lpstr>Answer to Practice 1:</vt:lpstr>
      <vt:lpstr>The Derivative Function – Practice 2</vt:lpstr>
      <vt:lpstr>The Derivative Function – Practice 2</vt:lpstr>
      <vt:lpstr>The Derivative Function – Practice 3</vt:lpstr>
      <vt:lpstr>Homework</vt:lpstr>
    </vt:vector>
  </TitlesOfParts>
  <Company>Hall County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Differential Calculus</dc:title>
  <dc:creator>Chase Brooks</dc:creator>
  <cp:lastModifiedBy>Chase Brooks</cp:lastModifiedBy>
  <cp:revision>20</cp:revision>
  <dcterms:created xsi:type="dcterms:W3CDTF">2013-11-06T02:27:31Z</dcterms:created>
  <dcterms:modified xsi:type="dcterms:W3CDTF">2013-11-13T03:14:16Z</dcterms:modified>
</cp:coreProperties>
</file>