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12" r:id="rId2"/>
    <p:sldMasterId id="2147483713" r:id="rId3"/>
    <p:sldMasterId id="2147483758" r:id="rId4"/>
    <p:sldMasterId id="2147483770" r:id="rId5"/>
    <p:sldMasterId id="2147483782" r:id="rId6"/>
    <p:sldMasterId id="2147483794" r:id="rId7"/>
  </p:sldMasterIdLst>
  <p:notesMasterIdLst>
    <p:notesMasterId r:id="rId45"/>
  </p:notesMasterIdLst>
  <p:handoutMasterIdLst>
    <p:handoutMasterId r:id="rId46"/>
  </p:handoutMasterIdLst>
  <p:sldIdLst>
    <p:sldId id="858" r:id="rId8"/>
    <p:sldId id="856" r:id="rId9"/>
    <p:sldId id="857" r:id="rId10"/>
    <p:sldId id="818" r:id="rId11"/>
    <p:sldId id="819" r:id="rId12"/>
    <p:sldId id="820" r:id="rId13"/>
    <p:sldId id="821" r:id="rId14"/>
    <p:sldId id="822" r:id="rId15"/>
    <p:sldId id="823" r:id="rId16"/>
    <p:sldId id="824" r:id="rId17"/>
    <p:sldId id="826" r:id="rId18"/>
    <p:sldId id="829" r:id="rId19"/>
    <p:sldId id="831" r:id="rId20"/>
    <p:sldId id="832" r:id="rId21"/>
    <p:sldId id="833" r:id="rId22"/>
    <p:sldId id="834" r:id="rId23"/>
    <p:sldId id="835" r:id="rId24"/>
    <p:sldId id="836" r:id="rId25"/>
    <p:sldId id="837" r:id="rId26"/>
    <p:sldId id="838" r:id="rId27"/>
    <p:sldId id="839" r:id="rId28"/>
    <p:sldId id="861" r:id="rId29"/>
    <p:sldId id="859" r:id="rId30"/>
    <p:sldId id="860" r:id="rId31"/>
    <p:sldId id="840" r:id="rId32"/>
    <p:sldId id="841" r:id="rId33"/>
    <p:sldId id="842" r:id="rId34"/>
    <p:sldId id="843" r:id="rId35"/>
    <p:sldId id="844" r:id="rId36"/>
    <p:sldId id="845" r:id="rId37"/>
    <p:sldId id="846" r:id="rId38"/>
    <p:sldId id="847" r:id="rId39"/>
    <p:sldId id="848" r:id="rId40"/>
    <p:sldId id="849" r:id="rId41"/>
    <p:sldId id="851" r:id="rId42"/>
    <p:sldId id="827" r:id="rId43"/>
    <p:sldId id="854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33"/>
    <a:srgbClr val="FF99CC"/>
    <a:srgbClr val="6699FF"/>
    <a:srgbClr val="EAEAEA"/>
    <a:srgbClr val="CCECFF"/>
    <a:srgbClr val="00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388" autoAdjust="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viewProps" Target="viewProps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62F5A0E-F5E1-4900-8E59-178FD48FE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240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D739CD3-323F-419F-BFBC-38DDD2C79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040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072A37-ABC4-4982-AC37-868E8642460D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753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363E28-0385-4595-8DC0-CCE696C67016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1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3DE7B9-5E36-4207-918C-935F1D1E2411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49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545777-7E5D-46AB-9B09-1ACED632C3C5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28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1B71D6-E492-4936-AE22-04C0A7A5FEBC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10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F5FD3C-E830-4561-94DD-0E70BEB4B1FB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81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81B72B-7257-4409-BCFB-DD5010805632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694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D2C78D-D107-44EE-828C-AAAAB08D1A3A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11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CC8F34-5747-49DD-A6CD-3FBB91E6BEE7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371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55B02F-932A-48E9-835E-C717951D2385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734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87113B-5A97-49E7-A10D-9B3802C57C0B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98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009A04-4600-446B-9A88-69810C3AA1CC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36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4645A4-072A-4435-92DF-66310C84D4BE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856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55BC6F-E162-473D-93A8-F76F4F03D132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3853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349752-34B5-483D-BC51-C2DE165E1A79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433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216C7D-DC01-4B80-B7B2-D3F8BD4739D6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795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168506-DE51-4314-9EB2-AAD56B0B73ED}" type="slidenum">
              <a:rPr lang="en-US" altLang="en-US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3581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580FC6-B998-4644-AC84-FC7845BF99EF}" type="slidenum">
              <a:rPr lang="en-US" altLang="en-US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192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707108-BF24-410C-8ABA-C60656E6EA50}" type="slidenum">
              <a:rPr lang="en-US" altLang="en-US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4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686992-4F90-49C5-8FA5-325B4D2D5B60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72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E9D17D-B7CC-432C-8942-B9E816CE5B7D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51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91EE02-92D1-4BC8-8DE1-60C233CC31CF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80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D1B851-524F-4660-9427-65D2FA3D99D2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AC2940-5B21-45C5-99D2-9A76BF8737EA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4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A9E499-2FBE-41E8-BE14-F54F37C8C8A2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903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21CDC2-3ABF-4C58-BAC3-857E61492382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88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5671-C571-477F-BB29-F55AFE308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6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FB8F-C4E4-45E3-A42E-E5DC9883E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8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1C0F-853E-4899-B94B-526D42DCC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955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1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44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60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98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10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96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3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75093-60FB-46C2-B9BF-0B9226CEE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728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19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15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35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D1A09-C1E4-4B65-8EB9-A8BAF5B5F4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760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BA5B-E8E0-4AC4-A657-A632FC3255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454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44BA5-05B1-4150-A30F-B74C937D4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7705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0FF46-AA8A-4684-A397-E77B6FF22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333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2DE57-90D1-425F-B18F-7E8CA0C5E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3476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0CA3C-785B-41B4-AFDD-082F245DC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5388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D7493-2543-4EB9-B075-4F4DCE6B8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12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F0F3-5904-480B-8EB0-740B5C37F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274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4-2C25-4DFE-98D6-5CC193E084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2242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80EC4-BAAC-459A-B697-89F1744B4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4931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5C938-0141-4739-9AC3-E768BD0DC9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6173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D1EE-E0B7-488A-B143-06108A281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1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5A0636D-087A-4B06-8E2B-37210E8B2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170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BB662AA-AD43-4307-93BE-D6383BB67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4400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49704D0-63F0-4683-8B70-F5497D056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812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9B5EE17-F6E3-4031-90A6-9CC646789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3872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C40DA7B-2ACB-4DC9-9B15-B377C6A30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6930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CA7787B-EE5F-41C4-88E8-135971B8D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14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A5484-BE4A-4407-9FBE-F2BC9CE79A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9483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283C15F-754E-4841-9E90-FFAA86D46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4921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C15ED72-A578-4E09-AB32-5D11879DC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1921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B51833D-9ACB-4EBC-934C-43BC3056CB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0592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DB4E7FD-D5E1-4CED-9DE3-B432BFF8F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076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5D2A7E4-F8E0-4D72-8E57-14BBDDFC51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6529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49B4EAE-EE55-4D89-AD3E-E64ABD5F20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3231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CE62817-8570-4114-87A2-E8A65C922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3257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8778386-BF91-40B8-9954-B96A2871C2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3406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571D71C-9179-43D0-A895-488303676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654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11A3A8E-5ECA-4255-8BB0-D270622E8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58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70BF5-934A-458E-AB94-E46823F3F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3495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D198558-9405-445F-BB2F-B786032220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23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9416D57-13F7-43BC-B35A-9ADE2960B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3713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13D06FA-7086-43EA-9E2E-B4865FD00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9012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28B8BAC-7A51-441A-BDD2-775BF15FE7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8102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331FBC4-6D0C-43EA-A6C2-7DCEDF9E2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2936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81650D4-645C-4040-9223-C964963D29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8209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D4D239F-EBFA-4044-B7CF-5096EC734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1346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A99275B-C232-47FE-BCBB-DE54F7AB5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319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ABE01D7-2A00-4EF9-8B77-9AC53A801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8383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72F3847-5DEE-47FC-BCB2-4CC3CC9090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30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E9908-14A9-482D-82FB-746A77F54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852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31C3807-9AA6-4153-A6B8-4BD058D3E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0291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676850D-E4F6-4B3C-B828-90AB1A2689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2248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332AA7-6E15-455B-B2E3-D200485CE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4560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96C6AE-E762-4E4C-87F8-4E0A1565F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8017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BD4F3E0-F14B-4731-B516-D4721F523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2864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Picture 1027" descr="D:\FRONTPAGE THEMES\NATURE\ANABN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8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7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64249AB-9B6C-4083-B353-2D3BC11A8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195931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CAAE7D-D1AF-4881-A859-A60BC7301DE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72515239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15D96DE-97E7-497A-8D0D-139CD1FB6AAD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57156777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B9F3CD-5D15-4D3E-9A4E-9F4CD307128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812929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DB97867-8FDC-4EFF-B1B7-4FFBF2F4EFE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080741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12BA6-C4B0-44CD-8742-D59E5141AE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0838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A325ED-4B99-4ACD-8B5B-7F19E74FEE8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06853586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65BCAF-6D00-4B52-8ECB-FADB59984D7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158495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280FDEF-FC57-49F3-BA28-6A3A2042ED1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60218930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EDFE55-6BAA-4C1A-88AA-FB04A2772F7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5075133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6312C1-55E7-4C9F-8E54-A2D97BA3F28D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18361203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FD0DBC-A4CA-4266-967A-9873AE9CF8B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80508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A0E6-A48D-44E3-B205-827B66669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60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B07B-773A-4940-8725-AA51942DD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71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2E286CC-110D-4788-8F22-462C1540FD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233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5867400"/>
            <a:ext cx="8305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2053" name="Line 5"/>
          <p:cNvSpPr>
            <a:spLocks noChangeShapeType="1"/>
          </p:cNvSpPr>
          <p:nvPr userDrawn="1"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38100">
            <a:solidFill>
              <a:srgbClr val="750E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4" name="Picture 6" descr="hillgrove_H_icon_rgb_transparent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6858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0"/>
            <a:ext cx="1828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4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6BAD40F-4CD9-45C1-A3FF-A2E418A7E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smtClean="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4099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smtClean="0"/>
              <a:t>A.) Response A</a:t>
            </a:r>
          </a:p>
        </p:txBody>
      </p:sp>
      <p:sp>
        <p:nvSpPr>
          <p:cNvPr id="4100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smtClean="0"/>
              <a:t>B.) Response B</a:t>
            </a:r>
          </a:p>
        </p:txBody>
      </p:sp>
      <p:sp>
        <p:nvSpPr>
          <p:cNvPr id="4101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smtClean="0"/>
              <a:t>C.) Response C</a:t>
            </a:r>
          </a:p>
        </p:txBody>
      </p:sp>
      <p:sp>
        <p:nvSpPr>
          <p:cNvPr id="4102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smtClean="0"/>
              <a:t>D.) Response D</a:t>
            </a:r>
          </a:p>
        </p:txBody>
      </p:sp>
      <p:sp>
        <p:nvSpPr>
          <p:cNvPr id="4103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smtClean="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5123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5124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5125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5126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5127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8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89BB0CE-CC0F-444B-A8F1-A33C4B640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2A3D7A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2A3D7A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177" name="Picture 9" descr="C:\Wendy\anabnr2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5B524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2400" smtClean="0">
                <a:solidFill>
                  <a:srgbClr val="2A3D7A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50DD556-2284-4A1E-978C-B468DF16432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6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7" Type="http://schemas.openxmlformats.org/officeDocument/2006/relationships/image" Target="../media/image25.png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4.tmp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6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991600" cy="685800"/>
          </a:xfrm>
        </p:spPr>
        <p:txBody>
          <a:bodyPr/>
          <a:lstStyle/>
          <a:p>
            <a:pPr eaLnBrk="1" hangingPunct="1"/>
            <a:r>
              <a:rPr lang="en-US" altLang="en-US" sz="2000" b="1" smtClean="0"/>
              <a:t>Session 6	</a:t>
            </a:r>
            <a:r>
              <a:rPr lang="en-US" altLang="en-US" sz="3200" b="1" smtClean="0"/>
              <a:t>	     Daily Check</a:t>
            </a:r>
            <a:endParaRPr lang="en-US" altLang="en-US" sz="3200" b="1" smtClean="0">
              <a:solidFill>
                <a:srgbClr val="FF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762000"/>
            <a:ext cx="82296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arenR"/>
              <a:defRPr/>
            </a:pPr>
            <a:r>
              <a:rPr lang="en-US" sz="2400" dirty="0">
                <a:latin typeface="Arial" charset="0"/>
              </a:rPr>
              <a:t>     and       are midsegments of the triangle.      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    Find the length of RT and UW. (2 points each)</a:t>
            </a:r>
          </a:p>
          <a:p>
            <a:pPr eaLnBrk="1" hangingPunct="1">
              <a:defRPr/>
            </a:pP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2) Use the Triangle Proportionality Theorem to solve for x.  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    (3 points each)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    a)                                          b)</a:t>
            </a:r>
          </a:p>
        </p:txBody>
      </p:sp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708025" y="784225"/>
          <a:ext cx="5032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Equation" r:id="rId3" imgW="291847" imgH="215713" progId="Equation.DSMT4">
                  <p:embed/>
                </p:oleObj>
              </mc:Choice>
              <mc:Fallback>
                <p:oleObj name="Equation" r:id="rId3" imgW="291847" imgH="2157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784225"/>
                        <a:ext cx="50323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3"/>
          <p:cNvGraphicFramePr>
            <a:graphicFrameLocks noChangeAspect="1"/>
          </p:cNvGraphicFramePr>
          <p:nvPr/>
        </p:nvGraphicFramePr>
        <p:xfrm>
          <a:off x="1862138" y="784225"/>
          <a:ext cx="4810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Equation" r:id="rId5" imgW="279279" imgH="215806" progId="Equation.DSMT4">
                  <p:embed/>
                </p:oleObj>
              </mc:Choice>
              <mc:Fallback>
                <p:oleObj name="Equation" r:id="rId5" imgW="279279" imgH="21580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784225"/>
                        <a:ext cx="48101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1625600"/>
            <a:ext cx="288607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73575"/>
            <a:ext cx="1909763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6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43400"/>
            <a:ext cx="2428875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50E28"/>
                </a:solidFill>
              </a:rPr>
              <a:t>Fill in the blanks</a:t>
            </a:r>
            <a:r>
              <a:rPr lang="en-US" altLang="en-US" smtClean="0">
                <a:solidFill>
                  <a:srgbClr val="750E28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400" smtClean="0"/>
              <a:t>If </a:t>
            </a:r>
            <a:r>
              <a:rPr lang="en-US" altLang="en-US" sz="4800" smtClean="0">
                <a:solidFill>
                  <a:srgbClr val="FFCC00"/>
                </a:solidFill>
                <a:sym typeface="Symbol" panose="05050102010706020507" pitchFamily="18" charset="2"/>
              </a:rPr>
              <a:t>FJH  QRS</a:t>
            </a:r>
            <a:r>
              <a:rPr lang="en-US" altLang="en-US" sz="4400" smtClean="0">
                <a:sym typeface="Symbol" panose="05050102010706020507" pitchFamily="18" charset="2"/>
              </a:rPr>
              <a:t>, then         ___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400" smtClean="0">
                <a:sym typeface="Symbol" panose="05050102010706020507" pitchFamily="18" charset="2"/>
              </a:rPr>
              <a:t>and </a:t>
            </a:r>
            <a:r>
              <a:rPr lang="en-US" altLang="en-US" sz="4800" smtClean="0">
                <a:sym typeface="Symbol" panose="05050102010706020507" pitchFamily="18" charset="2"/>
              </a:rPr>
              <a:t>F  ___ because _______.</a:t>
            </a:r>
          </a:p>
        </p:txBody>
      </p:sp>
      <p:sp>
        <p:nvSpPr>
          <p:cNvPr id="1432580" name="Text Box 4"/>
          <p:cNvSpPr txBox="1">
            <a:spLocks noChangeArrowheads="1"/>
          </p:cNvSpPr>
          <p:nvPr/>
        </p:nvSpPr>
        <p:spPr bwMode="auto">
          <a:xfrm>
            <a:off x="2589213" y="1785938"/>
            <a:ext cx="1371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rgbClr val="FFCC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Q</a:t>
            </a:r>
          </a:p>
        </p:txBody>
      </p:sp>
      <p:sp>
        <p:nvSpPr>
          <p:cNvPr id="1432581" name="Text Box 5"/>
          <p:cNvSpPr txBox="1">
            <a:spLocks noChangeArrowheads="1"/>
          </p:cNvSpPr>
          <p:nvPr/>
        </p:nvSpPr>
        <p:spPr bwMode="auto">
          <a:xfrm>
            <a:off x="6315075" y="1795463"/>
            <a:ext cx="2819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rgbClr val="FFCC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CPCTC</a:t>
            </a:r>
          </a:p>
        </p:txBody>
      </p:sp>
      <p:graphicFrame>
        <p:nvGraphicFramePr>
          <p:cNvPr id="64519" name="Object 6"/>
          <p:cNvGraphicFramePr>
            <a:graphicFrameLocks noChangeAspect="1"/>
          </p:cNvGraphicFramePr>
          <p:nvPr/>
        </p:nvGraphicFramePr>
        <p:xfrm>
          <a:off x="5791200" y="1066800"/>
          <a:ext cx="1219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Equation" r:id="rId3" imgW="1219200" imgH="660400" progId="Equation.DSMT4">
                  <p:embed/>
                </p:oleObj>
              </mc:Choice>
              <mc:Fallback>
                <p:oleObj name="Equation" r:id="rId3" imgW="1219200" imgH="660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066800"/>
                        <a:ext cx="1219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2583" name="Object 7"/>
          <p:cNvGraphicFramePr>
            <a:graphicFrameLocks noChangeAspect="1"/>
          </p:cNvGraphicFramePr>
          <p:nvPr/>
        </p:nvGraphicFramePr>
        <p:xfrm>
          <a:off x="7162800" y="990600"/>
          <a:ext cx="685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Equation" r:id="rId5" imgW="685800" imgH="660400" progId="Equation.DSMT4">
                  <p:embed/>
                </p:oleObj>
              </mc:Choice>
              <mc:Fallback>
                <p:oleObj name="Equation" r:id="rId5" imgW="685800" imgH="660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990600"/>
                        <a:ext cx="6858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2584" name="Line 8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57150">
            <a:solidFill>
              <a:srgbClr val="750E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2585" name="Text Box 9"/>
          <p:cNvSpPr txBox="1">
            <a:spLocks noChangeArrowheads="1"/>
          </p:cNvSpPr>
          <p:nvPr/>
        </p:nvSpPr>
        <p:spPr bwMode="auto">
          <a:xfrm>
            <a:off x="2589213" y="3862388"/>
            <a:ext cx="1371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rgbClr val="FFCC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B</a:t>
            </a:r>
          </a:p>
        </p:txBody>
      </p:sp>
      <p:sp>
        <p:nvSpPr>
          <p:cNvPr id="1432586" name="Text Box 10"/>
          <p:cNvSpPr txBox="1">
            <a:spLocks noChangeArrowheads="1"/>
          </p:cNvSpPr>
          <p:nvPr/>
        </p:nvSpPr>
        <p:spPr bwMode="auto">
          <a:xfrm>
            <a:off x="6359525" y="3849688"/>
            <a:ext cx="2819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rgbClr val="FFCC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CPCTC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3076575"/>
            <a:ext cx="9144000" cy="1724025"/>
            <a:chOff x="0" y="1938"/>
            <a:chExt cx="5760" cy="1086"/>
          </a:xfrm>
        </p:grpSpPr>
        <p:sp>
          <p:nvSpPr>
            <p:cNvPr id="64526" name="Rectangle 12"/>
            <p:cNvSpPr>
              <a:spLocks noChangeArrowheads="1"/>
            </p:cNvSpPr>
            <p:nvPr/>
          </p:nvSpPr>
          <p:spPr bwMode="auto">
            <a:xfrm>
              <a:off x="0" y="1968"/>
              <a:ext cx="576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altLang="en-US" sz="4400"/>
                <a:t>If </a:t>
              </a:r>
              <a:r>
                <a:rPr lang="en-US" altLang="en-US" sz="4800">
                  <a:solidFill>
                    <a:srgbClr val="FFCC00"/>
                  </a:solidFill>
                  <a:sym typeface="Symbol" panose="05050102010706020507" pitchFamily="18" charset="2"/>
                </a:rPr>
                <a:t>XYZ  ABC</a:t>
              </a:r>
              <a:r>
                <a:rPr lang="en-US" altLang="en-US" sz="4400">
                  <a:sym typeface="Symbol" panose="05050102010706020507" pitchFamily="18" charset="2"/>
                </a:rPr>
                <a:t>, then         ___ </a:t>
              </a:r>
            </a:p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altLang="en-US" sz="4400">
                  <a:sym typeface="Symbol" panose="05050102010706020507" pitchFamily="18" charset="2"/>
                </a:rPr>
                <a:t>and </a:t>
              </a:r>
              <a:r>
                <a:rPr lang="en-US" altLang="en-US" sz="4800">
                  <a:sym typeface="Symbol" panose="05050102010706020507" pitchFamily="18" charset="2"/>
                </a:rPr>
                <a:t>Y  ___ because _______.</a:t>
              </a:r>
            </a:p>
          </p:txBody>
        </p:sp>
        <p:graphicFrame>
          <p:nvGraphicFramePr>
            <p:cNvPr id="64527" name="Object 13"/>
            <p:cNvGraphicFramePr>
              <a:graphicFrameLocks noChangeAspect="1"/>
            </p:cNvGraphicFramePr>
            <p:nvPr/>
          </p:nvGraphicFramePr>
          <p:xfrm>
            <a:off x="3707" y="1938"/>
            <a:ext cx="760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2" name="Equation" r:id="rId7" imgW="1206500" imgH="647700" progId="Equation.DSMT4">
                    <p:embed/>
                  </p:oleObj>
                </mc:Choice>
                <mc:Fallback>
                  <p:oleObj name="Equation" r:id="rId7" imgW="1206500" imgH="6477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" y="1938"/>
                          <a:ext cx="760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32590" name="Object 14"/>
          <p:cNvGraphicFramePr>
            <a:graphicFrameLocks noChangeAspect="1"/>
          </p:cNvGraphicFramePr>
          <p:nvPr/>
        </p:nvGraphicFramePr>
        <p:xfrm>
          <a:off x="7131050" y="3048000"/>
          <a:ext cx="927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3" name="Equation" r:id="rId9" imgW="927100" imgH="660400" progId="Equation.DSMT4">
                  <p:embed/>
                </p:oleObj>
              </mc:Choice>
              <mc:Fallback>
                <p:oleObj name="Equation" r:id="rId9" imgW="927100" imgH="660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3048000"/>
                        <a:ext cx="9271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43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2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43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43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3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2580" grpId="0"/>
      <p:bldP spid="1432581" grpId="0"/>
      <p:bldP spid="1432584" grpId="0" animBg="1"/>
      <p:bldP spid="1432585" grpId="0"/>
      <p:bldP spid="14325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838200" y="5181600"/>
            <a:ext cx="12192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4267200" y="0"/>
            <a:ext cx="12192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7696200" y="4572000"/>
            <a:ext cx="12192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 rot="2243654">
            <a:off x="2667000" y="4953000"/>
            <a:ext cx="914400" cy="7620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auto">
          <a:xfrm rot="2243654">
            <a:off x="609600" y="685800"/>
            <a:ext cx="914400" cy="7620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auto">
          <a:xfrm rot="2243654">
            <a:off x="7772400" y="304800"/>
            <a:ext cx="914400" cy="7620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auto">
          <a:xfrm rot="-10549834">
            <a:off x="5867400" y="5334000"/>
            <a:ext cx="1219200" cy="12192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6" name="AutoShape 10"/>
          <p:cNvSpPr>
            <a:spLocks noChangeArrowheads="1"/>
          </p:cNvSpPr>
          <p:nvPr/>
        </p:nvSpPr>
        <p:spPr bwMode="auto">
          <a:xfrm rot="-10549834">
            <a:off x="7315200" y="1981200"/>
            <a:ext cx="1219200" cy="12192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7" name="AutoShape 11"/>
          <p:cNvSpPr>
            <a:spLocks noChangeArrowheads="1"/>
          </p:cNvSpPr>
          <p:nvPr/>
        </p:nvSpPr>
        <p:spPr bwMode="auto">
          <a:xfrm rot="-10549834">
            <a:off x="5867400" y="228600"/>
            <a:ext cx="1219200" cy="12192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8" name="AutoShape 12"/>
          <p:cNvSpPr>
            <a:spLocks noChangeArrowheads="1"/>
          </p:cNvSpPr>
          <p:nvPr/>
        </p:nvSpPr>
        <p:spPr bwMode="auto">
          <a:xfrm rot="-10549834">
            <a:off x="381000" y="2133600"/>
            <a:ext cx="1219200" cy="12192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9" name="AutoShape 13"/>
          <p:cNvSpPr>
            <a:spLocks noChangeArrowheads="1"/>
          </p:cNvSpPr>
          <p:nvPr/>
        </p:nvSpPr>
        <p:spPr bwMode="auto">
          <a:xfrm rot="-8651036">
            <a:off x="4191000" y="5257800"/>
            <a:ext cx="990600" cy="914400"/>
          </a:xfrm>
          <a:prstGeom prst="triangle">
            <a:avLst>
              <a:gd name="adj" fmla="val 10000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50" name="AutoShape 14"/>
          <p:cNvSpPr>
            <a:spLocks noChangeArrowheads="1"/>
          </p:cNvSpPr>
          <p:nvPr/>
        </p:nvSpPr>
        <p:spPr bwMode="auto">
          <a:xfrm rot="-8651036">
            <a:off x="228600" y="4495800"/>
            <a:ext cx="990600" cy="914400"/>
          </a:xfrm>
          <a:prstGeom prst="triangle">
            <a:avLst>
              <a:gd name="adj" fmla="val 10000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 rot="-8651036">
            <a:off x="2209800" y="838200"/>
            <a:ext cx="990600" cy="914400"/>
          </a:xfrm>
          <a:prstGeom prst="triangle">
            <a:avLst>
              <a:gd name="adj" fmla="val 10000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52" name="WordArt 2"/>
          <p:cNvSpPr>
            <a:spLocks noChangeArrowheads="1" noChangeShapeType="1" noTextEdit="1"/>
          </p:cNvSpPr>
          <p:nvPr/>
        </p:nvSpPr>
        <p:spPr bwMode="auto">
          <a:xfrm>
            <a:off x="1371600" y="1981200"/>
            <a:ext cx="63246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Congruence of Triangles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43000" y="152400"/>
            <a:ext cx="2286000" cy="2362200"/>
            <a:chOff x="720" y="480"/>
            <a:chExt cx="1440" cy="1488"/>
          </a:xfrm>
        </p:grpSpPr>
        <p:sp>
          <p:nvSpPr>
            <p:cNvPr id="67610" name="AutoShape 3"/>
            <p:cNvSpPr>
              <a:spLocks noChangeArrowheads="1"/>
            </p:cNvSpPr>
            <p:nvPr/>
          </p:nvSpPr>
          <p:spPr bwMode="auto">
            <a:xfrm>
              <a:off x="720" y="480"/>
              <a:ext cx="1440" cy="148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7611" name="AutoShape 4"/>
            <p:cNvSpPr>
              <a:spLocks noChangeArrowheads="1"/>
            </p:cNvSpPr>
            <p:nvPr/>
          </p:nvSpPr>
          <p:spPr bwMode="auto">
            <a:xfrm rot="10800000">
              <a:off x="720" y="480"/>
              <a:ext cx="1440" cy="1488"/>
            </a:xfrm>
            <a:prstGeom prst="rtTriangl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7612" name="Line 5"/>
            <p:cNvSpPr>
              <a:spLocks noChangeShapeType="1"/>
            </p:cNvSpPr>
            <p:nvPr/>
          </p:nvSpPr>
          <p:spPr bwMode="auto">
            <a:xfrm flipV="1">
              <a:off x="1248" y="1056"/>
              <a:ext cx="240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870" name="Text Box 6"/>
          <p:cNvSpPr txBox="1">
            <a:spLocks noChangeArrowheads="1"/>
          </p:cNvSpPr>
          <p:nvPr/>
        </p:nvSpPr>
        <p:spPr bwMode="auto">
          <a:xfrm>
            <a:off x="4038600" y="228600"/>
            <a:ext cx="46482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Overlapping  sides are congruent in each triangle by the REFLEXIVE property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1000" y="3352800"/>
            <a:ext cx="1066800" cy="2438400"/>
            <a:chOff x="240" y="2496"/>
            <a:chExt cx="672" cy="1536"/>
          </a:xfrm>
        </p:grpSpPr>
        <p:sp>
          <p:nvSpPr>
            <p:cNvPr id="67606" name="AutoShape 8"/>
            <p:cNvSpPr>
              <a:spLocks noChangeArrowheads="1"/>
            </p:cNvSpPr>
            <p:nvPr/>
          </p:nvSpPr>
          <p:spPr bwMode="auto">
            <a:xfrm>
              <a:off x="240" y="3264"/>
              <a:ext cx="672" cy="768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7607" name="AutoShape 9"/>
            <p:cNvSpPr>
              <a:spLocks noChangeArrowheads="1"/>
            </p:cNvSpPr>
            <p:nvPr/>
          </p:nvSpPr>
          <p:spPr bwMode="auto">
            <a:xfrm rot="-10728391">
              <a:off x="240" y="2496"/>
              <a:ext cx="672" cy="768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7608" name="Freeform 10"/>
            <p:cNvSpPr>
              <a:spLocks/>
            </p:cNvSpPr>
            <p:nvPr/>
          </p:nvSpPr>
          <p:spPr bwMode="auto">
            <a:xfrm>
              <a:off x="498" y="3047"/>
              <a:ext cx="155" cy="105"/>
            </a:xfrm>
            <a:custGeom>
              <a:avLst/>
              <a:gdLst>
                <a:gd name="T0" fmla="*/ 1 w 155"/>
                <a:gd name="T1" fmla="*/ 105 h 105"/>
                <a:gd name="T2" fmla="*/ 116 w 155"/>
                <a:gd name="T3" fmla="*/ 41 h 105"/>
                <a:gd name="T4" fmla="*/ 155 w 155"/>
                <a:gd name="T5" fmla="*/ 67 h 105"/>
                <a:gd name="T6" fmla="*/ 0 60000 65536"/>
                <a:gd name="T7" fmla="*/ 0 60000 65536"/>
                <a:gd name="T8" fmla="*/ 0 60000 65536"/>
                <a:gd name="T9" fmla="*/ 0 w 155"/>
                <a:gd name="T10" fmla="*/ 0 h 105"/>
                <a:gd name="T11" fmla="*/ 155 w 155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" h="105">
                  <a:moveTo>
                    <a:pt x="1" y="105"/>
                  </a:moveTo>
                  <a:cubicBezTo>
                    <a:pt x="37" y="0"/>
                    <a:pt x="0" y="24"/>
                    <a:pt x="116" y="41"/>
                  </a:cubicBezTo>
                  <a:cubicBezTo>
                    <a:pt x="129" y="50"/>
                    <a:pt x="155" y="67"/>
                    <a:pt x="155" y="6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9" name="Freeform 11"/>
            <p:cNvSpPr>
              <a:spLocks/>
            </p:cNvSpPr>
            <p:nvPr/>
          </p:nvSpPr>
          <p:spPr bwMode="auto">
            <a:xfrm>
              <a:off x="494" y="3395"/>
              <a:ext cx="160" cy="153"/>
            </a:xfrm>
            <a:custGeom>
              <a:avLst/>
              <a:gdLst>
                <a:gd name="T0" fmla="*/ 5 w 160"/>
                <a:gd name="T1" fmla="*/ 0 h 153"/>
                <a:gd name="T2" fmla="*/ 146 w 160"/>
                <a:gd name="T3" fmla="*/ 115 h 153"/>
                <a:gd name="T4" fmla="*/ 159 w 160"/>
                <a:gd name="T5" fmla="*/ 64 h 153"/>
                <a:gd name="T6" fmla="*/ 0 60000 65536"/>
                <a:gd name="T7" fmla="*/ 0 60000 65536"/>
                <a:gd name="T8" fmla="*/ 0 60000 65536"/>
                <a:gd name="T9" fmla="*/ 0 w 160"/>
                <a:gd name="T10" fmla="*/ 0 h 153"/>
                <a:gd name="T11" fmla="*/ 160 w 160"/>
                <a:gd name="T12" fmla="*/ 153 h 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153">
                  <a:moveTo>
                    <a:pt x="5" y="0"/>
                  </a:moveTo>
                  <a:cubicBezTo>
                    <a:pt x="22" y="153"/>
                    <a:pt x="0" y="136"/>
                    <a:pt x="146" y="115"/>
                  </a:cubicBezTo>
                  <a:cubicBezTo>
                    <a:pt x="160" y="73"/>
                    <a:pt x="159" y="90"/>
                    <a:pt x="159" y="6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876" name="Text Box 12"/>
          <p:cNvSpPr txBox="1">
            <a:spLocks noChangeArrowheads="1"/>
          </p:cNvSpPr>
          <p:nvPr/>
        </p:nvSpPr>
        <p:spPr bwMode="auto">
          <a:xfrm>
            <a:off x="1143000" y="3657600"/>
            <a:ext cx="2209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Vertical Angles are congruent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486400" y="3352800"/>
            <a:ext cx="3048000" cy="2133600"/>
            <a:chOff x="3456" y="2496"/>
            <a:chExt cx="1920" cy="1344"/>
          </a:xfrm>
        </p:grpSpPr>
        <p:sp>
          <p:nvSpPr>
            <p:cNvPr id="67594" name="Line 14"/>
            <p:cNvSpPr>
              <a:spLocks noChangeShapeType="1"/>
            </p:cNvSpPr>
            <p:nvPr/>
          </p:nvSpPr>
          <p:spPr bwMode="auto">
            <a:xfrm>
              <a:off x="3456" y="2496"/>
              <a:ext cx="18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5" name="Line 15"/>
            <p:cNvSpPr>
              <a:spLocks noChangeShapeType="1"/>
            </p:cNvSpPr>
            <p:nvPr/>
          </p:nvSpPr>
          <p:spPr bwMode="auto">
            <a:xfrm>
              <a:off x="3504" y="3840"/>
              <a:ext cx="18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6" name="Line 16"/>
            <p:cNvSpPr>
              <a:spLocks noChangeShapeType="1"/>
            </p:cNvSpPr>
            <p:nvPr/>
          </p:nvSpPr>
          <p:spPr bwMode="auto">
            <a:xfrm>
              <a:off x="3648" y="249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7" name="Line 17"/>
            <p:cNvSpPr>
              <a:spLocks noChangeShapeType="1"/>
            </p:cNvSpPr>
            <p:nvPr/>
          </p:nvSpPr>
          <p:spPr bwMode="auto">
            <a:xfrm>
              <a:off x="3648" y="3840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8" name="Line 18"/>
            <p:cNvSpPr>
              <a:spLocks noChangeShapeType="1"/>
            </p:cNvSpPr>
            <p:nvPr/>
          </p:nvSpPr>
          <p:spPr bwMode="auto">
            <a:xfrm flipH="1">
              <a:off x="3840" y="2496"/>
              <a:ext cx="1008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9" name="Line 19"/>
            <p:cNvSpPr>
              <a:spLocks noChangeShapeType="1"/>
            </p:cNvSpPr>
            <p:nvPr/>
          </p:nvSpPr>
          <p:spPr bwMode="auto">
            <a:xfrm>
              <a:off x="3744" y="2496"/>
              <a:ext cx="1104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0" name="Freeform 20"/>
            <p:cNvSpPr>
              <a:spLocks/>
            </p:cNvSpPr>
            <p:nvPr/>
          </p:nvSpPr>
          <p:spPr bwMode="auto">
            <a:xfrm>
              <a:off x="3930" y="2509"/>
              <a:ext cx="67" cy="243"/>
            </a:xfrm>
            <a:custGeom>
              <a:avLst/>
              <a:gdLst>
                <a:gd name="T0" fmla="*/ 0 w 67"/>
                <a:gd name="T1" fmla="*/ 0 h 243"/>
                <a:gd name="T2" fmla="*/ 64 w 67"/>
                <a:gd name="T3" fmla="*/ 77 h 243"/>
                <a:gd name="T4" fmla="*/ 25 w 67"/>
                <a:gd name="T5" fmla="*/ 243 h 243"/>
                <a:gd name="T6" fmla="*/ 0 60000 65536"/>
                <a:gd name="T7" fmla="*/ 0 60000 65536"/>
                <a:gd name="T8" fmla="*/ 0 60000 65536"/>
                <a:gd name="T9" fmla="*/ 0 w 67"/>
                <a:gd name="T10" fmla="*/ 0 h 243"/>
                <a:gd name="T11" fmla="*/ 67 w 67"/>
                <a:gd name="T12" fmla="*/ 243 h 2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" h="243">
                  <a:moveTo>
                    <a:pt x="0" y="0"/>
                  </a:moveTo>
                  <a:cubicBezTo>
                    <a:pt x="10" y="10"/>
                    <a:pt x="62" y="57"/>
                    <a:pt x="64" y="77"/>
                  </a:cubicBezTo>
                  <a:cubicBezTo>
                    <a:pt x="67" y="116"/>
                    <a:pt x="62" y="206"/>
                    <a:pt x="25" y="24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1" name="Freeform 21"/>
            <p:cNvSpPr>
              <a:spLocks/>
            </p:cNvSpPr>
            <p:nvPr/>
          </p:nvSpPr>
          <p:spPr bwMode="auto">
            <a:xfrm>
              <a:off x="4608" y="3712"/>
              <a:ext cx="128" cy="128"/>
            </a:xfrm>
            <a:custGeom>
              <a:avLst/>
              <a:gdLst>
                <a:gd name="T0" fmla="*/ 0 w 128"/>
                <a:gd name="T1" fmla="*/ 128 h 128"/>
                <a:gd name="T2" fmla="*/ 26 w 128"/>
                <a:gd name="T3" fmla="*/ 90 h 128"/>
                <a:gd name="T4" fmla="*/ 38 w 128"/>
                <a:gd name="T5" fmla="*/ 51 h 128"/>
                <a:gd name="T6" fmla="*/ 128 w 128"/>
                <a:gd name="T7" fmla="*/ 0 h 1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"/>
                <a:gd name="T13" fmla="*/ 0 h 128"/>
                <a:gd name="T14" fmla="*/ 128 w 128"/>
                <a:gd name="T15" fmla="*/ 128 h 1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" h="128">
                  <a:moveTo>
                    <a:pt x="0" y="128"/>
                  </a:moveTo>
                  <a:cubicBezTo>
                    <a:pt x="9" y="115"/>
                    <a:pt x="19" y="104"/>
                    <a:pt x="26" y="90"/>
                  </a:cubicBezTo>
                  <a:cubicBezTo>
                    <a:pt x="32" y="78"/>
                    <a:pt x="30" y="62"/>
                    <a:pt x="38" y="51"/>
                  </a:cubicBezTo>
                  <a:cubicBezTo>
                    <a:pt x="62" y="21"/>
                    <a:pt x="102" y="26"/>
                    <a:pt x="12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2" name="Freeform 22"/>
            <p:cNvSpPr>
              <a:spLocks/>
            </p:cNvSpPr>
            <p:nvPr/>
          </p:nvSpPr>
          <p:spPr bwMode="auto">
            <a:xfrm>
              <a:off x="3968" y="3686"/>
              <a:ext cx="64" cy="154"/>
            </a:xfrm>
            <a:custGeom>
              <a:avLst/>
              <a:gdLst>
                <a:gd name="T0" fmla="*/ 64 w 64"/>
                <a:gd name="T1" fmla="*/ 154 h 154"/>
                <a:gd name="T2" fmla="*/ 38 w 64"/>
                <a:gd name="T3" fmla="*/ 13 h 154"/>
                <a:gd name="T4" fmla="*/ 0 w 64"/>
                <a:gd name="T5" fmla="*/ 0 h 154"/>
                <a:gd name="T6" fmla="*/ 0 60000 65536"/>
                <a:gd name="T7" fmla="*/ 0 60000 65536"/>
                <a:gd name="T8" fmla="*/ 0 60000 65536"/>
                <a:gd name="T9" fmla="*/ 0 w 64"/>
                <a:gd name="T10" fmla="*/ 0 h 154"/>
                <a:gd name="T11" fmla="*/ 64 w 64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" h="154">
                  <a:moveTo>
                    <a:pt x="64" y="154"/>
                  </a:moveTo>
                  <a:cubicBezTo>
                    <a:pt x="64" y="154"/>
                    <a:pt x="54" y="29"/>
                    <a:pt x="38" y="13"/>
                  </a:cubicBezTo>
                  <a:cubicBezTo>
                    <a:pt x="29" y="3"/>
                    <a:pt x="0" y="0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3" name="Freeform 23"/>
            <p:cNvSpPr>
              <a:spLocks/>
            </p:cNvSpPr>
            <p:nvPr/>
          </p:nvSpPr>
          <p:spPr bwMode="auto">
            <a:xfrm>
              <a:off x="4032" y="3597"/>
              <a:ext cx="106" cy="243"/>
            </a:xfrm>
            <a:custGeom>
              <a:avLst/>
              <a:gdLst>
                <a:gd name="T0" fmla="*/ 102 w 106"/>
                <a:gd name="T1" fmla="*/ 243 h 243"/>
                <a:gd name="T2" fmla="*/ 0 w 106"/>
                <a:gd name="T3" fmla="*/ 0 h 243"/>
                <a:gd name="T4" fmla="*/ 0 60000 65536"/>
                <a:gd name="T5" fmla="*/ 0 60000 65536"/>
                <a:gd name="T6" fmla="*/ 0 w 106"/>
                <a:gd name="T7" fmla="*/ 0 h 243"/>
                <a:gd name="T8" fmla="*/ 106 w 106"/>
                <a:gd name="T9" fmla="*/ 243 h 2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" h="243">
                  <a:moveTo>
                    <a:pt x="102" y="243"/>
                  </a:moveTo>
                  <a:cubicBezTo>
                    <a:pt x="98" y="193"/>
                    <a:pt x="106" y="0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4" name="Freeform 24"/>
            <p:cNvSpPr>
              <a:spLocks/>
            </p:cNvSpPr>
            <p:nvPr/>
          </p:nvSpPr>
          <p:spPr bwMode="auto">
            <a:xfrm>
              <a:off x="4684" y="2522"/>
              <a:ext cx="52" cy="140"/>
            </a:xfrm>
            <a:custGeom>
              <a:avLst/>
              <a:gdLst>
                <a:gd name="T0" fmla="*/ 1 w 52"/>
                <a:gd name="T1" fmla="*/ 0 h 140"/>
                <a:gd name="T2" fmla="*/ 52 w 52"/>
                <a:gd name="T3" fmla="*/ 140 h 140"/>
                <a:gd name="T4" fmla="*/ 0 60000 65536"/>
                <a:gd name="T5" fmla="*/ 0 60000 65536"/>
                <a:gd name="T6" fmla="*/ 0 w 52"/>
                <a:gd name="T7" fmla="*/ 0 h 140"/>
                <a:gd name="T8" fmla="*/ 52 w 52"/>
                <a:gd name="T9" fmla="*/ 140 h 1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" h="140">
                  <a:moveTo>
                    <a:pt x="1" y="0"/>
                  </a:moveTo>
                  <a:cubicBezTo>
                    <a:pt x="9" y="52"/>
                    <a:pt x="0" y="116"/>
                    <a:pt x="52" y="1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Freeform 25"/>
            <p:cNvSpPr>
              <a:spLocks/>
            </p:cNvSpPr>
            <p:nvPr/>
          </p:nvSpPr>
          <p:spPr bwMode="auto">
            <a:xfrm>
              <a:off x="4492" y="2496"/>
              <a:ext cx="154" cy="269"/>
            </a:xfrm>
            <a:custGeom>
              <a:avLst/>
              <a:gdLst>
                <a:gd name="T0" fmla="*/ 65 w 154"/>
                <a:gd name="T1" fmla="*/ 0 h 269"/>
                <a:gd name="T2" fmla="*/ 154 w 154"/>
                <a:gd name="T3" fmla="*/ 269 h 269"/>
                <a:gd name="T4" fmla="*/ 0 60000 65536"/>
                <a:gd name="T5" fmla="*/ 0 60000 65536"/>
                <a:gd name="T6" fmla="*/ 0 w 154"/>
                <a:gd name="T7" fmla="*/ 0 h 269"/>
                <a:gd name="T8" fmla="*/ 154 w 154"/>
                <a:gd name="T9" fmla="*/ 269 h 2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4" h="269">
                  <a:moveTo>
                    <a:pt x="65" y="0"/>
                  </a:moveTo>
                  <a:cubicBezTo>
                    <a:pt x="30" y="104"/>
                    <a:pt x="0" y="269"/>
                    <a:pt x="154" y="26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890" name="Text Box 26"/>
          <p:cNvSpPr txBox="1">
            <a:spLocks noChangeArrowheads="1"/>
          </p:cNvSpPr>
          <p:nvPr/>
        </p:nvSpPr>
        <p:spPr bwMode="auto">
          <a:xfrm>
            <a:off x="3581400" y="2971800"/>
            <a:ext cx="2590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Alt Int Angles are congruent given parallel lines</a:t>
            </a:r>
          </a:p>
        </p:txBody>
      </p:sp>
      <p:sp>
        <p:nvSpPr>
          <p:cNvPr id="67592" name="Line 27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Line 28"/>
          <p:cNvSpPr>
            <a:spLocks noChangeShapeType="1"/>
          </p:cNvSpPr>
          <p:nvPr/>
        </p:nvSpPr>
        <p:spPr bwMode="auto">
          <a:xfrm>
            <a:off x="3429000" y="2895600"/>
            <a:ext cx="0" cy="396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44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44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44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70" grpId="0" autoUpdateAnimBg="0"/>
      <p:bldP spid="1444876" grpId="0" autoUpdateAnimBg="0"/>
      <p:bldP spid="144489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Before we start…let’s get a few things straight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685800"/>
            <a:ext cx="3429000" cy="3856038"/>
            <a:chOff x="240" y="432"/>
            <a:chExt cx="2160" cy="2429"/>
          </a:xfrm>
        </p:grpSpPr>
        <p:sp>
          <p:nvSpPr>
            <p:cNvPr id="69647" name="AutoShape 4"/>
            <p:cNvSpPr>
              <a:spLocks noChangeArrowheads="1"/>
            </p:cNvSpPr>
            <p:nvPr/>
          </p:nvSpPr>
          <p:spPr bwMode="auto">
            <a:xfrm>
              <a:off x="480" y="864"/>
              <a:ext cx="1440" cy="1632"/>
            </a:xfrm>
            <a:prstGeom prst="triangle">
              <a:avLst>
                <a:gd name="adj" fmla="val 50000"/>
              </a:avLst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9648" name="Text Box 5"/>
            <p:cNvSpPr txBox="1">
              <a:spLocks noChangeArrowheads="1"/>
            </p:cNvSpPr>
            <p:nvPr/>
          </p:nvSpPr>
          <p:spPr bwMode="auto">
            <a:xfrm>
              <a:off x="240" y="2496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A</a:t>
              </a:r>
            </a:p>
          </p:txBody>
        </p:sp>
        <p:sp>
          <p:nvSpPr>
            <p:cNvPr id="69649" name="Text Box 6"/>
            <p:cNvSpPr txBox="1">
              <a:spLocks noChangeArrowheads="1"/>
            </p:cNvSpPr>
            <p:nvPr/>
          </p:nvSpPr>
          <p:spPr bwMode="auto">
            <a:xfrm>
              <a:off x="1776" y="2496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B</a:t>
              </a:r>
            </a:p>
          </p:txBody>
        </p:sp>
        <p:sp>
          <p:nvSpPr>
            <p:cNvPr id="69650" name="Text Box 7"/>
            <p:cNvSpPr txBox="1">
              <a:spLocks noChangeArrowheads="1"/>
            </p:cNvSpPr>
            <p:nvPr/>
          </p:nvSpPr>
          <p:spPr bwMode="auto">
            <a:xfrm>
              <a:off x="1008" y="432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C</a:t>
              </a:r>
            </a:p>
          </p:txBody>
        </p:sp>
        <p:sp>
          <p:nvSpPr>
            <p:cNvPr id="69651" name="Line 8"/>
            <p:cNvSpPr>
              <a:spLocks noChangeShapeType="1"/>
            </p:cNvSpPr>
            <p:nvPr/>
          </p:nvSpPr>
          <p:spPr bwMode="auto">
            <a:xfrm>
              <a:off x="1104" y="2304"/>
              <a:ext cx="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2" name="Line 9"/>
            <p:cNvSpPr>
              <a:spLocks noChangeShapeType="1"/>
            </p:cNvSpPr>
            <p:nvPr/>
          </p:nvSpPr>
          <p:spPr bwMode="auto">
            <a:xfrm flipV="1">
              <a:off x="1344" y="1440"/>
              <a:ext cx="384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Line 10"/>
            <p:cNvSpPr>
              <a:spLocks noChangeShapeType="1"/>
            </p:cNvSpPr>
            <p:nvPr/>
          </p:nvSpPr>
          <p:spPr bwMode="auto">
            <a:xfrm flipV="1">
              <a:off x="1392" y="1584"/>
              <a:ext cx="432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1019" name="AutoShape 11"/>
          <p:cNvSpPr>
            <a:spLocks noChangeArrowheads="1"/>
          </p:cNvSpPr>
          <p:nvPr/>
        </p:nvSpPr>
        <p:spPr bwMode="auto">
          <a:xfrm>
            <a:off x="2286000" y="3429000"/>
            <a:ext cx="5334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257800" y="838200"/>
            <a:ext cx="3429000" cy="3856038"/>
            <a:chOff x="3312" y="528"/>
            <a:chExt cx="2160" cy="2429"/>
          </a:xfrm>
        </p:grpSpPr>
        <p:sp>
          <p:nvSpPr>
            <p:cNvPr id="69640" name="AutoShape 13"/>
            <p:cNvSpPr>
              <a:spLocks noChangeArrowheads="1"/>
            </p:cNvSpPr>
            <p:nvPr/>
          </p:nvSpPr>
          <p:spPr bwMode="auto">
            <a:xfrm>
              <a:off x="3552" y="960"/>
              <a:ext cx="1440" cy="1632"/>
            </a:xfrm>
            <a:prstGeom prst="triangle">
              <a:avLst>
                <a:gd name="adj" fmla="val 50000"/>
              </a:avLst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9641" name="Text Box 14"/>
            <p:cNvSpPr txBox="1">
              <a:spLocks noChangeArrowheads="1"/>
            </p:cNvSpPr>
            <p:nvPr/>
          </p:nvSpPr>
          <p:spPr bwMode="auto">
            <a:xfrm>
              <a:off x="3312" y="2592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X</a:t>
              </a:r>
            </a:p>
          </p:txBody>
        </p:sp>
        <p:sp>
          <p:nvSpPr>
            <p:cNvPr id="69642" name="Text Box 15"/>
            <p:cNvSpPr txBox="1">
              <a:spLocks noChangeArrowheads="1"/>
            </p:cNvSpPr>
            <p:nvPr/>
          </p:nvSpPr>
          <p:spPr bwMode="auto">
            <a:xfrm>
              <a:off x="4848" y="2592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Z</a:t>
              </a:r>
            </a:p>
          </p:txBody>
        </p:sp>
        <p:sp>
          <p:nvSpPr>
            <p:cNvPr id="69643" name="Text Box 16"/>
            <p:cNvSpPr txBox="1">
              <a:spLocks noChangeArrowheads="1"/>
            </p:cNvSpPr>
            <p:nvPr/>
          </p:nvSpPr>
          <p:spPr bwMode="auto">
            <a:xfrm>
              <a:off x="4080" y="528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Y</a:t>
              </a:r>
            </a:p>
          </p:txBody>
        </p:sp>
        <p:sp>
          <p:nvSpPr>
            <p:cNvPr id="69644" name="Line 17"/>
            <p:cNvSpPr>
              <a:spLocks noChangeShapeType="1"/>
            </p:cNvSpPr>
            <p:nvPr/>
          </p:nvSpPr>
          <p:spPr bwMode="auto">
            <a:xfrm>
              <a:off x="3840" y="1536"/>
              <a:ext cx="288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5" name="Line 18"/>
            <p:cNvSpPr>
              <a:spLocks noChangeShapeType="1"/>
            </p:cNvSpPr>
            <p:nvPr/>
          </p:nvSpPr>
          <p:spPr bwMode="auto">
            <a:xfrm>
              <a:off x="4176" y="2448"/>
              <a:ext cx="0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6" name="Line 19"/>
            <p:cNvSpPr>
              <a:spLocks noChangeShapeType="1"/>
            </p:cNvSpPr>
            <p:nvPr/>
          </p:nvSpPr>
          <p:spPr bwMode="auto">
            <a:xfrm>
              <a:off x="4416" y="2448"/>
              <a:ext cx="0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1028" name="AutoShape 20"/>
          <p:cNvSpPr>
            <a:spLocks noChangeArrowheads="1"/>
          </p:cNvSpPr>
          <p:nvPr/>
        </p:nvSpPr>
        <p:spPr bwMode="auto">
          <a:xfrm>
            <a:off x="5867400" y="3581400"/>
            <a:ext cx="5334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51029" name="Text Box 21"/>
          <p:cNvSpPr txBox="1">
            <a:spLocks noChangeArrowheads="1"/>
          </p:cNvSpPr>
          <p:nvPr/>
        </p:nvSpPr>
        <p:spPr bwMode="auto">
          <a:xfrm>
            <a:off x="1066800" y="4724400"/>
            <a:ext cx="670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900" b="1">
                <a:solidFill>
                  <a:srgbClr val="9900CC"/>
                </a:solidFill>
                <a:latin typeface="Berlin Sans FB Demi" panose="020E0802020502020306" pitchFamily="34" charset="0"/>
              </a:rPr>
              <a:t>INCLUDED ANGLE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5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5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1019" grpId="0" animBg="1"/>
      <p:bldP spid="1451028" grpId="0" animBg="1"/>
      <p:bldP spid="145102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500">
                <a:solidFill>
                  <a:srgbClr val="9900CC"/>
                </a:solidFill>
                <a:latin typeface="Berlin Sans FB Demi" panose="020E0802020502020306" pitchFamily="34" charset="0"/>
              </a:rPr>
              <a:t>Side-Side-Side (SSS) Congruence Postulate</a:t>
            </a:r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1447800" y="1447800"/>
            <a:ext cx="2209800" cy="1219200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5562600" y="1447800"/>
            <a:ext cx="2209800" cy="12192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324600" y="25908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209800" y="25908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048000" y="15240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7162800" y="14478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1295400" y="16764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5486400" y="15240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53067" name="Text Box 11"/>
          <p:cNvSpPr txBox="1">
            <a:spLocks noChangeArrowheads="1"/>
          </p:cNvSpPr>
          <p:nvPr/>
        </p:nvSpPr>
        <p:spPr bwMode="auto">
          <a:xfrm>
            <a:off x="1219200" y="3505200"/>
            <a:ext cx="6934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All Three sides in one triangle are congruent to all three sides of the other triangle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3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3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3058" grpId="0" autoUpdateAnimBg="0"/>
      <p:bldP spid="145306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1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500" b="1">
                <a:solidFill>
                  <a:srgbClr val="9900CC"/>
                </a:solidFill>
                <a:latin typeface="Berlin Sans FB Demi" panose="020E0802020502020306" pitchFamily="34" charset="0"/>
              </a:rPr>
              <a:t>Side-Angle-Side (SAS) Congruence Postulate</a:t>
            </a:r>
          </a:p>
        </p:txBody>
      </p:sp>
      <p:sp>
        <p:nvSpPr>
          <p:cNvPr id="73731" name="AutoShape 3"/>
          <p:cNvSpPr>
            <a:spLocks noChangeArrowheads="1"/>
          </p:cNvSpPr>
          <p:nvPr/>
        </p:nvSpPr>
        <p:spPr bwMode="auto">
          <a:xfrm>
            <a:off x="914400" y="2133600"/>
            <a:ext cx="3276600" cy="990600"/>
          </a:xfrm>
          <a:prstGeom prst="rtTriangle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5105400" y="2133600"/>
            <a:ext cx="3276600" cy="990600"/>
          </a:xfrm>
          <a:prstGeom prst="rtTriangle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3733" name="Freeform 5"/>
          <p:cNvSpPr>
            <a:spLocks/>
          </p:cNvSpPr>
          <p:nvPr/>
        </p:nvSpPr>
        <p:spPr bwMode="auto">
          <a:xfrm>
            <a:off x="3125788" y="2836863"/>
            <a:ext cx="131762" cy="292100"/>
          </a:xfrm>
          <a:custGeom>
            <a:avLst/>
            <a:gdLst>
              <a:gd name="T0" fmla="*/ 2147483646 w 83"/>
              <a:gd name="T1" fmla="*/ 2147483646 h 184"/>
              <a:gd name="T2" fmla="*/ 2147483646 w 83"/>
              <a:gd name="T3" fmla="*/ 2147483646 h 184"/>
              <a:gd name="T4" fmla="*/ 2147483646 w 83"/>
              <a:gd name="T5" fmla="*/ 2147483646 h 184"/>
              <a:gd name="T6" fmla="*/ 2147483646 w 83"/>
              <a:gd name="T7" fmla="*/ 2147483646 h 184"/>
              <a:gd name="T8" fmla="*/ 2147483646 w 83"/>
              <a:gd name="T9" fmla="*/ 2147483646 h 184"/>
              <a:gd name="T10" fmla="*/ 2147483646 w 83"/>
              <a:gd name="T11" fmla="*/ 2147483646 h 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"/>
              <a:gd name="T19" fmla="*/ 0 h 184"/>
              <a:gd name="T20" fmla="*/ 83 w 83"/>
              <a:gd name="T21" fmla="*/ 184 h 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" h="184">
                <a:moveTo>
                  <a:pt x="83" y="4"/>
                </a:moveTo>
                <a:cubicBezTo>
                  <a:pt x="0" y="32"/>
                  <a:pt x="45" y="0"/>
                  <a:pt x="20" y="58"/>
                </a:cubicBezTo>
                <a:cubicBezTo>
                  <a:pt x="16" y="68"/>
                  <a:pt x="8" y="76"/>
                  <a:pt x="2" y="85"/>
                </a:cubicBezTo>
                <a:cubicBezTo>
                  <a:pt x="5" y="97"/>
                  <a:pt x="4" y="111"/>
                  <a:pt x="11" y="121"/>
                </a:cubicBezTo>
                <a:cubicBezTo>
                  <a:pt x="17" y="130"/>
                  <a:pt x="30" y="131"/>
                  <a:pt x="38" y="139"/>
                </a:cubicBezTo>
                <a:cubicBezTo>
                  <a:pt x="44" y="145"/>
                  <a:pt x="66" y="176"/>
                  <a:pt x="74" y="184"/>
                </a:cubicBezTo>
              </a:path>
            </a:pathLst>
          </a:custGeom>
          <a:noFill/>
          <a:ln w="57150" cmpd="sng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4" name="Freeform 6"/>
          <p:cNvSpPr>
            <a:spLocks/>
          </p:cNvSpPr>
          <p:nvPr/>
        </p:nvSpPr>
        <p:spPr bwMode="auto">
          <a:xfrm>
            <a:off x="7400925" y="2871788"/>
            <a:ext cx="128588" cy="257175"/>
          </a:xfrm>
          <a:custGeom>
            <a:avLst/>
            <a:gdLst>
              <a:gd name="T0" fmla="*/ 2147483646 w 81"/>
              <a:gd name="T1" fmla="*/ 0 h 162"/>
              <a:gd name="T2" fmla="*/ 0 w 81"/>
              <a:gd name="T3" fmla="*/ 2147483646 h 162"/>
              <a:gd name="T4" fmla="*/ 2147483646 w 81"/>
              <a:gd name="T5" fmla="*/ 2147483646 h 162"/>
              <a:gd name="T6" fmla="*/ 2147483646 w 81"/>
              <a:gd name="T7" fmla="*/ 2147483646 h 162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162"/>
              <a:gd name="T14" fmla="*/ 81 w 81"/>
              <a:gd name="T15" fmla="*/ 162 h 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162">
                <a:moveTo>
                  <a:pt x="81" y="0"/>
                </a:moveTo>
                <a:cubicBezTo>
                  <a:pt x="31" y="17"/>
                  <a:pt x="27" y="67"/>
                  <a:pt x="0" y="108"/>
                </a:cubicBezTo>
                <a:cubicBezTo>
                  <a:pt x="6" y="117"/>
                  <a:pt x="10" y="128"/>
                  <a:pt x="18" y="135"/>
                </a:cubicBezTo>
                <a:cubicBezTo>
                  <a:pt x="51" y="161"/>
                  <a:pt x="45" y="125"/>
                  <a:pt x="45" y="162"/>
                </a:cubicBezTo>
              </a:path>
            </a:pathLst>
          </a:custGeom>
          <a:noFill/>
          <a:ln w="57150" cmpd="sng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V="1">
            <a:off x="1828800" y="2286000"/>
            <a:ext cx="152400" cy="304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6172200" y="2362200"/>
            <a:ext cx="152400" cy="304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1676400" y="28956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1828800" y="28956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6019800" y="29718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5867400" y="29718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5117" name="Text Box 13"/>
          <p:cNvSpPr txBox="1">
            <a:spLocks noChangeArrowheads="1"/>
          </p:cNvSpPr>
          <p:nvPr/>
        </p:nvSpPr>
        <p:spPr bwMode="auto">
          <a:xfrm>
            <a:off x="990600" y="3581400"/>
            <a:ext cx="739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Two sides and the </a:t>
            </a:r>
            <a:r>
              <a:rPr lang="en-US" altLang="en-US">
                <a:solidFill>
                  <a:srgbClr val="FF0066"/>
                </a:solidFill>
                <a:latin typeface="Comic Sans MS" panose="030F0702030302020204" pitchFamily="66" charset="0"/>
              </a:rPr>
              <a:t>INCLUDED</a:t>
            </a:r>
            <a:r>
              <a:rPr lang="en-US" altLang="en-US">
                <a:latin typeface="Comic Sans MS" panose="030F0702030302020204" pitchFamily="66" charset="0"/>
              </a:rPr>
              <a:t> angle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5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5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5106" grpId="0" autoUpdateAnimBg="0"/>
      <p:bldP spid="145511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286000" cy="762000"/>
          </a:xfrm>
        </p:spPr>
        <p:txBody>
          <a:bodyPr/>
          <a:lstStyle/>
          <a:p>
            <a:pPr algn="l" eaLnBrk="1" hangingPunct="1"/>
            <a:r>
              <a:rPr lang="en-US" altLang="en-US" sz="3200" smtClean="0">
                <a:solidFill>
                  <a:srgbClr val="9900CC"/>
                </a:solidFill>
              </a:rPr>
              <a:t>Ex 1</a:t>
            </a:r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0" y="762000"/>
          <a:ext cx="9144000" cy="183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Equation" r:id="rId4" imgW="2565400" imgH="508000" progId="Equation.3">
                  <p:embed/>
                </p:oleObj>
              </mc:Choice>
              <mc:Fallback>
                <p:oleObj name="Equation" r:id="rId4" imgW="25654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9144000" cy="18399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914400" y="2895600"/>
          <a:ext cx="731520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Equation" r:id="rId6" imgW="1256755" imgH="215806" progId="Equation.3">
                  <p:embed/>
                </p:oleObj>
              </mc:Choice>
              <mc:Fallback>
                <p:oleObj name="Equation" r:id="rId6" imgW="1256755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95600"/>
                        <a:ext cx="7315200" cy="12557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7157" name="Text Box 5"/>
          <p:cNvSpPr txBox="1">
            <a:spLocks noChangeArrowheads="1"/>
          </p:cNvSpPr>
          <p:nvPr/>
        </p:nvSpPr>
        <p:spPr bwMode="auto">
          <a:xfrm>
            <a:off x="1828800" y="2971800"/>
            <a:ext cx="25908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 i="1">
                <a:solidFill>
                  <a:srgbClr val="9900CC"/>
                </a:solidFill>
              </a:rPr>
              <a:t>DFE</a:t>
            </a:r>
          </a:p>
        </p:txBody>
      </p:sp>
      <p:sp>
        <p:nvSpPr>
          <p:cNvPr id="1457158" name="Text Box 6"/>
          <p:cNvSpPr txBox="1">
            <a:spLocks noChangeArrowheads="1"/>
          </p:cNvSpPr>
          <p:nvPr/>
        </p:nvSpPr>
        <p:spPr bwMode="auto">
          <a:xfrm>
            <a:off x="5715000" y="2971800"/>
            <a:ext cx="25908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 i="1">
                <a:solidFill>
                  <a:srgbClr val="9900CC"/>
                </a:solidFill>
              </a:rPr>
              <a:t>UVW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914400" y="4114800"/>
            <a:ext cx="7315200" cy="1098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>
                <a:latin typeface="ZapfHumnst BT" pitchFamily="34" charset="0"/>
              </a:rPr>
              <a:t>by ____</a:t>
            </a:r>
          </a:p>
        </p:txBody>
      </p:sp>
      <p:sp>
        <p:nvSpPr>
          <p:cNvPr id="1457160" name="Text Box 8"/>
          <p:cNvSpPr txBox="1">
            <a:spLocks noChangeArrowheads="1"/>
          </p:cNvSpPr>
          <p:nvPr/>
        </p:nvSpPr>
        <p:spPr bwMode="auto">
          <a:xfrm>
            <a:off x="4248150" y="4114800"/>
            <a:ext cx="17526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 i="1">
                <a:solidFill>
                  <a:srgbClr val="9900CC"/>
                </a:solidFill>
              </a:rPr>
              <a:t>SSS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5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5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5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7157" grpId="0" autoUpdateAnimBg="0"/>
      <p:bldP spid="1457158" grpId="0" autoUpdateAnimBg="0"/>
      <p:bldP spid="145716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Determine whether the triangles are congruent.  If they are, write a congruency statement explaining why they are congruent.</a:t>
            </a: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533400" y="1066800"/>
            <a:ext cx="3200400" cy="3048000"/>
            <a:chOff x="336" y="1056"/>
            <a:chExt cx="2016" cy="1920"/>
          </a:xfrm>
        </p:grpSpPr>
        <p:grpSp>
          <p:nvGrpSpPr>
            <p:cNvPr id="77844" name="Group 4"/>
            <p:cNvGrpSpPr>
              <a:grpSpLocks/>
            </p:cNvGrpSpPr>
            <p:nvPr/>
          </p:nvGrpSpPr>
          <p:grpSpPr bwMode="auto">
            <a:xfrm>
              <a:off x="624" y="1248"/>
              <a:ext cx="1392" cy="1488"/>
              <a:chOff x="816" y="1392"/>
              <a:chExt cx="1392" cy="1488"/>
            </a:xfrm>
          </p:grpSpPr>
          <p:cxnSp>
            <p:nvCxnSpPr>
              <p:cNvPr id="77854" name="AutoShape 5"/>
              <p:cNvCxnSpPr>
                <a:cxnSpLocks noChangeShapeType="1"/>
              </p:cNvCxnSpPr>
              <p:nvPr/>
            </p:nvCxnSpPr>
            <p:spPr bwMode="auto">
              <a:xfrm>
                <a:off x="816" y="1392"/>
                <a:ext cx="1392" cy="432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55" name="AutoShape 6"/>
              <p:cNvCxnSpPr>
                <a:cxnSpLocks noChangeShapeType="1"/>
              </p:cNvCxnSpPr>
              <p:nvPr/>
            </p:nvCxnSpPr>
            <p:spPr bwMode="auto">
              <a:xfrm>
                <a:off x="2208" y="1824"/>
                <a:ext cx="0" cy="1056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56" name="AutoShape 7"/>
              <p:cNvCxnSpPr>
                <a:cxnSpLocks noChangeShapeType="1"/>
              </p:cNvCxnSpPr>
              <p:nvPr/>
            </p:nvCxnSpPr>
            <p:spPr bwMode="auto">
              <a:xfrm flipH="1" flipV="1">
                <a:off x="816" y="1392"/>
                <a:ext cx="1392" cy="1488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7845" name="Text Box 8"/>
            <p:cNvSpPr txBox="1">
              <a:spLocks noChangeArrowheads="1"/>
            </p:cNvSpPr>
            <p:nvPr/>
          </p:nvSpPr>
          <p:spPr bwMode="auto">
            <a:xfrm>
              <a:off x="336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R</a:t>
              </a:r>
            </a:p>
          </p:txBody>
        </p:sp>
        <p:sp>
          <p:nvSpPr>
            <p:cNvPr id="77846" name="Text Box 9"/>
            <p:cNvSpPr txBox="1">
              <a:spLocks noChangeArrowheads="1"/>
            </p:cNvSpPr>
            <p:nvPr/>
          </p:nvSpPr>
          <p:spPr bwMode="auto">
            <a:xfrm>
              <a:off x="2064" y="268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  <p:sp>
          <p:nvSpPr>
            <p:cNvPr id="77847" name="Text Box 10"/>
            <p:cNvSpPr txBox="1">
              <a:spLocks noChangeArrowheads="1"/>
            </p:cNvSpPr>
            <p:nvPr/>
          </p:nvSpPr>
          <p:spPr bwMode="auto">
            <a:xfrm>
              <a:off x="2064" y="15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S</a:t>
              </a:r>
            </a:p>
          </p:txBody>
        </p:sp>
        <p:sp>
          <p:nvSpPr>
            <p:cNvPr id="77848" name="Line 11"/>
            <p:cNvSpPr>
              <a:spLocks noChangeShapeType="1"/>
            </p:cNvSpPr>
            <p:nvPr/>
          </p:nvSpPr>
          <p:spPr bwMode="auto">
            <a:xfrm>
              <a:off x="1296" y="134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9" name="Line 12"/>
            <p:cNvSpPr>
              <a:spLocks noChangeShapeType="1"/>
            </p:cNvSpPr>
            <p:nvPr/>
          </p:nvSpPr>
          <p:spPr bwMode="auto">
            <a:xfrm>
              <a:off x="1392" y="139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0" name="Line 13"/>
            <p:cNvSpPr>
              <a:spLocks noChangeShapeType="1"/>
            </p:cNvSpPr>
            <p:nvPr/>
          </p:nvSpPr>
          <p:spPr bwMode="auto">
            <a:xfrm>
              <a:off x="1920" y="2064"/>
              <a:ext cx="144" cy="4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1" name="Line 14"/>
            <p:cNvSpPr>
              <a:spLocks noChangeShapeType="1"/>
            </p:cNvSpPr>
            <p:nvPr/>
          </p:nvSpPr>
          <p:spPr bwMode="auto">
            <a:xfrm>
              <a:off x="1392" y="1968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2" name="Line 15"/>
            <p:cNvSpPr>
              <a:spLocks noChangeShapeType="1"/>
            </p:cNvSpPr>
            <p:nvPr/>
          </p:nvSpPr>
          <p:spPr bwMode="auto">
            <a:xfrm>
              <a:off x="1488" y="20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3" name="Line 16"/>
            <p:cNvSpPr>
              <a:spLocks noChangeShapeType="1"/>
            </p:cNvSpPr>
            <p:nvPr/>
          </p:nvSpPr>
          <p:spPr bwMode="auto">
            <a:xfrm>
              <a:off x="1584" y="2160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828" name="Group 17"/>
          <p:cNvGrpSpPr>
            <a:grpSpLocks/>
          </p:cNvGrpSpPr>
          <p:nvPr/>
        </p:nvGrpSpPr>
        <p:grpSpPr bwMode="auto">
          <a:xfrm>
            <a:off x="4572000" y="1219200"/>
            <a:ext cx="3798888" cy="2827338"/>
            <a:chOff x="2643" y="1545"/>
            <a:chExt cx="2393" cy="1781"/>
          </a:xfrm>
        </p:grpSpPr>
        <p:grpSp>
          <p:nvGrpSpPr>
            <p:cNvPr id="77831" name="Group 18"/>
            <p:cNvGrpSpPr>
              <a:grpSpLocks/>
            </p:cNvGrpSpPr>
            <p:nvPr/>
          </p:nvGrpSpPr>
          <p:grpSpPr bwMode="auto">
            <a:xfrm rot="6535803">
              <a:off x="3174" y="1497"/>
              <a:ext cx="1392" cy="1488"/>
              <a:chOff x="816" y="1392"/>
              <a:chExt cx="1392" cy="1488"/>
            </a:xfrm>
          </p:grpSpPr>
          <p:cxnSp>
            <p:nvCxnSpPr>
              <p:cNvPr id="77841" name="AutoShape 19"/>
              <p:cNvCxnSpPr>
                <a:cxnSpLocks noChangeShapeType="1"/>
              </p:cNvCxnSpPr>
              <p:nvPr/>
            </p:nvCxnSpPr>
            <p:spPr bwMode="auto">
              <a:xfrm>
                <a:off x="816" y="1392"/>
                <a:ext cx="1392" cy="432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42" name="AutoShape 20"/>
              <p:cNvCxnSpPr>
                <a:cxnSpLocks noChangeShapeType="1"/>
              </p:cNvCxnSpPr>
              <p:nvPr/>
            </p:nvCxnSpPr>
            <p:spPr bwMode="auto">
              <a:xfrm>
                <a:off x="2208" y="1824"/>
                <a:ext cx="0" cy="1056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43" name="AutoShape 21"/>
              <p:cNvCxnSpPr>
                <a:cxnSpLocks noChangeShapeType="1"/>
              </p:cNvCxnSpPr>
              <p:nvPr/>
            </p:nvCxnSpPr>
            <p:spPr bwMode="auto">
              <a:xfrm flipH="1" flipV="1">
                <a:off x="816" y="1392"/>
                <a:ext cx="1392" cy="1488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7832" name="Text Box 22"/>
            <p:cNvSpPr txBox="1">
              <a:spLocks noChangeArrowheads="1"/>
            </p:cNvSpPr>
            <p:nvPr/>
          </p:nvSpPr>
          <p:spPr bwMode="auto">
            <a:xfrm rot="-68273">
              <a:off x="4748" y="1559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Y</a:t>
              </a:r>
            </a:p>
          </p:txBody>
        </p:sp>
        <p:sp>
          <p:nvSpPr>
            <p:cNvPr id="77833" name="Text Box 23"/>
            <p:cNvSpPr txBox="1">
              <a:spLocks noChangeArrowheads="1"/>
            </p:cNvSpPr>
            <p:nvPr/>
          </p:nvSpPr>
          <p:spPr bwMode="auto">
            <a:xfrm rot="157809">
              <a:off x="2643" y="266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77834" name="Text Box 24"/>
            <p:cNvSpPr txBox="1">
              <a:spLocks noChangeArrowheads="1"/>
            </p:cNvSpPr>
            <p:nvPr/>
          </p:nvSpPr>
          <p:spPr bwMode="auto">
            <a:xfrm rot="120153">
              <a:off x="3733" y="303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Z</a:t>
              </a:r>
            </a:p>
          </p:txBody>
        </p:sp>
        <p:sp>
          <p:nvSpPr>
            <p:cNvPr id="77835" name="Line 25"/>
            <p:cNvSpPr>
              <a:spLocks noChangeShapeType="1"/>
            </p:cNvSpPr>
            <p:nvPr/>
          </p:nvSpPr>
          <p:spPr bwMode="auto">
            <a:xfrm rot="6535803">
              <a:off x="4400" y="2301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6" name="Line 26"/>
            <p:cNvSpPr>
              <a:spLocks noChangeShapeType="1"/>
            </p:cNvSpPr>
            <p:nvPr/>
          </p:nvSpPr>
          <p:spPr bwMode="auto">
            <a:xfrm rot="6535803">
              <a:off x="4323" y="237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7" name="Line 27"/>
            <p:cNvSpPr>
              <a:spLocks noChangeShapeType="1"/>
            </p:cNvSpPr>
            <p:nvPr/>
          </p:nvSpPr>
          <p:spPr bwMode="auto">
            <a:xfrm rot="6535803">
              <a:off x="3489" y="2821"/>
              <a:ext cx="144" cy="4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8" name="Line 28"/>
            <p:cNvSpPr>
              <a:spLocks noChangeShapeType="1"/>
            </p:cNvSpPr>
            <p:nvPr/>
          </p:nvSpPr>
          <p:spPr bwMode="auto">
            <a:xfrm rot="6535803">
              <a:off x="3779" y="2189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9" name="Line 29"/>
            <p:cNvSpPr>
              <a:spLocks noChangeShapeType="1"/>
            </p:cNvSpPr>
            <p:nvPr/>
          </p:nvSpPr>
          <p:spPr bwMode="auto">
            <a:xfrm rot="6535803">
              <a:off x="3657" y="2249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0" name="Line 30"/>
            <p:cNvSpPr>
              <a:spLocks noChangeShapeType="1"/>
            </p:cNvSpPr>
            <p:nvPr/>
          </p:nvSpPr>
          <p:spPr bwMode="auto">
            <a:xfrm rot="6535803">
              <a:off x="3535" y="2309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9231" name="Text Box 31"/>
          <p:cNvSpPr txBox="1">
            <a:spLocks noChangeArrowheads="1"/>
          </p:cNvSpPr>
          <p:nvPr/>
        </p:nvSpPr>
        <p:spPr bwMode="auto">
          <a:xfrm>
            <a:off x="304800" y="4343400"/>
            <a:ext cx="86106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7000">
                <a:solidFill>
                  <a:srgbClr val="800080"/>
                </a:solidFill>
              </a:rPr>
              <a:t>RST </a:t>
            </a: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7000">
                <a:solidFill>
                  <a:srgbClr val="800080"/>
                </a:solidFill>
              </a:rPr>
              <a:t> </a:t>
            </a: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7000">
                <a:solidFill>
                  <a:srgbClr val="800080"/>
                </a:solidFill>
              </a:rPr>
              <a:t>YZX by SSS</a:t>
            </a:r>
          </a:p>
        </p:txBody>
      </p:sp>
      <p:sp>
        <p:nvSpPr>
          <p:cNvPr id="77830" name="Rectangle 32"/>
          <p:cNvSpPr>
            <a:spLocks noChangeArrowheads="1"/>
          </p:cNvSpPr>
          <p:nvPr/>
        </p:nvSpPr>
        <p:spPr bwMode="auto">
          <a:xfrm>
            <a:off x="0" y="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9900CC"/>
                </a:solidFill>
              </a:rPr>
              <a:t>Ex 2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5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23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250" name="Text Box 2"/>
          <p:cNvSpPr txBox="1">
            <a:spLocks noChangeArrowheads="1"/>
          </p:cNvSpPr>
          <p:nvPr/>
        </p:nvSpPr>
        <p:spPr bwMode="auto">
          <a:xfrm>
            <a:off x="0" y="3886200"/>
            <a:ext cx="9144000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000" b="1">
                <a:solidFill>
                  <a:srgbClr val="800080"/>
                </a:solidFill>
                <a:cs typeface="Times New Roman" panose="02020603050405020304" pitchFamily="18" charset="0"/>
              </a:rPr>
              <a:t>Not congruent.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800080"/>
                </a:solidFill>
                <a:cs typeface="Times New Roman" panose="02020603050405020304" pitchFamily="18" charset="0"/>
              </a:rPr>
              <a:t>Not enough Information to Tell</a:t>
            </a:r>
            <a:endParaRPr lang="en-US" altLang="en-US" b="1">
              <a:solidFill>
                <a:srgbClr val="800080"/>
              </a:solidFill>
            </a:endParaRP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762000" y="990600"/>
            <a:ext cx="7848600" cy="3200400"/>
            <a:chOff x="480" y="960"/>
            <a:chExt cx="4944" cy="2016"/>
          </a:xfrm>
        </p:grpSpPr>
        <p:grpSp>
          <p:nvGrpSpPr>
            <p:cNvPr id="79878" name="Group 4"/>
            <p:cNvGrpSpPr>
              <a:grpSpLocks/>
            </p:cNvGrpSpPr>
            <p:nvPr/>
          </p:nvGrpSpPr>
          <p:grpSpPr bwMode="auto">
            <a:xfrm rot="4775375">
              <a:off x="624" y="1104"/>
              <a:ext cx="1392" cy="1488"/>
              <a:chOff x="816" y="1392"/>
              <a:chExt cx="1392" cy="1488"/>
            </a:xfrm>
          </p:grpSpPr>
          <p:cxnSp>
            <p:nvCxnSpPr>
              <p:cNvPr id="79898" name="AutoShape 5"/>
              <p:cNvCxnSpPr>
                <a:cxnSpLocks noChangeShapeType="1"/>
              </p:cNvCxnSpPr>
              <p:nvPr/>
            </p:nvCxnSpPr>
            <p:spPr bwMode="auto">
              <a:xfrm>
                <a:off x="816" y="1392"/>
                <a:ext cx="1392" cy="432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9899" name="AutoShape 6"/>
              <p:cNvCxnSpPr>
                <a:cxnSpLocks noChangeShapeType="1"/>
              </p:cNvCxnSpPr>
              <p:nvPr/>
            </p:nvCxnSpPr>
            <p:spPr bwMode="auto">
              <a:xfrm>
                <a:off x="2208" y="1824"/>
                <a:ext cx="0" cy="1056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9900" name="AutoShape 7"/>
              <p:cNvCxnSpPr>
                <a:cxnSpLocks noChangeShapeType="1"/>
              </p:cNvCxnSpPr>
              <p:nvPr/>
            </p:nvCxnSpPr>
            <p:spPr bwMode="auto">
              <a:xfrm flipH="1" flipV="1">
                <a:off x="816" y="1392"/>
                <a:ext cx="1392" cy="1488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9879" name="Text Box 8"/>
            <p:cNvSpPr txBox="1">
              <a:spLocks noChangeArrowheads="1"/>
            </p:cNvSpPr>
            <p:nvPr/>
          </p:nvSpPr>
          <p:spPr bwMode="auto">
            <a:xfrm>
              <a:off x="1968" y="96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R</a:t>
              </a:r>
            </a:p>
          </p:txBody>
        </p:sp>
        <p:sp>
          <p:nvSpPr>
            <p:cNvPr id="79880" name="Text Box 9"/>
            <p:cNvSpPr txBox="1">
              <a:spLocks noChangeArrowheads="1"/>
            </p:cNvSpPr>
            <p:nvPr/>
          </p:nvSpPr>
          <p:spPr bwMode="auto">
            <a:xfrm>
              <a:off x="1728" y="244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  <p:sp>
          <p:nvSpPr>
            <p:cNvPr id="79881" name="Text Box 10"/>
            <p:cNvSpPr txBox="1">
              <a:spLocks noChangeArrowheads="1"/>
            </p:cNvSpPr>
            <p:nvPr/>
          </p:nvSpPr>
          <p:spPr bwMode="auto">
            <a:xfrm>
              <a:off x="480" y="268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S</a:t>
              </a:r>
            </a:p>
          </p:txBody>
        </p:sp>
        <p:sp>
          <p:nvSpPr>
            <p:cNvPr id="79882" name="Line 11"/>
            <p:cNvSpPr>
              <a:spLocks noChangeShapeType="1"/>
            </p:cNvSpPr>
            <p:nvPr/>
          </p:nvSpPr>
          <p:spPr bwMode="auto">
            <a:xfrm>
              <a:off x="1344" y="1584"/>
              <a:ext cx="144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3" name="Line 12"/>
            <p:cNvSpPr>
              <a:spLocks noChangeShapeType="1"/>
            </p:cNvSpPr>
            <p:nvPr/>
          </p:nvSpPr>
          <p:spPr bwMode="auto">
            <a:xfrm>
              <a:off x="1776" y="1824"/>
              <a:ext cx="144" cy="4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4" name="Text Box 13"/>
            <p:cNvSpPr txBox="1">
              <a:spLocks noChangeArrowheads="1"/>
            </p:cNvSpPr>
            <p:nvPr/>
          </p:nvSpPr>
          <p:spPr bwMode="auto">
            <a:xfrm rot="-68273">
              <a:off x="4416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79885" name="Text Box 14"/>
            <p:cNvSpPr txBox="1">
              <a:spLocks noChangeArrowheads="1"/>
            </p:cNvSpPr>
            <p:nvPr/>
          </p:nvSpPr>
          <p:spPr bwMode="auto">
            <a:xfrm rot="157809">
              <a:off x="2880" y="212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79886" name="Text Box 15"/>
            <p:cNvSpPr txBox="1">
              <a:spLocks noChangeArrowheads="1"/>
            </p:cNvSpPr>
            <p:nvPr/>
          </p:nvSpPr>
          <p:spPr bwMode="auto">
            <a:xfrm rot="120153">
              <a:off x="5136" y="206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</a:t>
              </a:r>
            </a:p>
          </p:txBody>
        </p:sp>
        <p:grpSp>
          <p:nvGrpSpPr>
            <p:cNvPr id="79887" name="Group 16"/>
            <p:cNvGrpSpPr>
              <a:grpSpLocks/>
            </p:cNvGrpSpPr>
            <p:nvPr/>
          </p:nvGrpSpPr>
          <p:grpSpPr bwMode="auto">
            <a:xfrm rot="-9398545">
              <a:off x="3408" y="1392"/>
              <a:ext cx="1488" cy="1392"/>
              <a:chOff x="3363" y="1008"/>
              <a:chExt cx="1488" cy="1392"/>
            </a:xfrm>
          </p:grpSpPr>
          <p:grpSp>
            <p:nvGrpSpPr>
              <p:cNvPr id="79891" name="Group 17"/>
              <p:cNvGrpSpPr>
                <a:grpSpLocks/>
              </p:cNvGrpSpPr>
              <p:nvPr/>
            </p:nvGrpSpPr>
            <p:grpSpPr bwMode="auto">
              <a:xfrm rot="6535803">
                <a:off x="3411" y="960"/>
                <a:ext cx="1392" cy="1488"/>
                <a:chOff x="816" y="1392"/>
                <a:chExt cx="1392" cy="1488"/>
              </a:xfrm>
            </p:grpSpPr>
            <p:cxnSp>
              <p:nvCxnSpPr>
                <p:cNvPr id="79895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816" y="1392"/>
                  <a:ext cx="1392" cy="432"/>
                </a:xfrm>
                <a:prstGeom prst="straightConnector1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9896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2208" y="1824"/>
                  <a:ext cx="0" cy="1056"/>
                </a:xfrm>
                <a:prstGeom prst="straightConnector1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9897" name="AutoShape 2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816" y="1392"/>
                  <a:ext cx="1392" cy="1488"/>
                </a:xfrm>
                <a:prstGeom prst="straightConnector1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79892" name="Line 21"/>
              <p:cNvSpPr>
                <a:spLocks noChangeShapeType="1"/>
              </p:cNvSpPr>
              <p:nvPr/>
            </p:nvSpPr>
            <p:spPr bwMode="auto">
              <a:xfrm rot="6535803">
                <a:off x="4637" y="1764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3" name="Line 22"/>
              <p:cNvSpPr>
                <a:spLocks noChangeShapeType="1"/>
              </p:cNvSpPr>
              <p:nvPr/>
            </p:nvSpPr>
            <p:spPr bwMode="auto">
              <a:xfrm rot="6535803">
                <a:off x="4560" y="1839"/>
                <a:ext cx="0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4" name="Line 23"/>
              <p:cNvSpPr>
                <a:spLocks noChangeShapeType="1"/>
              </p:cNvSpPr>
              <p:nvPr/>
            </p:nvSpPr>
            <p:spPr bwMode="auto">
              <a:xfrm rot="6535803">
                <a:off x="3726" y="2284"/>
                <a:ext cx="144" cy="4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9888" name="Line 24"/>
            <p:cNvSpPr>
              <a:spLocks noChangeShapeType="1"/>
            </p:cNvSpPr>
            <p:nvPr/>
          </p:nvSpPr>
          <p:spPr bwMode="auto">
            <a:xfrm>
              <a:off x="1296" y="1680"/>
              <a:ext cx="144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Arc 25"/>
            <p:cNvSpPr>
              <a:spLocks/>
            </p:cNvSpPr>
            <p:nvPr/>
          </p:nvSpPr>
          <p:spPr bwMode="auto">
            <a:xfrm>
              <a:off x="912" y="2448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Arc 26"/>
            <p:cNvSpPr>
              <a:spLocks/>
            </p:cNvSpPr>
            <p:nvPr/>
          </p:nvSpPr>
          <p:spPr bwMode="auto">
            <a:xfrm>
              <a:off x="3456" y="1920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76" name="Rectangle 27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2600" smtClean="0"/>
              <a:t>Determine whether the triangles are congruent.  If they are, write a congruency statement explaining why they are congruent.</a:t>
            </a:r>
          </a:p>
        </p:txBody>
      </p:sp>
      <p:sp>
        <p:nvSpPr>
          <p:cNvPr id="79877" name="Rectangle 28"/>
          <p:cNvSpPr>
            <a:spLocks noChangeArrowheads="1"/>
          </p:cNvSpPr>
          <p:nvPr/>
        </p:nvSpPr>
        <p:spPr bwMode="auto">
          <a:xfrm>
            <a:off x="0" y="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9900CC"/>
                </a:solidFill>
              </a:rPr>
              <a:t>Ex 3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6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125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2600" smtClean="0"/>
              <a:t>Determine whether the triangles are congruent.  If they are, write a congruency statement explaining why they are congruent.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9900CC"/>
                </a:solidFill>
              </a:rPr>
              <a:t>Ex 4</a:t>
            </a:r>
          </a:p>
        </p:txBody>
      </p:sp>
      <p:sp>
        <p:nvSpPr>
          <p:cNvPr id="81924" name="Freeform 4"/>
          <p:cNvSpPr>
            <a:spLocks/>
          </p:cNvSpPr>
          <p:nvPr/>
        </p:nvSpPr>
        <p:spPr bwMode="auto">
          <a:xfrm>
            <a:off x="1371600" y="1447800"/>
            <a:ext cx="5867400" cy="2362200"/>
          </a:xfrm>
          <a:custGeom>
            <a:avLst/>
            <a:gdLst>
              <a:gd name="T0" fmla="*/ 2147483646 w 3696"/>
              <a:gd name="T1" fmla="*/ 2147483646 h 1488"/>
              <a:gd name="T2" fmla="*/ 2147483646 w 3696"/>
              <a:gd name="T3" fmla="*/ 0 h 1488"/>
              <a:gd name="T4" fmla="*/ 0 w 3696"/>
              <a:gd name="T5" fmla="*/ 2147483646 h 1488"/>
              <a:gd name="T6" fmla="*/ 2147483646 w 3696"/>
              <a:gd name="T7" fmla="*/ 2147483646 h 1488"/>
              <a:gd name="T8" fmla="*/ 2147483646 w 3696"/>
              <a:gd name="T9" fmla="*/ 0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6"/>
              <a:gd name="T16" fmla="*/ 0 h 1488"/>
              <a:gd name="T17" fmla="*/ 3696 w 3696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6" h="1488">
                <a:moveTo>
                  <a:pt x="1920" y="1488"/>
                </a:moveTo>
                <a:lnTo>
                  <a:pt x="1920" y="0"/>
                </a:lnTo>
                <a:lnTo>
                  <a:pt x="0" y="1488"/>
                </a:lnTo>
                <a:lnTo>
                  <a:pt x="3696" y="1488"/>
                </a:lnTo>
                <a:lnTo>
                  <a:pt x="1920" y="0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914400" y="3581400"/>
            <a:ext cx="354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R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267200" y="990600"/>
            <a:ext cx="354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P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4191000" y="3810000"/>
            <a:ext cx="354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S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7315200" y="3657600"/>
            <a:ext cx="354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Q</a:t>
            </a: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2667000" y="2438400"/>
            <a:ext cx="381000" cy="381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H="1">
            <a:off x="5638800" y="2362200"/>
            <a:ext cx="381000" cy="457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Arc 11"/>
          <p:cNvSpPr>
            <a:spLocks/>
          </p:cNvSpPr>
          <p:nvPr/>
        </p:nvSpPr>
        <p:spPr bwMode="auto">
          <a:xfrm rot="5939597">
            <a:off x="4275932" y="1583531"/>
            <a:ext cx="909638" cy="771525"/>
          </a:xfrm>
          <a:custGeom>
            <a:avLst/>
            <a:gdLst>
              <a:gd name="T0" fmla="*/ 2147483646 w 21471"/>
              <a:gd name="T1" fmla="*/ 0 h 18219"/>
              <a:gd name="T2" fmla="*/ 2147483646 w 21471"/>
              <a:gd name="T3" fmla="*/ 2147483646 h 18219"/>
              <a:gd name="T4" fmla="*/ 0 w 21471"/>
              <a:gd name="T5" fmla="*/ 2147483646 h 18219"/>
              <a:gd name="T6" fmla="*/ 0 60000 65536"/>
              <a:gd name="T7" fmla="*/ 0 60000 65536"/>
              <a:gd name="T8" fmla="*/ 0 60000 65536"/>
              <a:gd name="T9" fmla="*/ 0 w 21471"/>
              <a:gd name="T10" fmla="*/ 0 h 18219"/>
              <a:gd name="T11" fmla="*/ 21471 w 21471"/>
              <a:gd name="T12" fmla="*/ 18219 h 182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18219" fill="none" extrusionOk="0">
                <a:moveTo>
                  <a:pt x="11602" y="0"/>
                </a:moveTo>
                <a:cubicBezTo>
                  <a:pt x="17126" y="3517"/>
                  <a:pt x="20755" y="9350"/>
                  <a:pt x="21470" y="15860"/>
                </a:cubicBezTo>
              </a:path>
              <a:path w="21471" h="18219" stroke="0" extrusionOk="0">
                <a:moveTo>
                  <a:pt x="11602" y="0"/>
                </a:moveTo>
                <a:cubicBezTo>
                  <a:pt x="17126" y="3517"/>
                  <a:pt x="20755" y="9350"/>
                  <a:pt x="21470" y="15860"/>
                </a:cubicBezTo>
                <a:lnTo>
                  <a:pt x="0" y="18219"/>
                </a:lnTo>
                <a:lnTo>
                  <a:pt x="11602" y="0"/>
                </a:lnTo>
                <a:close/>
              </a:path>
            </a:pathLst>
          </a:custGeom>
          <a:noFill/>
          <a:ln w="5715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Arc 12"/>
          <p:cNvSpPr>
            <a:spLocks/>
          </p:cNvSpPr>
          <p:nvPr/>
        </p:nvSpPr>
        <p:spPr bwMode="auto">
          <a:xfrm rot="8869489">
            <a:off x="3776663" y="1654175"/>
            <a:ext cx="909637" cy="771525"/>
          </a:xfrm>
          <a:custGeom>
            <a:avLst/>
            <a:gdLst>
              <a:gd name="T0" fmla="*/ 2147483646 w 21471"/>
              <a:gd name="T1" fmla="*/ 0 h 18219"/>
              <a:gd name="T2" fmla="*/ 2147483646 w 21471"/>
              <a:gd name="T3" fmla="*/ 2147483646 h 18219"/>
              <a:gd name="T4" fmla="*/ 0 w 21471"/>
              <a:gd name="T5" fmla="*/ 2147483646 h 18219"/>
              <a:gd name="T6" fmla="*/ 0 60000 65536"/>
              <a:gd name="T7" fmla="*/ 0 60000 65536"/>
              <a:gd name="T8" fmla="*/ 0 60000 65536"/>
              <a:gd name="T9" fmla="*/ 0 w 21471"/>
              <a:gd name="T10" fmla="*/ 0 h 18219"/>
              <a:gd name="T11" fmla="*/ 21471 w 21471"/>
              <a:gd name="T12" fmla="*/ 18219 h 182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18219" fill="none" extrusionOk="0">
                <a:moveTo>
                  <a:pt x="11602" y="0"/>
                </a:moveTo>
                <a:cubicBezTo>
                  <a:pt x="17126" y="3517"/>
                  <a:pt x="20755" y="9350"/>
                  <a:pt x="21470" y="15860"/>
                </a:cubicBezTo>
              </a:path>
              <a:path w="21471" h="18219" stroke="0" extrusionOk="0">
                <a:moveTo>
                  <a:pt x="11602" y="0"/>
                </a:moveTo>
                <a:cubicBezTo>
                  <a:pt x="17126" y="3517"/>
                  <a:pt x="20755" y="9350"/>
                  <a:pt x="21470" y="15860"/>
                </a:cubicBezTo>
                <a:lnTo>
                  <a:pt x="0" y="18219"/>
                </a:lnTo>
                <a:lnTo>
                  <a:pt x="11602" y="0"/>
                </a:lnTo>
                <a:close/>
              </a:path>
            </a:pathLst>
          </a:custGeom>
          <a:noFill/>
          <a:ln w="5715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3309" name="Text Box 13"/>
          <p:cNvSpPr txBox="1">
            <a:spLocks noChangeArrowheads="1"/>
          </p:cNvSpPr>
          <p:nvPr/>
        </p:nvSpPr>
        <p:spPr bwMode="auto">
          <a:xfrm>
            <a:off x="228600" y="4572000"/>
            <a:ext cx="86106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ΔPQS</a:t>
            </a:r>
            <a:r>
              <a:rPr lang="en-US" altLang="en-US" sz="7000">
                <a:solidFill>
                  <a:srgbClr val="800080"/>
                </a:solidFill>
              </a:rPr>
              <a:t> </a:t>
            </a: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7000">
                <a:solidFill>
                  <a:srgbClr val="800080"/>
                </a:solidFill>
              </a:rPr>
              <a:t> </a:t>
            </a: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ΔPRS</a:t>
            </a:r>
            <a:r>
              <a:rPr lang="en-US" altLang="en-US" sz="7000">
                <a:solidFill>
                  <a:srgbClr val="800080"/>
                </a:solidFill>
              </a:rPr>
              <a:t> by SAS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6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33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Homework Review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-746125" y="2292350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ChangeArrowheads="1"/>
          </p:cNvSpPr>
          <p:nvPr/>
        </p:nvSpPr>
        <p:spPr bwMode="auto">
          <a:xfrm rot="-2472853">
            <a:off x="914400" y="1676400"/>
            <a:ext cx="1219200" cy="2057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 rot="3188002">
            <a:off x="6438900" y="2171700"/>
            <a:ext cx="1219200" cy="2057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2600" smtClean="0"/>
              <a:t>Determine whether the triangles are congruent.  If they are, write a congruency statement explaining why they are congruent.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9900CC"/>
                </a:solidFill>
              </a:rPr>
              <a:t>Ex 5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524000" y="3886200"/>
            <a:ext cx="354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R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457200" y="1447800"/>
            <a:ext cx="354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P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7924800" y="2057400"/>
            <a:ext cx="354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S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2819400" y="2895600"/>
            <a:ext cx="354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Q</a:t>
            </a: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1981200" y="3276600"/>
            <a:ext cx="381000" cy="381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 flipH="1">
            <a:off x="5943600" y="3505200"/>
            <a:ext cx="457200" cy="381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5356" name="Text Box 12"/>
          <p:cNvSpPr txBox="1">
            <a:spLocks noChangeArrowheads="1"/>
          </p:cNvSpPr>
          <p:nvPr/>
        </p:nvSpPr>
        <p:spPr bwMode="auto">
          <a:xfrm>
            <a:off x="228600" y="4572000"/>
            <a:ext cx="86106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ΔPQR</a:t>
            </a:r>
            <a:r>
              <a:rPr lang="en-US" altLang="en-US" sz="7000">
                <a:solidFill>
                  <a:srgbClr val="800080"/>
                </a:solidFill>
              </a:rPr>
              <a:t> </a:t>
            </a: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7000">
                <a:solidFill>
                  <a:srgbClr val="800080"/>
                </a:solidFill>
              </a:rPr>
              <a:t> </a:t>
            </a: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ΔSTU</a:t>
            </a:r>
            <a:r>
              <a:rPr lang="en-US" altLang="en-US" sz="7000">
                <a:solidFill>
                  <a:srgbClr val="800080"/>
                </a:solidFill>
              </a:rPr>
              <a:t> by SSS</a:t>
            </a:r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2133600" y="3124200"/>
            <a:ext cx="381000" cy="381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 flipV="1">
            <a:off x="1143000" y="2895600"/>
            <a:ext cx="304800" cy="152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 flipV="1">
            <a:off x="1752600" y="2362200"/>
            <a:ext cx="22860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 flipH="1">
            <a:off x="6019800" y="3657600"/>
            <a:ext cx="457200" cy="381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 flipH="1">
            <a:off x="6858000" y="2667000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7010400" y="3352800"/>
            <a:ext cx="30480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6400800" y="4267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T</a:t>
            </a: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5562600" y="2819400"/>
            <a:ext cx="506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U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6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35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reeform 2"/>
          <p:cNvSpPr>
            <a:spLocks/>
          </p:cNvSpPr>
          <p:nvPr/>
        </p:nvSpPr>
        <p:spPr bwMode="auto">
          <a:xfrm>
            <a:off x="2590800" y="1676400"/>
            <a:ext cx="3276600" cy="2895600"/>
          </a:xfrm>
          <a:custGeom>
            <a:avLst/>
            <a:gdLst>
              <a:gd name="T0" fmla="*/ 0 w 2064"/>
              <a:gd name="T1" fmla="*/ 0 h 1824"/>
              <a:gd name="T2" fmla="*/ 0 w 2064"/>
              <a:gd name="T3" fmla="*/ 2147483646 h 1824"/>
              <a:gd name="T4" fmla="*/ 2147483646 w 2064"/>
              <a:gd name="T5" fmla="*/ 2147483646 h 1824"/>
              <a:gd name="T6" fmla="*/ 2147483646 w 2064"/>
              <a:gd name="T7" fmla="*/ 2147483646 h 1824"/>
              <a:gd name="T8" fmla="*/ 0 w 2064"/>
              <a:gd name="T9" fmla="*/ 0 h 18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4"/>
              <a:gd name="T16" fmla="*/ 0 h 1824"/>
              <a:gd name="T17" fmla="*/ 2064 w 2064"/>
              <a:gd name="T18" fmla="*/ 1824 h 18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4" h="1824">
                <a:moveTo>
                  <a:pt x="0" y="0"/>
                </a:moveTo>
                <a:lnTo>
                  <a:pt x="0" y="1776"/>
                </a:lnTo>
                <a:lnTo>
                  <a:pt x="2064" y="48"/>
                </a:lnTo>
                <a:lnTo>
                  <a:pt x="2064" y="1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2600" smtClean="0"/>
              <a:t>Determine whether the triangles are congruent.  If they are, write a congruency statement explaining why they are congruent.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9900CC"/>
                </a:solidFill>
              </a:rPr>
              <a:t>Ex 6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209800" y="4343400"/>
            <a:ext cx="354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N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2133600" y="1295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M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4038600" y="25146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R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 flipH="1">
            <a:off x="4724400" y="3581400"/>
            <a:ext cx="30480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7401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10600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Not congruent.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800080"/>
                </a:solidFill>
                <a:cs typeface="Times New Roman" panose="02020603050405020304" pitchFamily="18" charset="0"/>
              </a:rPr>
              <a:t>Not enough Information to Tell</a:t>
            </a:r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2286000" y="2895600"/>
            <a:ext cx="6096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3276600" y="2286000"/>
            <a:ext cx="22860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5867400" y="4267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Q</a:t>
            </a: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5791200" y="1371600"/>
            <a:ext cx="506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P</a:t>
            </a:r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2286000" y="3048000"/>
            <a:ext cx="6096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>
            <a:off x="5638800" y="2895600"/>
            <a:ext cx="6096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5638800" y="3048000"/>
            <a:ext cx="6096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Arc 17"/>
          <p:cNvSpPr>
            <a:spLocks/>
          </p:cNvSpPr>
          <p:nvPr/>
        </p:nvSpPr>
        <p:spPr bwMode="auto">
          <a:xfrm rot="8869489">
            <a:off x="5559425" y="1884363"/>
            <a:ext cx="422275" cy="357187"/>
          </a:xfrm>
          <a:custGeom>
            <a:avLst/>
            <a:gdLst>
              <a:gd name="T0" fmla="*/ 2147483646 w 21471"/>
              <a:gd name="T1" fmla="*/ 0 h 18219"/>
              <a:gd name="T2" fmla="*/ 2147483646 w 21471"/>
              <a:gd name="T3" fmla="*/ 2147483646 h 18219"/>
              <a:gd name="T4" fmla="*/ 0 w 21471"/>
              <a:gd name="T5" fmla="*/ 2147483646 h 18219"/>
              <a:gd name="T6" fmla="*/ 0 60000 65536"/>
              <a:gd name="T7" fmla="*/ 0 60000 65536"/>
              <a:gd name="T8" fmla="*/ 0 60000 65536"/>
              <a:gd name="T9" fmla="*/ 0 w 21471"/>
              <a:gd name="T10" fmla="*/ 0 h 18219"/>
              <a:gd name="T11" fmla="*/ 21471 w 21471"/>
              <a:gd name="T12" fmla="*/ 18219 h 182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18219" fill="none" extrusionOk="0">
                <a:moveTo>
                  <a:pt x="11602" y="0"/>
                </a:moveTo>
                <a:cubicBezTo>
                  <a:pt x="17126" y="3517"/>
                  <a:pt x="20755" y="9350"/>
                  <a:pt x="21470" y="15860"/>
                </a:cubicBezTo>
              </a:path>
              <a:path w="21471" h="18219" stroke="0" extrusionOk="0">
                <a:moveTo>
                  <a:pt x="11602" y="0"/>
                </a:moveTo>
                <a:cubicBezTo>
                  <a:pt x="17126" y="3517"/>
                  <a:pt x="20755" y="9350"/>
                  <a:pt x="21470" y="15860"/>
                </a:cubicBezTo>
                <a:lnTo>
                  <a:pt x="0" y="18219"/>
                </a:lnTo>
                <a:lnTo>
                  <a:pt x="11602" y="0"/>
                </a:lnTo>
                <a:close/>
              </a:path>
            </a:pathLst>
          </a:cu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Arc 18"/>
          <p:cNvSpPr>
            <a:spLocks/>
          </p:cNvSpPr>
          <p:nvPr/>
        </p:nvSpPr>
        <p:spPr bwMode="auto">
          <a:xfrm rot="5319650">
            <a:off x="2558256" y="1820069"/>
            <a:ext cx="422275" cy="357188"/>
          </a:xfrm>
          <a:custGeom>
            <a:avLst/>
            <a:gdLst>
              <a:gd name="T0" fmla="*/ 2147483646 w 21471"/>
              <a:gd name="T1" fmla="*/ 0 h 18219"/>
              <a:gd name="T2" fmla="*/ 2147483646 w 21471"/>
              <a:gd name="T3" fmla="*/ 2147483646 h 18219"/>
              <a:gd name="T4" fmla="*/ 0 w 21471"/>
              <a:gd name="T5" fmla="*/ 2147483646 h 18219"/>
              <a:gd name="T6" fmla="*/ 0 60000 65536"/>
              <a:gd name="T7" fmla="*/ 0 60000 65536"/>
              <a:gd name="T8" fmla="*/ 0 60000 65536"/>
              <a:gd name="T9" fmla="*/ 0 w 21471"/>
              <a:gd name="T10" fmla="*/ 0 h 18219"/>
              <a:gd name="T11" fmla="*/ 21471 w 21471"/>
              <a:gd name="T12" fmla="*/ 18219 h 182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18219" fill="none" extrusionOk="0">
                <a:moveTo>
                  <a:pt x="11602" y="0"/>
                </a:moveTo>
                <a:cubicBezTo>
                  <a:pt x="17126" y="3517"/>
                  <a:pt x="20755" y="9350"/>
                  <a:pt x="21470" y="15860"/>
                </a:cubicBezTo>
              </a:path>
              <a:path w="21471" h="18219" stroke="0" extrusionOk="0">
                <a:moveTo>
                  <a:pt x="11602" y="0"/>
                </a:moveTo>
                <a:cubicBezTo>
                  <a:pt x="17126" y="3517"/>
                  <a:pt x="20755" y="9350"/>
                  <a:pt x="21470" y="15860"/>
                </a:cubicBezTo>
                <a:lnTo>
                  <a:pt x="0" y="18219"/>
                </a:lnTo>
                <a:lnTo>
                  <a:pt x="11602" y="0"/>
                </a:lnTo>
                <a:close/>
              </a:path>
            </a:pathLst>
          </a:cu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6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740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876800"/>
          </a:xfrm>
        </p:spPr>
        <p:txBody>
          <a:bodyPr/>
          <a:lstStyle/>
          <a:p>
            <a:r>
              <a:rPr lang="en-US" dirty="0" smtClean="0"/>
              <a:t>Today you will be having a </a:t>
            </a:r>
            <a:r>
              <a:rPr lang="en-US" b="1" u="sng" dirty="0" smtClean="0"/>
              <a:t>Warmup Quiz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So, please take out a pencil and a half of a sheet of paper, and be ready to take the quiz once the late bell 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0734" y="152400"/>
            <a:ext cx="88846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</a:rPr>
              <a:t>Taking up This One - Warmup Quiz 9-26-14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85" y="782965"/>
            <a:ext cx="7784756" cy="20574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57600"/>
            <a:ext cx="3551936" cy="289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8393" y="685800"/>
            <a:ext cx="6431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A.)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1" y="3004810"/>
            <a:ext cx="6431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.)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66465" y="3134380"/>
            <a:ext cx="7633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 .)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72770" y="3154487"/>
                <a:ext cx="3352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What is the measure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70" y="3154487"/>
                <a:ext cx="335280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45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77291" y="5562600"/>
                <a:ext cx="36576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eriod"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31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14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lphaLcPeriod"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62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14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lphaLcPeriod"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56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14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lphaLcPeriod"/>
                </a:pPr>
                <a:r>
                  <a:rPr lang="en-US" sz="1400" dirty="0" smtClean="0"/>
                  <a:t>There’s not enough info to determine the measure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1400" dirty="0" smtClean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91" y="5562600"/>
                <a:ext cx="3657600" cy="1169551"/>
              </a:xfrm>
              <a:prstGeom prst="rect">
                <a:avLst/>
              </a:prstGeom>
              <a:blipFill rotWithShape="0">
                <a:blip r:embed="rId5"/>
                <a:stretch>
                  <a:fillRect l="-500" t="-1047" b="-4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91" y="3470930"/>
            <a:ext cx="3509732" cy="2087459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H="1">
            <a:off x="3124200" y="4267200"/>
            <a:ext cx="533400" cy="914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352854" y="3924313"/>
                <a:ext cx="723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54" y="3924313"/>
                <a:ext cx="7239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16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946" y="152400"/>
            <a:ext cx="71912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</a:rPr>
              <a:t>Answers to Warmup Quiz – 9/26/14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990600" y="4086721"/>
                <a:ext cx="4114800" cy="258532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54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A.) d.</a:t>
                </a:r>
              </a:p>
              <a:p>
                <a:r>
                  <a:rPr lang="en-US" sz="54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B.) b.</a:t>
                </a:r>
              </a:p>
              <a:p>
                <a:r>
                  <a:rPr lang="en-US" sz="54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C.) 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54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 </a:t>
                </a:r>
                <a:endParaRPr lang="en-US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086721"/>
                <a:ext cx="4114800" cy="25853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23914" y="670401"/>
            <a:ext cx="73174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Directions: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Please put your pencils away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Pass your papers to the front of the aisle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I will give you someone else’s paper to grade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But, you must be grading with a pen or marker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When one of the answers are wrong, please write down the CORRECT answer so they know.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Don’t put a grade on their paper, but hand it to the person it belongs to, THEN GIVE IT TO ME!!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6715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Before we start…let’s get a few things straight</a:t>
            </a:r>
          </a:p>
        </p:txBody>
      </p:sp>
      <p:sp>
        <p:nvSpPr>
          <p:cNvPr id="1469443" name="Line 3"/>
          <p:cNvSpPr>
            <a:spLocks noChangeShapeType="1"/>
          </p:cNvSpPr>
          <p:nvPr/>
        </p:nvSpPr>
        <p:spPr bwMode="auto">
          <a:xfrm flipH="1">
            <a:off x="2209800" y="2514600"/>
            <a:ext cx="4572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9444" name="Text Box 4"/>
          <p:cNvSpPr txBox="1">
            <a:spLocks noChangeArrowheads="1"/>
          </p:cNvSpPr>
          <p:nvPr/>
        </p:nvSpPr>
        <p:spPr bwMode="auto">
          <a:xfrm>
            <a:off x="685800" y="4708525"/>
            <a:ext cx="76200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500" b="1">
                <a:solidFill>
                  <a:srgbClr val="800080"/>
                </a:solidFill>
                <a:latin typeface="Berlin Sans FB Demi" panose="020E0802020502020306" pitchFamily="34" charset="0"/>
              </a:rPr>
              <a:t>INCLUDED SIDE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685800"/>
            <a:ext cx="3429000" cy="3856038"/>
            <a:chOff x="240" y="432"/>
            <a:chExt cx="2160" cy="2429"/>
          </a:xfrm>
        </p:grpSpPr>
        <p:sp>
          <p:nvSpPr>
            <p:cNvPr id="88078" name="AutoShape 6"/>
            <p:cNvSpPr>
              <a:spLocks noChangeArrowheads="1"/>
            </p:cNvSpPr>
            <p:nvPr/>
          </p:nvSpPr>
          <p:spPr bwMode="auto">
            <a:xfrm>
              <a:off x="480" y="864"/>
              <a:ext cx="1440" cy="1632"/>
            </a:xfrm>
            <a:prstGeom prst="triangle">
              <a:avLst>
                <a:gd name="adj" fmla="val 50000"/>
              </a:avLst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88079" name="Text Box 7"/>
            <p:cNvSpPr txBox="1">
              <a:spLocks noChangeArrowheads="1"/>
            </p:cNvSpPr>
            <p:nvPr/>
          </p:nvSpPr>
          <p:spPr bwMode="auto">
            <a:xfrm>
              <a:off x="240" y="2496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A</a:t>
              </a:r>
            </a:p>
          </p:txBody>
        </p:sp>
        <p:sp>
          <p:nvSpPr>
            <p:cNvPr id="88080" name="Text Box 8"/>
            <p:cNvSpPr txBox="1">
              <a:spLocks noChangeArrowheads="1"/>
            </p:cNvSpPr>
            <p:nvPr/>
          </p:nvSpPr>
          <p:spPr bwMode="auto">
            <a:xfrm>
              <a:off x="1776" y="2496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B</a:t>
              </a:r>
            </a:p>
          </p:txBody>
        </p:sp>
        <p:sp>
          <p:nvSpPr>
            <p:cNvPr id="88081" name="Text Box 9"/>
            <p:cNvSpPr txBox="1">
              <a:spLocks noChangeArrowheads="1"/>
            </p:cNvSpPr>
            <p:nvPr/>
          </p:nvSpPr>
          <p:spPr bwMode="auto">
            <a:xfrm>
              <a:off x="1008" y="432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C</a:t>
              </a:r>
            </a:p>
          </p:txBody>
        </p:sp>
        <p:sp>
          <p:nvSpPr>
            <p:cNvPr id="88082" name="AutoShape 10"/>
            <p:cNvSpPr>
              <a:spLocks noChangeArrowheads="1"/>
            </p:cNvSpPr>
            <p:nvPr/>
          </p:nvSpPr>
          <p:spPr bwMode="auto">
            <a:xfrm>
              <a:off x="1488" y="2208"/>
              <a:ext cx="288" cy="288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88083" name="AutoShape 11"/>
            <p:cNvSpPr>
              <a:spLocks noChangeArrowheads="1"/>
            </p:cNvSpPr>
            <p:nvPr/>
          </p:nvSpPr>
          <p:spPr bwMode="auto">
            <a:xfrm>
              <a:off x="1056" y="1152"/>
              <a:ext cx="288" cy="288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257800" y="838200"/>
            <a:ext cx="3429000" cy="3856038"/>
            <a:chOff x="3312" y="528"/>
            <a:chExt cx="2160" cy="2429"/>
          </a:xfrm>
        </p:grpSpPr>
        <p:sp>
          <p:nvSpPr>
            <p:cNvPr id="88072" name="AutoShape 13"/>
            <p:cNvSpPr>
              <a:spLocks noChangeArrowheads="1"/>
            </p:cNvSpPr>
            <p:nvPr/>
          </p:nvSpPr>
          <p:spPr bwMode="auto">
            <a:xfrm>
              <a:off x="3552" y="960"/>
              <a:ext cx="1440" cy="1632"/>
            </a:xfrm>
            <a:prstGeom prst="triangle">
              <a:avLst>
                <a:gd name="adj" fmla="val 50000"/>
              </a:avLst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88073" name="Text Box 14"/>
            <p:cNvSpPr txBox="1">
              <a:spLocks noChangeArrowheads="1"/>
            </p:cNvSpPr>
            <p:nvPr/>
          </p:nvSpPr>
          <p:spPr bwMode="auto">
            <a:xfrm>
              <a:off x="3312" y="2592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 X</a:t>
              </a:r>
            </a:p>
          </p:txBody>
        </p:sp>
        <p:sp>
          <p:nvSpPr>
            <p:cNvPr id="88074" name="Text Box 15"/>
            <p:cNvSpPr txBox="1">
              <a:spLocks noChangeArrowheads="1"/>
            </p:cNvSpPr>
            <p:nvPr/>
          </p:nvSpPr>
          <p:spPr bwMode="auto">
            <a:xfrm>
              <a:off x="4848" y="2592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Z</a:t>
              </a:r>
            </a:p>
          </p:txBody>
        </p:sp>
        <p:sp>
          <p:nvSpPr>
            <p:cNvPr id="88075" name="Text Box 16"/>
            <p:cNvSpPr txBox="1">
              <a:spLocks noChangeArrowheads="1"/>
            </p:cNvSpPr>
            <p:nvPr/>
          </p:nvSpPr>
          <p:spPr bwMode="auto">
            <a:xfrm>
              <a:off x="4080" y="528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/>
                <a:t>Y</a:t>
              </a:r>
            </a:p>
          </p:txBody>
        </p:sp>
        <p:sp>
          <p:nvSpPr>
            <p:cNvPr id="88076" name="AutoShape 17"/>
            <p:cNvSpPr>
              <a:spLocks noChangeArrowheads="1"/>
            </p:cNvSpPr>
            <p:nvPr/>
          </p:nvSpPr>
          <p:spPr bwMode="auto">
            <a:xfrm>
              <a:off x="3744" y="2256"/>
              <a:ext cx="288" cy="288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88077" name="AutoShape 18"/>
            <p:cNvSpPr>
              <a:spLocks noChangeArrowheads="1"/>
            </p:cNvSpPr>
            <p:nvPr/>
          </p:nvSpPr>
          <p:spPr bwMode="auto">
            <a:xfrm>
              <a:off x="4560" y="2256"/>
              <a:ext cx="288" cy="288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469459" name="Line 19"/>
          <p:cNvSpPr>
            <a:spLocks noChangeShapeType="1"/>
          </p:cNvSpPr>
          <p:nvPr/>
        </p:nvSpPr>
        <p:spPr bwMode="auto">
          <a:xfrm flipH="1">
            <a:off x="6705600" y="38862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9443" grpId="0" animBg="1"/>
      <p:bldP spid="1469444" grpId="0" autoUpdateAnimBg="0"/>
      <p:bldP spid="14694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500">
                <a:solidFill>
                  <a:srgbClr val="800080"/>
                </a:solidFill>
                <a:latin typeface="Berlin Sans FB Demi" panose="020E0802020502020306" pitchFamily="34" charset="0"/>
              </a:rPr>
              <a:t>Angle-Side-Angle (ASA) Congruence Postulate</a:t>
            </a:r>
          </a:p>
        </p:txBody>
      </p:sp>
      <p:grpSp>
        <p:nvGrpSpPr>
          <p:cNvPr id="90115" name="Group 3"/>
          <p:cNvGrpSpPr>
            <a:grpSpLocks/>
          </p:cNvGrpSpPr>
          <p:nvPr/>
        </p:nvGrpSpPr>
        <p:grpSpPr bwMode="auto">
          <a:xfrm>
            <a:off x="2057400" y="1433513"/>
            <a:ext cx="1295400" cy="2833687"/>
            <a:chOff x="1056" y="1440"/>
            <a:chExt cx="816" cy="1785"/>
          </a:xfrm>
        </p:grpSpPr>
        <p:sp>
          <p:nvSpPr>
            <p:cNvPr id="90133" name="AutoShape 4"/>
            <p:cNvSpPr>
              <a:spLocks noChangeArrowheads="1"/>
            </p:cNvSpPr>
            <p:nvPr/>
          </p:nvSpPr>
          <p:spPr bwMode="auto">
            <a:xfrm>
              <a:off x="1056" y="1440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0134" name="Freeform 5"/>
            <p:cNvSpPr>
              <a:spLocks/>
            </p:cNvSpPr>
            <p:nvPr/>
          </p:nvSpPr>
          <p:spPr bwMode="auto">
            <a:xfrm rot="-1244165">
              <a:off x="1392" y="177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5" name="Freeform 6"/>
            <p:cNvSpPr>
              <a:spLocks/>
            </p:cNvSpPr>
            <p:nvPr/>
          </p:nvSpPr>
          <p:spPr bwMode="auto">
            <a:xfrm rot="7396154">
              <a:off x="1594" y="3068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6" name="Freeform 7"/>
            <p:cNvSpPr>
              <a:spLocks/>
            </p:cNvSpPr>
            <p:nvPr/>
          </p:nvSpPr>
          <p:spPr bwMode="auto">
            <a:xfrm rot="6401790">
              <a:off x="1696" y="3104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7" name="Line 8"/>
            <p:cNvSpPr>
              <a:spLocks noChangeShapeType="1"/>
            </p:cNvSpPr>
            <p:nvPr/>
          </p:nvSpPr>
          <p:spPr bwMode="auto">
            <a:xfrm flipV="1">
              <a:off x="1632" y="2448"/>
              <a:ext cx="144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116" name="Group 9"/>
          <p:cNvGrpSpPr>
            <a:grpSpLocks/>
          </p:cNvGrpSpPr>
          <p:nvPr/>
        </p:nvGrpSpPr>
        <p:grpSpPr bwMode="auto">
          <a:xfrm>
            <a:off x="5791200" y="1295400"/>
            <a:ext cx="1295400" cy="2833688"/>
            <a:chOff x="2688" y="1392"/>
            <a:chExt cx="816" cy="1785"/>
          </a:xfrm>
        </p:grpSpPr>
        <p:sp>
          <p:nvSpPr>
            <p:cNvPr id="90128" name="AutoShape 10"/>
            <p:cNvSpPr>
              <a:spLocks noChangeArrowheads="1"/>
            </p:cNvSpPr>
            <p:nvPr/>
          </p:nvSpPr>
          <p:spPr bwMode="auto">
            <a:xfrm>
              <a:off x="2688" y="1392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0129" name="Freeform 11"/>
            <p:cNvSpPr>
              <a:spLocks/>
            </p:cNvSpPr>
            <p:nvPr/>
          </p:nvSpPr>
          <p:spPr bwMode="auto">
            <a:xfrm rot="-1244165">
              <a:off x="3024" y="1728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0" name="Freeform 12"/>
            <p:cNvSpPr>
              <a:spLocks/>
            </p:cNvSpPr>
            <p:nvPr/>
          </p:nvSpPr>
          <p:spPr bwMode="auto">
            <a:xfrm rot="6401790">
              <a:off x="3328" y="305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1" name="Freeform 13"/>
            <p:cNvSpPr>
              <a:spLocks/>
            </p:cNvSpPr>
            <p:nvPr/>
          </p:nvSpPr>
          <p:spPr bwMode="auto">
            <a:xfrm rot="7396154">
              <a:off x="3221" y="3019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2" name="Line 14"/>
            <p:cNvSpPr>
              <a:spLocks noChangeShapeType="1"/>
            </p:cNvSpPr>
            <p:nvPr/>
          </p:nvSpPr>
          <p:spPr bwMode="auto">
            <a:xfrm flipV="1">
              <a:off x="3264" y="2400"/>
              <a:ext cx="144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1503" name="Text Box 15"/>
          <p:cNvSpPr txBox="1">
            <a:spLocks noChangeArrowheads="1"/>
          </p:cNvSpPr>
          <p:nvPr/>
        </p:nvSpPr>
        <p:spPr bwMode="auto">
          <a:xfrm>
            <a:off x="152400" y="4876800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latin typeface="Berlin Sans FB Demi" panose="020E0802020502020306" pitchFamily="34" charset="0"/>
              </a:rPr>
              <a:t>Two angles and the </a:t>
            </a:r>
            <a:r>
              <a:rPr lang="en-US" altLang="en-US" sz="4000">
                <a:solidFill>
                  <a:srgbClr val="FF0066"/>
                </a:solidFill>
                <a:latin typeface="Berlin Sans FB Demi" panose="020E0802020502020306" pitchFamily="34" charset="0"/>
              </a:rPr>
              <a:t>INCLUDED</a:t>
            </a:r>
            <a:r>
              <a:rPr lang="en-US" altLang="en-US" sz="4000">
                <a:latin typeface="Berlin Sans FB Demi" panose="020E0802020502020306" pitchFamily="34" charset="0"/>
              </a:rPr>
              <a:t> side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590800" y="1219200"/>
            <a:ext cx="1828800" cy="3598863"/>
            <a:chOff x="1632" y="768"/>
            <a:chExt cx="1152" cy="2267"/>
          </a:xfrm>
        </p:grpSpPr>
        <p:sp>
          <p:nvSpPr>
            <p:cNvPr id="90124" name="AutoShape 17"/>
            <p:cNvSpPr>
              <a:spLocks noChangeArrowheads="1"/>
            </p:cNvSpPr>
            <p:nvPr/>
          </p:nvSpPr>
          <p:spPr bwMode="auto">
            <a:xfrm rot="5364887">
              <a:off x="1362" y="1614"/>
              <a:ext cx="2123" cy="720"/>
            </a:xfrm>
            <a:prstGeom prst="curvedDownArrow">
              <a:avLst>
                <a:gd name="adj1" fmla="val 31479"/>
                <a:gd name="adj2" fmla="val 90451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0125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680" y="768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A</a:t>
              </a:r>
            </a:p>
          </p:txBody>
        </p:sp>
        <p:sp>
          <p:nvSpPr>
            <p:cNvPr id="90126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632" y="259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A</a:t>
              </a:r>
            </a:p>
          </p:txBody>
        </p:sp>
        <p:sp>
          <p:nvSpPr>
            <p:cNvPr id="90127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112" y="168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S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324600" y="1143000"/>
            <a:ext cx="1828800" cy="3598863"/>
            <a:chOff x="1632" y="768"/>
            <a:chExt cx="1152" cy="2267"/>
          </a:xfrm>
        </p:grpSpPr>
        <p:sp>
          <p:nvSpPr>
            <p:cNvPr id="90120" name="AutoShape 22"/>
            <p:cNvSpPr>
              <a:spLocks noChangeArrowheads="1"/>
            </p:cNvSpPr>
            <p:nvPr/>
          </p:nvSpPr>
          <p:spPr bwMode="auto">
            <a:xfrm rot="5364887">
              <a:off x="1362" y="1614"/>
              <a:ext cx="2123" cy="720"/>
            </a:xfrm>
            <a:prstGeom prst="curvedDownArrow">
              <a:avLst>
                <a:gd name="adj1" fmla="val 31479"/>
                <a:gd name="adj2" fmla="val 90451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012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680" y="768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A</a:t>
              </a:r>
            </a:p>
          </p:txBody>
        </p:sp>
        <p:sp>
          <p:nvSpPr>
            <p:cNvPr id="90122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632" y="259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A</a:t>
              </a:r>
            </a:p>
          </p:txBody>
        </p:sp>
        <p:sp>
          <p:nvSpPr>
            <p:cNvPr id="90123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112" y="168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S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7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7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1490" grpId="0" autoUpdateAnimBg="0"/>
      <p:bldP spid="147150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8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500" b="1">
                <a:solidFill>
                  <a:srgbClr val="800080"/>
                </a:solidFill>
                <a:latin typeface="Berlin Sans FB Demi" panose="020E0802020502020306" pitchFamily="34" charset="0"/>
              </a:rPr>
              <a:t>Angle-Angle-Side (AAS) Congruence Postulate</a:t>
            </a:r>
          </a:p>
        </p:txBody>
      </p:sp>
      <p:grpSp>
        <p:nvGrpSpPr>
          <p:cNvPr id="92163" name="Group 3"/>
          <p:cNvGrpSpPr>
            <a:grpSpLocks/>
          </p:cNvGrpSpPr>
          <p:nvPr/>
        </p:nvGrpSpPr>
        <p:grpSpPr bwMode="auto">
          <a:xfrm>
            <a:off x="2209800" y="1524000"/>
            <a:ext cx="1295400" cy="2971800"/>
            <a:chOff x="1056" y="1440"/>
            <a:chExt cx="816" cy="1872"/>
          </a:xfrm>
        </p:grpSpPr>
        <p:sp>
          <p:nvSpPr>
            <p:cNvPr id="92181" name="AutoShape 4"/>
            <p:cNvSpPr>
              <a:spLocks noChangeArrowheads="1"/>
            </p:cNvSpPr>
            <p:nvPr/>
          </p:nvSpPr>
          <p:spPr bwMode="auto">
            <a:xfrm>
              <a:off x="1056" y="1440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182" name="Freeform 5"/>
            <p:cNvSpPr>
              <a:spLocks/>
            </p:cNvSpPr>
            <p:nvPr/>
          </p:nvSpPr>
          <p:spPr bwMode="auto">
            <a:xfrm rot="-1244165">
              <a:off x="1392" y="177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FFFF00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3" name="Freeform 6"/>
            <p:cNvSpPr>
              <a:spLocks/>
            </p:cNvSpPr>
            <p:nvPr/>
          </p:nvSpPr>
          <p:spPr bwMode="auto">
            <a:xfrm rot="7396154">
              <a:off x="1594" y="3068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FFFF00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Freeform 7"/>
            <p:cNvSpPr>
              <a:spLocks/>
            </p:cNvSpPr>
            <p:nvPr/>
          </p:nvSpPr>
          <p:spPr bwMode="auto">
            <a:xfrm rot="6401790">
              <a:off x="1696" y="3104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FFFF00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5" name="Line 8"/>
            <p:cNvSpPr>
              <a:spLocks noChangeShapeType="1"/>
            </p:cNvSpPr>
            <p:nvPr/>
          </p:nvSpPr>
          <p:spPr bwMode="auto">
            <a:xfrm>
              <a:off x="1440" y="3072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64" name="Group 9"/>
          <p:cNvGrpSpPr>
            <a:grpSpLocks/>
          </p:cNvGrpSpPr>
          <p:nvPr/>
        </p:nvGrpSpPr>
        <p:grpSpPr bwMode="auto">
          <a:xfrm>
            <a:off x="6096000" y="1600200"/>
            <a:ext cx="1295400" cy="2971800"/>
            <a:chOff x="2688" y="1392"/>
            <a:chExt cx="816" cy="1872"/>
          </a:xfrm>
        </p:grpSpPr>
        <p:sp>
          <p:nvSpPr>
            <p:cNvPr id="92176" name="AutoShape 10"/>
            <p:cNvSpPr>
              <a:spLocks noChangeArrowheads="1"/>
            </p:cNvSpPr>
            <p:nvPr/>
          </p:nvSpPr>
          <p:spPr bwMode="auto">
            <a:xfrm>
              <a:off x="2688" y="1392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177" name="Freeform 11"/>
            <p:cNvSpPr>
              <a:spLocks/>
            </p:cNvSpPr>
            <p:nvPr/>
          </p:nvSpPr>
          <p:spPr bwMode="auto">
            <a:xfrm rot="-1244165">
              <a:off x="3024" y="1728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99FF99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Freeform 12"/>
            <p:cNvSpPr>
              <a:spLocks/>
            </p:cNvSpPr>
            <p:nvPr/>
          </p:nvSpPr>
          <p:spPr bwMode="auto">
            <a:xfrm rot="6401790">
              <a:off x="3328" y="305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99FF99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9" name="Freeform 13"/>
            <p:cNvSpPr>
              <a:spLocks/>
            </p:cNvSpPr>
            <p:nvPr/>
          </p:nvSpPr>
          <p:spPr bwMode="auto">
            <a:xfrm rot="7396154">
              <a:off x="3221" y="3019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99FF99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0" name="Line 14"/>
            <p:cNvSpPr>
              <a:spLocks noChangeShapeType="1"/>
            </p:cNvSpPr>
            <p:nvPr/>
          </p:nvSpPr>
          <p:spPr bwMode="auto">
            <a:xfrm>
              <a:off x="3024" y="302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3551" name="Text Box 15"/>
          <p:cNvSpPr txBox="1">
            <a:spLocks noChangeArrowheads="1"/>
          </p:cNvSpPr>
          <p:nvPr/>
        </p:nvSpPr>
        <p:spPr bwMode="auto">
          <a:xfrm>
            <a:off x="0" y="502920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500">
                <a:latin typeface="Berlin Sans FB Demi" panose="020E0802020502020306" pitchFamily="34" charset="0"/>
              </a:rPr>
              <a:t>Two Angles and One Side that is NOT included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286000" y="1295400"/>
            <a:ext cx="2133600" cy="4114800"/>
            <a:chOff x="1440" y="816"/>
            <a:chExt cx="1344" cy="2592"/>
          </a:xfrm>
        </p:grpSpPr>
        <p:sp>
          <p:nvSpPr>
            <p:cNvPr id="92172" name="AutoShape 17"/>
            <p:cNvSpPr>
              <a:spLocks noChangeArrowheads="1"/>
            </p:cNvSpPr>
            <p:nvPr/>
          </p:nvSpPr>
          <p:spPr bwMode="auto">
            <a:xfrm rot="5643313">
              <a:off x="1266" y="1891"/>
              <a:ext cx="2123" cy="912"/>
            </a:xfrm>
            <a:prstGeom prst="curvedDownArrow">
              <a:avLst>
                <a:gd name="adj1" fmla="val 24852"/>
                <a:gd name="adj2" fmla="val 71409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173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680" y="816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A</a:t>
              </a:r>
            </a:p>
          </p:txBody>
        </p:sp>
        <p:sp>
          <p:nvSpPr>
            <p:cNvPr id="92174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208" y="240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A</a:t>
              </a:r>
            </a:p>
          </p:txBody>
        </p:sp>
        <p:sp>
          <p:nvSpPr>
            <p:cNvPr id="92175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440" y="2688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S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248400" y="1447800"/>
            <a:ext cx="1981200" cy="4038600"/>
            <a:chOff x="3936" y="912"/>
            <a:chExt cx="1248" cy="2544"/>
          </a:xfrm>
        </p:grpSpPr>
        <p:sp>
          <p:nvSpPr>
            <p:cNvPr id="92168" name="AutoShape 22"/>
            <p:cNvSpPr>
              <a:spLocks noChangeArrowheads="1"/>
            </p:cNvSpPr>
            <p:nvPr/>
          </p:nvSpPr>
          <p:spPr bwMode="auto">
            <a:xfrm rot="5766319">
              <a:off x="3666" y="1939"/>
              <a:ext cx="2123" cy="912"/>
            </a:xfrm>
            <a:prstGeom prst="curvedDownArrow">
              <a:avLst>
                <a:gd name="adj1" fmla="val 24852"/>
                <a:gd name="adj2" fmla="val 71409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16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4080" y="91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A</a:t>
              </a:r>
            </a:p>
          </p:txBody>
        </p:sp>
        <p:sp>
          <p:nvSpPr>
            <p:cNvPr id="92170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4704" y="235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A</a:t>
              </a:r>
            </a:p>
          </p:txBody>
        </p:sp>
        <p:sp>
          <p:nvSpPr>
            <p:cNvPr id="92171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3936" y="288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 panose="020B0806030902050204" pitchFamily="34" charset="0"/>
                </a:rPr>
                <a:t>S</a:t>
              </a: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7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7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3538" grpId="0" autoUpdateAnimBg="0"/>
      <p:bldP spid="147355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AutoShape 2"/>
          <p:cNvSpPr>
            <a:spLocks noChangeArrowheads="1"/>
          </p:cNvSpPr>
          <p:nvPr/>
        </p:nvSpPr>
        <p:spPr bwMode="auto">
          <a:xfrm>
            <a:off x="5791200" y="304800"/>
            <a:ext cx="1828800" cy="1752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1" name="WordArt 3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19050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1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SSS</a:t>
            </a:r>
          </a:p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SAS</a:t>
            </a:r>
          </a:p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ASA</a:t>
            </a:r>
          </a:p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AAS</a:t>
            </a:r>
          </a:p>
        </p:txBody>
      </p:sp>
      <p:graphicFrame>
        <p:nvGraphicFramePr>
          <p:cNvPr id="1475588" name="Object 4"/>
          <p:cNvGraphicFramePr>
            <a:graphicFrameLocks noChangeAspect="1"/>
          </p:cNvGraphicFramePr>
          <p:nvPr/>
        </p:nvGraphicFramePr>
        <p:xfrm>
          <a:off x="2209800" y="-609600"/>
          <a:ext cx="4038600" cy="807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Equation" r:id="rId4" imgW="101512" imgH="203024" progId="Equation.3">
                  <p:embed/>
                </p:oleObj>
              </mc:Choice>
              <mc:Fallback>
                <p:oleObj name="Equation" r:id="rId4" imgW="101512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-609600"/>
                        <a:ext cx="4038600" cy="807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5589" name="Text Box 5"/>
          <p:cNvSpPr txBox="1">
            <a:spLocks noChangeArrowheads="1"/>
          </p:cNvSpPr>
          <p:nvPr/>
        </p:nvSpPr>
        <p:spPr bwMode="auto">
          <a:xfrm>
            <a:off x="5029200" y="3124200"/>
            <a:ext cx="373380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Your Only Ways To Prove Triangles Are Congruent</a:t>
            </a:r>
          </a:p>
        </p:txBody>
      </p:sp>
      <p:sp>
        <p:nvSpPr>
          <p:cNvPr id="1475590" name="Text Box 6"/>
          <p:cNvSpPr txBox="1">
            <a:spLocks noChangeArrowheads="1"/>
          </p:cNvSpPr>
          <p:nvPr/>
        </p:nvSpPr>
        <p:spPr bwMode="auto">
          <a:xfrm>
            <a:off x="5867400" y="685800"/>
            <a:ext cx="266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NO BAD WORDS</a:t>
            </a:r>
          </a:p>
        </p:txBody>
      </p:sp>
      <p:pic>
        <p:nvPicPr>
          <p:cNvPr id="1475591" name="Picture 7" descr="j0139499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5268913"/>
            <a:ext cx="1566863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7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7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7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47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47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586" grpId="0" animBg="1"/>
      <p:bldP spid="1475589" grpId="0" animBg="1"/>
      <p:bldP spid="147559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286000" cy="762000"/>
          </a:xfrm>
        </p:spPr>
        <p:txBody>
          <a:bodyPr/>
          <a:lstStyle/>
          <a:p>
            <a:pPr algn="l" eaLnBrk="1" hangingPunct="1"/>
            <a:r>
              <a:rPr lang="en-US" altLang="en-US" sz="3200" smtClean="0">
                <a:solidFill>
                  <a:srgbClr val="9900CC"/>
                </a:solidFill>
              </a:rPr>
              <a:t>Ex 1</a:t>
            </a:r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0" y="808038"/>
          <a:ext cx="9144000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1" name="Equation" r:id="rId4" imgW="2882900" imgH="482600" progId="Equation.3">
                  <p:embed/>
                </p:oleObj>
              </mc:Choice>
              <mc:Fallback>
                <p:oleObj name="Equation" r:id="rId4" imgW="28829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08038"/>
                        <a:ext cx="9144000" cy="15541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914400" y="2895600"/>
          <a:ext cx="731520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2" name="Equation" r:id="rId6" imgW="1256755" imgH="215806" progId="Equation.3">
                  <p:embed/>
                </p:oleObj>
              </mc:Choice>
              <mc:Fallback>
                <p:oleObj name="Equation" r:id="rId6" imgW="1256755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95600"/>
                        <a:ext cx="7315200" cy="12557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7637" name="Text Box 5"/>
          <p:cNvSpPr txBox="1">
            <a:spLocks noChangeArrowheads="1"/>
          </p:cNvSpPr>
          <p:nvPr/>
        </p:nvSpPr>
        <p:spPr bwMode="auto">
          <a:xfrm>
            <a:off x="1828800" y="2971800"/>
            <a:ext cx="25908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 i="1">
                <a:solidFill>
                  <a:srgbClr val="9900CC"/>
                </a:solidFill>
              </a:rPr>
              <a:t>DEF</a:t>
            </a:r>
          </a:p>
        </p:txBody>
      </p:sp>
      <p:sp>
        <p:nvSpPr>
          <p:cNvPr id="1477638" name="Text Box 6"/>
          <p:cNvSpPr txBox="1">
            <a:spLocks noChangeArrowheads="1"/>
          </p:cNvSpPr>
          <p:nvPr/>
        </p:nvSpPr>
        <p:spPr bwMode="auto">
          <a:xfrm>
            <a:off x="5715000" y="2971800"/>
            <a:ext cx="25908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 i="1">
                <a:solidFill>
                  <a:srgbClr val="9900CC"/>
                </a:solidFill>
              </a:rPr>
              <a:t>NLM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914400" y="4114800"/>
            <a:ext cx="7315200" cy="1098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>
                <a:latin typeface="ZapfHumnst BT" pitchFamily="34" charset="0"/>
              </a:rPr>
              <a:t>by ____</a:t>
            </a:r>
          </a:p>
        </p:txBody>
      </p:sp>
      <p:sp>
        <p:nvSpPr>
          <p:cNvPr id="1477640" name="Text Box 8"/>
          <p:cNvSpPr txBox="1">
            <a:spLocks noChangeArrowheads="1"/>
          </p:cNvSpPr>
          <p:nvPr/>
        </p:nvSpPr>
        <p:spPr bwMode="auto">
          <a:xfrm>
            <a:off x="4248150" y="4114800"/>
            <a:ext cx="17526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 i="1">
                <a:solidFill>
                  <a:srgbClr val="9900CC"/>
                </a:solidFill>
              </a:rPr>
              <a:t>ASA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7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7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7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7637" grpId="0" autoUpdateAnimBg="0"/>
      <p:bldP spid="1477638" grpId="0" autoUpdateAnimBg="0"/>
      <p:bldP spid="14776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FFCC"/>
                </a:solidFill>
              </a:rPr>
              <a:t>CCGPS Analytic Geometry</a:t>
            </a:r>
            <a:br>
              <a:rPr lang="en-US" altLang="en-US" sz="4000" smtClean="0">
                <a:solidFill>
                  <a:srgbClr val="FFFFCC"/>
                </a:solidFill>
              </a:rPr>
            </a:br>
            <a:r>
              <a:rPr lang="en-US" altLang="en-US" sz="4000" smtClean="0">
                <a:solidFill>
                  <a:srgbClr val="FFFFCC"/>
                </a:solidFill>
              </a:rPr>
              <a:t>Day 6 (8-14-13)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52400" y="1593850"/>
            <a:ext cx="86868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FFCC"/>
                </a:solidFill>
              </a:rPr>
              <a:t>UNIT QUESTION: How do I prove geometric theorems involving lines, angles, triangles and parallelograms?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CC"/>
                </a:solidFill>
              </a:rPr>
              <a:t>Standards: </a:t>
            </a:r>
            <a:r>
              <a:rPr lang="en-US" altLang="en-US" sz="1800" u="sng">
                <a:solidFill>
                  <a:srgbClr val="FFFFCC"/>
                </a:solidFill>
              </a:rPr>
              <a:t>MCC9-12.G.SRT.1-5, MCC9-12.A.CO.6-13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FFCC"/>
                </a:solidFill>
              </a:rPr>
              <a:t>Today’s Question: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FFCC"/>
                </a:solidFill>
              </a:rPr>
              <a:t>What does it mean for two triangles to be congruent?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CC"/>
                </a:solidFill>
              </a:rPr>
              <a:t>Standard: </a:t>
            </a:r>
            <a:r>
              <a:rPr lang="en-US" altLang="en-US" sz="1800" u="sng">
                <a:solidFill>
                  <a:srgbClr val="FFFFCC"/>
                </a:solidFill>
              </a:rPr>
              <a:t>MCC9-12.G.SRT5, CO.7-8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286000" cy="762000"/>
          </a:xfrm>
        </p:spPr>
        <p:txBody>
          <a:bodyPr/>
          <a:lstStyle/>
          <a:p>
            <a:pPr algn="l" eaLnBrk="1" hangingPunct="1"/>
            <a:r>
              <a:rPr lang="en-US" altLang="en-US" sz="3200" smtClean="0">
                <a:solidFill>
                  <a:srgbClr val="9900CC"/>
                </a:solidFill>
              </a:rPr>
              <a:t>Ex 2</a:t>
            </a:r>
          </a:p>
        </p:txBody>
      </p:sp>
      <p:sp>
        <p:nvSpPr>
          <p:cNvPr id="1479683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1271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400" b="1">
                <a:solidFill>
                  <a:schemeClr val="accent2"/>
                </a:solidFill>
              </a:rPr>
              <a:t>What other pair of angles needs to be marked so that the two triangles are congruent by </a:t>
            </a:r>
            <a:r>
              <a:rPr lang="en-US" altLang="en-US" sz="3400" b="1" u="sng">
                <a:solidFill>
                  <a:schemeClr val="accent2"/>
                </a:solidFill>
              </a:rPr>
              <a:t>AAS</a:t>
            </a:r>
            <a:r>
              <a:rPr lang="en-US" altLang="en-US" sz="3400" b="1">
                <a:solidFill>
                  <a:schemeClr val="accent2"/>
                </a:solidFill>
              </a:rPr>
              <a:t>?</a:t>
            </a:r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228600" y="1828800"/>
            <a:ext cx="1981200" cy="3733800"/>
            <a:chOff x="672" y="1152"/>
            <a:chExt cx="1248" cy="2352"/>
          </a:xfrm>
        </p:grpSpPr>
        <p:sp>
          <p:nvSpPr>
            <p:cNvPr id="98317" name="Freeform 5"/>
            <p:cNvSpPr>
              <a:spLocks/>
            </p:cNvSpPr>
            <p:nvPr/>
          </p:nvSpPr>
          <p:spPr bwMode="auto">
            <a:xfrm>
              <a:off x="960" y="1392"/>
              <a:ext cx="768" cy="1872"/>
            </a:xfrm>
            <a:custGeom>
              <a:avLst/>
              <a:gdLst>
                <a:gd name="T0" fmla="*/ 0 w 768"/>
                <a:gd name="T1" fmla="*/ 1392 h 1872"/>
                <a:gd name="T2" fmla="*/ 768 w 768"/>
                <a:gd name="T3" fmla="*/ 1872 h 1872"/>
                <a:gd name="T4" fmla="*/ 0 w 768"/>
                <a:gd name="T5" fmla="*/ 0 h 1872"/>
                <a:gd name="T6" fmla="*/ 0 w 768"/>
                <a:gd name="T7" fmla="*/ 1392 h 18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1872"/>
                <a:gd name="T14" fmla="*/ 768 w 768"/>
                <a:gd name="T15" fmla="*/ 1872 h 18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1872">
                  <a:moveTo>
                    <a:pt x="0" y="1392"/>
                  </a:moveTo>
                  <a:lnTo>
                    <a:pt x="768" y="1872"/>
                  </a:lnTo>
                  <a:lnTo>
                    <a:pt x="0" y="0"/>
                  </a:lnTo>
                  <a:lnTo>
                    <a:pt x="0" y="1392"/>
                  </a:lnTo>
                  <a:close/>
                </a:path>
              </a:pathLst>
            </a:custGeom>
            <a:solidFill>
              <a:srgbClr val="99FF99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8" name="Line 6"/>
            <p:cNvSpPr>
              <a:spLocks noChangeShapeType="1"/>
            </p:cNvSpPr>
            <p:nvPr/>
          </p:nvSpPr>
          <p:spPr bwMode="auto">
            <a:xfrm>
              <a:off x="768" y="2208"/>
              <a:ext cx="384" cy="0"/>
            </a:xfrm>
            <a:prstGeom prst="line">
              <a:avLst/>
            </a:prstGeom>
            <a:noFill/>
            <a:ln w="57150">
              <a:solidFill>
                <a:srgbClr val="CC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19" name="Arc 7"/>
            <p:cNvSpPr>
              <a:spLocks/>
            </p:cNvSpPr>
            <p:nvPr/>
          </p:nvSpPr>
          <p:spPr bwMode="auto">
            <a:xfrm rot="2344169">
              <a:off x="723" y="2592"/>
              <a:ext cx="377" cy="576"/>
            </a:xfrm>
            <a:custGeom>
              <a:avLst/>
              <a:gdLst>
                <a:gd name="T0" fmla="*/ 0 w 14151"/>
                <a:gd name="T1" fmla="*/ 0 h 21600"/>
                <a:gd name="T2" fmla="*/ 0 w 14151"/>
                <a:gd name="T3" fmla="*/ 0 h 21600"/>
                <a:gd name="T4" fmla="*/ 0 w 14151"/>
                <a:gd name="T5" fmla="*/ 0 h 21600"/>
                <a:gd name="T6" fmla="*/ 0 60000 65536"/>
                <a:gd name="T7" fmla="*/ 0 60000 65536"/>
                <a:gd name="T8" fmla="*/ 0 60000 65536"/>
                <a:gd name="T9" fmla="*/ 0 w 14151"/>
                <a:gd name="T10" fmla="*/ 0 h 21600"/>
                <a:gd name="T11" fmla="*/ 14151 w 1415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51" h="21600" fill="none" extrusionOk="0">
                  <a:moveTo>
                    <a:pt x="-1" y="0"/>
                  </a:moveTo>
                  <a:cubicBezTo>
                    <a:pt x="5198" y="0"/>
                    <a:pt x="10223" y="1875"/>
                    <a:pt x="14150" y="5281"/>
                  </a:cubicBezTo>
                </a:path>
                <a:path w="14151" h="21600" stroke="0" extrusionOk="0">
                  <a:moveTo>
                    <a:pt x="-1" y="0"/>
                  </a:moveTo>
                  <a:cubicBezTo>
                    <a:pt x="5198" y="0"/>
                    <a:pt x="10223" y="1875"/>
                    <a:pt x="14150" y="528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0" name="Text Box 8"/>
            <p:cNvSpPr txBox="1">
              <a:spLocks noChangeArrowheads="1"/>
            </p:cNvSpPr>
            <p:nvPr/>
          </p:nvSpPr>
          <p:spPr bwMode="auto">
            <a:xfrm>
              <a:off x="672" y="273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F</a:t>
              </a:r>
            </a:p>
          </p:txBody>
        </p:sp>
        <p:sp>
          <p:nvSpPr>
            <p:cNvPr id="98321" name="Text Box 9"/>
            <p:cNvSpPr txBox="1">
              <a:spLocks noChangeArrowheads="1"/>
            </p:cNvSpPr>
            <p:nvPr/>
          </p:nvSpPr>
          <p:spPr bwMode="auto">
            <a:xfrm>
              <a:off x="816" y="11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D</a:t>
              </a:r>
            </a:p>
          </p:txBody>
        </p:sp>
        <p:sp>
          <p:nvSpPr>
            <p:cNvPr id="98322" name="Text Box 10"/>
            <p:cNvSpPr txBox="1">
              <a:spLocks noChangeArrowheads="1"/>
            </p:cNvSpPr>
            <p:nvPr/>
          </p:nvSpPr>
          <p:spPr bwMode="auto">
            <a:xfrm>
              <a:off x="1680" y="321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E</a:t>
              </a:r>
            </a:p>
          </p:txBody>
        </p:sp>
      </p:grpSp>
      <p:grpSp>
        <p:nvGrpSpPr>
          <p:cNvPr id="98309" name="Group 11"/>
          <p:cNvGrpSpPr>
            <a:grpSpLocks/>
          </p:cNvGrpSpPr>
          <p:nvPr/>
        </p:nvGrpSpPr>
        <p:grpSpPr bwMode="auto">
          <a:xfrm>
            <a:off x="1905000" y="1828800"/>
            <a:ext cx="3060700" cy="3581400"/>
            <a:chOff x="1200" y="1152"/>
            <a:chExt cx="1928" cy="2256"/>
          </a:xfrm>
        </p:grpSpPr>
        <p:sp>
          <p:nvSpPr>
            <p:cNvPr id="98311" name="Freeform 12"/>
            <p:cNvSpPr>
              <a:spLocks/>
            </p:cNvSpPr>
            <p:nvPr/>
          </p:nvSpPr>
          <p:spPr bwMode="auto">
            <a:xfrm rot="18231738" flipH="1">
              <a:off x="1752" y="1272"/>
              <a:ext cx="768" cy="1872"/>
            </a:xfrm>
            <a:custGeom>
              <a:avLst/>
              <a:gdLst>
                <a:gd name="T0" fmla="*/ 0 w 768"/>
                <a:gd name="T1" fmla="*/ 1392 h 1872"/>
                <a:gd name="T2" fmla="*/ 768 w 768"/>
                <a:gd name="T3" fmla="*/ 1872 h 1872"/>
                <a:gd name="T4" fmla="*/ 0 w 768"/>
                <a:gd name="T5" fmla="*/ 0 h 1872"/>
                <a:gd name="T6" fmla="*/ 0 w 768"/>
                <a:gd name="T7" fmla="*/ 1392 h 18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1872"/>
                <a:gd name="T14" fmla="*/ 768 w 768"/>
                <a:gd name="T15" fmla="*/ 1872 h 18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1872">
                  <a:moveTo>
                    <a:pt x="0" y="1392"/>
                  </a:moveTo>
                  <a:lnTo>
                    <a:pt x="768" y="1872"/>
                  </a:lnTo>
                  <a:lnTo>
                    <a:pt x="0" y="0"/>
                  </a:lnTo>
                  <a:lnTo>
                    <a:pt x="0" y="1392"/>
                  </a:lnTo>
                  <a:close/>
                </a:path>
              </a:pathLst>
            </a:custGeom>
            <a:solidFill>
              <a:srgbClr val="99FF99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2" name="Line 13"/>
            <p:cNvSpPr>
              <a:spLocks noChangeShapeType="1"/>
            </p:cNvSpPr>
            <p:nvPr/>
          </p:nvSpPr>
          <p:spPr bwMode="auto">
            <a:xfrm flipV="1">
              <a:off x="2160" y="1728"/>
              <a:ext cx="240" cy="288"/>
            </a:xfrm>
            <a:prstGeom prst="line">
              <a:avLst/>
            </a:prstGeom>
            <a:noFill/>
            <a:ln w="57150">
              <a:solidFill>
                <a:srgbClr val="CC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13" name="Arc 14"/>
            <p:cNvSpPr>
              <a:spLocks/>
            </p:cNvSpPr>
            <p:nvPr/>
          </p:nvSpPr>
          <p:spPr bwMode="auto">
            <a:xfrm rot="15783838" flipH="1">
              <a:off x="2651" y="1901"/>
              <a:ext cx="377" cy="576"/>
            </a:xfrm>
            <a:custGeom>
              <a:avLst/>
              <a:gdLst>
                <a:gd name="T0" fmla="*/ 0 w 14151"/>
                <a:gd name="T1" fmla="*/ 0 h 21600"/>
                <a:gd name="T2" fmla="*/ 0 w 14151"/>
                <a:gd name="T3" fmla="*/ 0 h 21600"/>
                <a:gd name="T4" fmla="*/ 0 w 14151"/>
                <a:gd name="T5" fmla="*/ 0 h 21600"/>
                <a:gd name="T6" fmla="*/ 0 60000 65536"/>
                <a:gd name="T7" fmla="*/ 0 60000 65536"/>
                <a:gd name="T8" fmla="*/ 0 60000 65536"/>
                <a:gd name="T9" fmla="*/ 0 w 14151"/>
                <a:gd name="T10" fmla="*/ 0 h 21600"/>
                <a:gd name="T11" fmla="*/ 14151 w 1415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51" h="21600" fill="none" extrusionOk="0">
                  <a:moveTo>
                    <a:pt x="-1" y="0"/>
                  </a:moveTo>
                  <a:cubicBezTo>
                    <a:pt x="5198" y="0"/>
                    <a:pt x="10223" y="1875"/>
                    <a:pt x="14150" y="5281"/>
                  </a:cubicBezTo>
                </a:path>
                <a:path w="14151" h="21600" stroke="0" extrusionOk="0">
                  <a:moveTo>
                    <a:pt x="-1" y="0"/>
                  </a:moveTo>
                  <a:cubicBezTo>
                    <a:pt x="5198" y="0"/>
                    <a:pt x="10223" y="1875"/>
                    <a:pt x="14150" y="528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4" name="Text Box 15"/>
            <p:cNvSpPr txBox="1">
              <a:spLocks noChangeArrowheads="1"/>
            </p:cNvSpPr>
            <p:nvPr/>
          </p:nvSpPr>
          <p:spPr bwMode="auto">
            <a:xfrm>
              <a:off x="2736" y="192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M</a:t>
              </a:r>
            </a:p>
          </p:txBody>
        </p:sp>
        <p:sp>
          <p:nvSpPr>
            <p:cNvPr id="98315" name="Text Box 16"/>
            <p:cNvSpPr txBox="1">
              <a:spLocks noChangeArrowheads="1"/>
            </p:cNvSpPr>
            <p:nvPr/>
          </p:nvSpPr>
          <p:spPr bwMode="auto">
            <a:xfrm>
              <a:off x="1344" y="11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L</a:t>
              </a:r>
            </a:p>
          </p:txBody>
        </p:sp>
        <p:sp>
          <p:nvSpPr>
            <p:cNvPr id="98316" name="Text Box 17"/>
            <p:cNvSpPr txBox="1">
              <a:spLocks noChangeArrowheads="1"/>
            </p:cNvSpPr>
            <p:nvPr/>
          </p:nvSpPr>
          <p:spPr bwMode="auto">
            <a:xfrm>
              <a:off x="2592" y="312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aphicFrame>
        <p:nvGraphicFramePr>
          <p:cNvPr id="1479698" name="Object 18"/>
          <p:cNvGraphicFramePr>
            <a:graphicFrameLocks noChangeAspect="1"/>
          </p:cNvGraphicFramePr>
          <p:nvPr/>
        </p:nvGraphicFramePr>
        <p:xfrm>
          <a:off x="4770438" y="1905000"/>
          <a:ext cx="4373562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6" name="Equation" r:id="rId4" imgW="647419" imgH="177723" progId="Equation.3">
                  <p:embed/>
                </p:oleObj>
              </mc:Choice>
              <mc:Fallback>
                <p:oleObj name="Equation" r:id="rId4" imgW="647419" imgH="177723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438" y="1905000"/>
                        <a:ext cx="4373562" cy="119856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7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7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9683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286000" cy="762000"/>
          </a:xfrm>
        </p:spPr>
        <p:txBody>
          <a:bodyPr/>
          <a:lstStyle/>
          <a:p>
            <a:pPr algn="l" eaLnBrk="1" hangingPunct="1"/>
            <a:r>
              <a:rPr lang="en-US" altLang="en-US" sz="3200" smtClean="0">
                <a:solidFill>
                  <a:srgbClr val="9900CC"/>
                </a:solidFill>
              </a:rPr>
              <a:t>Ex 3</a:t>
            </a:r>
          </a:p>
        </p:txBody>
      </p:sp>
      <p:sp>
        <p:nvSpPr>
          <p:cNvPr id="1481731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1271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400" b="1">
                <a:solidFill>
                  <a:schemeClr val="accent2"/>
                </a:solidFill>
              </a:rPr>
              <a:t>What other pair of angles needs to be marked so that the two triangles are congruent by </a:t>
            </a:r>
            <a:r>
              <a:rPr lang="en-US" altLang="en-US" sz="3400" b="1" u="sng">
                <a:solidFill>
                  <a:schemeClr val="accent2"/>
                </a:solidFill>
              </a:rPr>
              <a:t>ASA</a:t>
            </a:r>
            <a:r>
              <a:rPr lang="en-US" altLang="en-US" sz="3400" b="1">
                <a:solidFill>
                  <a:schemeClr val="accent2"/>
                </a:solidFill>
              </a:rPr>
              <a:t>?</a:t>
            </a:r>
          </a:p>
        </p:txBody>
      </p:sp>
      <p:grpSp>
        <p:nvGrpSpPr>
          <p:cNvPr id="100356" name="Group 4"/>
          <p:cNvGrpSpPr>
            <a:grpSpLocks/>
          </p:cNvGrpSpPr>
          <p:nvPr/>
        </p:nvGrpSpPr>
        <p:grpSpPr bwMode="auto">
          <a:xfrm>
            <a:off x="228600" y="1828800"/>
            <a:ext cx="1981200" cy="3733800"/>
            <a:chOff x="672" y="1152"/>
            <a:chExt cx="1248" cy="2352"/>
          </a:xfrm>
        </p:grpSpPr>
        <p:sp>
          <p:nvSpPr>
            <p:cNvPr id="100365" name="Freeform 5"/>
            <p:cNvSpPr>
              <a:spLocks/>
            </p:cNvSpPr>
            <p:nvPr/>
          </p:nvSpPr>
          <p:spPr bwMode="auto">
            <a:xfrm>
              <a:off x="960" y="1392"/>
              <a:ext cx="768" cy="1872"/>
            </a:xfrm>
            <a:custGeom>
              <a:avLst/>
              <a:gdLst>
                <a:gd name="T0" fmla="*/ 0 w 768"/>
                <a:gd name="T1" fmla="*/ 1392 h 1872"/>
                <a:gd name="T2" fmla="*/ 768 w 768"/>
                <a:gd name="T3" fmla="*/ 1872 h 1872"/>
                <a:gd name="T4" fmla="*/ 0 w 768"/>
                <a:gd name="T5" fmla="*/ 0 h 1872"/>
                <a:gd name="T6" fmla="*/ 0 w 768"/>
                <a:gd name="T7" fmla="*/ 1392 h 18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1872"/>
                <a:gd name="T14" fmla="*/ 768 w 768"/>
                <a:gd name="T15" fmla="*/ 1872 h 18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1872">
                  <a:moveTo>
                    <a:pt x="0" y="1392"/>
                  </a:moveTo>
                  <a:lnTo>
                    <a:pt x="768" y="1872"/>
                  </a:lnTo>
                  <a:lnTo>
                    <a:pt x="0" y="0"/>
                  </a:lnTo>
                  <a:lnTo>
                    <a:pt x="0" y="1392"/>
                  </a:lnTo>
                  <a:close/>
                </a:path>
              </a:pathLst>
            </a:custGeom>
            <a:solidFill>
              <a:srgbClr val="99FF99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66" name="Line 6"/>
            <p:cNvSpPr>
              <a:spLocks noChangeShapeType="1"/>
            </p:cNvSpPr>
            <p:nvPr/>
          </p:nvSpPr>
          <p:spPr bwMode="auto">
            <a:xfrm>
              <a:off x="768" y="2208"/>
              <a:ext cx="384" cy="0"/>
            </a:xfrm>
            <a:prstGeom prst="line">
              <a:avLst/>
            </a:prstGeom>
            <a:noFill/>
            <a:ln w="57150">
              <a:solidFill>
                <a:srgbClr val="CC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7" name="Arc 7"/>
            <p:cNvSpPr>
              <a:spLocks/>
            </p:cNvSpPr>
            <p:nvPr/>
          </p:nvSpPr>
          <p:spPr bwMode="auto">
            <a:xfrm rot="2344169">
              <a:off x="723" y="2592"/>
              <a:ext cx="377" cy="576"/>
            </a:xfrm>
            <a:custGeom>
              <a:avLst/>
              <a:gdLst>
                <a:gd name="T0" fmla="*/ 0 w 14151"/>
                <a:gd name="T1" fmla="*/ 0 h 21600"/>
                <a:gd name="T2" fmla="*/ 0 w 14151"/>
                <a:gd name="T3" fmla="*/ 0 h 21600"/>
                <a:gd name="T4" fmla="*/ 0 w 14151"/>
                <a:gd name="T5" fmla="*/ 0 h 21600"/>
                <a:gd name="T6" fmla="*/ 0 60000 65536"/>
                <a:gd name="T7" fmla="*/ 0 60000 65536"/>
                <a:gd name="T8" fmla="*/ 0 60000 65536"/>
                <a:gd name="T9" fmla="*/ 0 w 14151"/>
                <a:gd name="T10" fmla="*/ 0 h 21600"/>
                <a:gd name="T11" fmla="*/ 14151 w 1415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51" h="21600" fill="none" extrusionOk="0">
                  <a:moveTo>
                    <a:pt x="-1" y="0"/>
                  </a:moveTo>
                  <a:cubicBezTo>
                    <a:pt x="5198" y="0"/>
                    <a:pt x="10223" y="1875"/>
                    <a:pt x="14150" y="5281"/>
                  </a:cubicBezTo>
                </a:path>
                <a:path w="14151" h="21600" stroke="0" extrusionOk="0">
                  <a:moveTo>
                    <a:pt x="-1" y="0"/>
                  </a:moveTo>
                  <a:cubicBezTo>
                    <a:pt x="5198" y="0"/>
                    <a:pt x="10223" y="1875"/>
                    <a:pt x="14150" y="528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8" name="Text Box 8"/>
            <p:cNvSpPr txBox="1">
              <a:spLocks noChangeArrowheads="1"/>
            </p:cNvSpPr>
            <p:nvPr/>
          </p:nvSpPr>
          <p:spPr bwMode="auto">
            <a:xfrm>
              <a:off x="672" y="273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F</a:t>
              </a:r>
            </a:p>
          </p:txBody>
        </p:sp>
        <p:sp>
          <p:nvSpPr>
            <p:cNvPr id="100369" name="Text Box 9"/>
            <p:cNvSpPr txBox="1">
              <a:spLocks noChangeArrowheads="1"/>
            </p:cNvSpPr>
            <p:nvPr/>
          </p:nvSpPr>
          <p:spPr bwMode="auto">
            <a:xfrm>
              <a:off x="816" y="11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D</a:t>
              </a:r>
            </a:p>
          </p:txBody>
        </p:sp>
        <p:sp>
          <p:nvSpPr>
            <p:cNvPr id="100370" name="Text Box 10"/>
            <p:cNvSpPr txBox="1">
              <a:spLocks noChangeArrowheads="1"/>
            </p:cNvSpPr>
            <p:nvPr/>
          </p:nvSpPr>
          <p:spPr bwMode="auto">
            <a:xfrm>
              <a:off x="1680" y="321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E</a:t>
              </a:r>
            </a:p>
          </p:txBody>
        </p:sp>
      </p:grpSp>
      <p:grpSp>
        <p:nvGrpSpPr>
          <p:cNvPr id="100357" name="Group 11"/>
          <p:cNvGrpSpPr>
            <a:grpSpLocks/>
          </p:cNvGrpSpPr>
          <p:nvPr/>
        </p:nvGrpSpPr>
        <p:grpSpPr bwMode="auto">
          <a:xfrm>
            <a:off x="1905000" y="1828800"/>
            <a:ext cx="3060700" cy="3581400"/>
            <a:chOff x="1200" y="1152"/>
            <a:chExt cx="1928" cy="2256"/>
          </a:xfrm>
        </p:grpSpPr>
        <p:sp>
          <p:nvSpPr>
            <p:cNvPr id="100359" name="Freeform 12"/>
            <p:cNvSpPr>
              <a:spLocks/>
            </p:cNvSpPr>
            <p:nvPr/>
          </p:nvSpPr>
          <p:spPr bwMode="auto">
            <a:xfrm rot="18231738" flipH="1">
              <a:off x="1752" y="1272"/>
              <a:ext cx="768" cy="1872"/>
            </a:xfrm>
            <a:custGeom>
              <a:avLst/>
              <a:gdLst>
                <a:gd name="T0" fmla="*/ 0 w 768"/>
                <a:gd name="T1" fmla="*/ 1392 h 1872"/>
                <a:gd name="T2" fmla="*/ 768 w 768"/>
                <a:gd name="T3" fmla="*/ 1872 h 1872"/>
                <a:gd name="T4" fmla="*/ 0 w 768"/>
                <a:gd name="T5" fmla="*/ 0 h 1872"/>
                <a:gd name="T6" fmla="*/ 0 w 768"/>
                <a:gd name="T7" fmla="*/ 1392 h 18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1872"/>
                <a:gd name="T14" fmla="*/ 768 w 768"/>
                <a:gd name="T15" fmla="*/ 1872 h 18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1872">
                  <a:moveTo>
                    <a:pt x="0" y="1392"/>
                  </a:moveTo>
                  <a:lnTo>
                    <a:pt x="768" y="1872"/>
                  </a:lnTo>
                  <a:lnTo>
                    <a:pt x="0" y="0"/>
                  </a:lnTo>
                  <a:lnTo>
                    <a:pt x="0" y="1392"/>
                  </a:lnTo>
                  <a:close/>
                </a:path>
              </a:pathLst>
            </a:custGeom>
            <a:solidFill>
              <a:srgbClr val="99FF99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60" name="Line 13"/>
            <p:cNvSpPr>
              <a:spLocks noChangeShapeType="1"/>
            </p:cNvSpPr>
            <p:nvPr/>
          </p:nvSpPr>
          <p:spPr bwMode="auto">
            <a:xfrm flipV="1">
              <a:off x="2160" y="1728"/>
              <a:ext cx="240" cy="288"/>
            </a:xfrm>
            <a:prstGeom prst="line">
              <a:avLst/>
            </a:prstGeom>
            <a:noFill/>
            <a:ln w="57150">
              <a:solidFill>
                <a:srgbClr val="CC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1" name="Arc 14"/>
            <p:cNvSpPr>
              <a:spLocks/>
            </p:cNvSpPr>
            <p:nvPr/>
          </p:nvSpPr>
          <p:spPr bwMode="auto">
            <a:xfrm rot="15783838" flipH="1">
              <a:off x="2651" y="1901"/>
              <a:ext cx="377" cy="576"/>
            </a:xfrm>
            <a:custGeom>
              <a:avLst/>
              <a:gdLst>
                <a:gd name="T0" fmla="*/ 0 w 14151"/>
                <a:gd name="T1" fmla="*/ 0 h 21600"/>
                <a:gd name="T2" fmla="*/ 0 w 14151"/>
                <a:gd name="T3" fmla="*/ 0 h 21600"/>
                <a:gd name="T4" fmla="*/ 0 w 14151"/>
                <a:gd name="T5" fmla="*/ 0 h 21600"/>
                <a:gd name="T6" fmla="*/ 0 60000 65536"/>
                <a:gd name="T7" fmla="*/ 0 60000 65536"/>
                <a:gd name="T8" fmla="*/ 0 60000 65536"/>
                <a:gd name="T9" fmla="*/ 0 w 14151"/>
                <a:gd name="T10" fmla="*/ 0 h 21600"/>
                <a:gd name="T11" fmla="*/ 14151 w 1415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51" h="21600" fill="none" extrusionOk="0">
                  <a:moveTo>
                    <a:pt x="-1" y="0"/>
                  </a:moveTo>
                  <a:cubicBezTo>
                    <a:pt x="5198" y="0"/>
                    <a:pt x="10223" y="1875"/>
                    <a:pt x="14150" y="5281"/>
                  </a:cubicBezTo>
                </a:path>
                <a:path w="14151" h="21600" stroke="0" extrusionOk="0">
                  <a:moveTo>
                    <a:pt x="-1" y="0"/>
                  </a:moveTo>
                  <a:cubicBezTo>
                    <a:pt x="5198" y="0"/>
                    <a:pt x="10223" y="1875"/>
                    <a:pt x="14150" y="528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2" name="Text Box 15"/>
            <p:cNvSpPr txBox="1">
              <a:spLocks noChangeArrowheads="1"/>
            </p:cNvSpPr>
            <p:nvPr/>
          </p:nvSpPr>
          <p:spPr bwMode="auto">
            <a:xfrm>
              <a:off x="2736" y="192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M</a:t>
              </a:r>
            </a:p>
          </p:txBody>
        </p:sp>
        <p:sp>
          <p:nvSpPr>
            <p:cNvPr id="100363" name="Text Box 16"/>
            <p:cNvSpPr txBox="1">
              <a:spLocks noChangeArrowheads="1"/>
            </p:cNvSpPr>
            <p:nvPr/>
          </p:nvSpPr>
          <p:spPr bwMode="auto">
            <a:xfrm>
              <a:off x="1344" y="11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L</a:t>
              </a:r>
            </a:p>
          </p:txBody>
        </p:sp>
        <p:sp>
          <p:nvSpPr>
            <p:cNvPr id="100364" name="Text Box 17"/>
            <p:cNvSpPr txBox="1">
              <a:spLocks noChangeArrowheads="1"/>
            </p:cNvSpPr>
            <p:nvPr/>
          </p:nvSpPr>
          <p:spPr bwMode="auto">
            <a:xfrm>
              <a:off x="2592" y="312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aphicFrame>
        <p:nvGraphicFramePr>
          <p:cNvPr id="1481746" name="Object 18"/>
          <p:cNvGraphicFramePr>
            <a:graphicFrameLocks noChangeAspect="1"/>
          </p:cNvGraphicFramePr>
          <p:nvPr/>
        </p:nvGraphicFramePr>
        <p:xfrm>
          <a:off x="4813300" y="1947863"/>
          <a:ext cx="4287838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4" name="Equation" r:id="rId4" imgW="634449" imgH="164957" progId="Equation.3">
                  <p:embed/>
                </p:oleObj>
              </mc:Choice>
              <mc:Fallback>
                <p:oleObj name="Equation" r:id="rId4" imgW="634449" imgH="164957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1947863"/>
                        <a:ext cx="4287838" cy="111283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8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8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1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371600"/>
          </a:xfrm>
        </p:spPr>
        <p:txBody>
          <a:bodyPr/>
          <a:lstStyle/>
          <a:p>
            <a:pPr algn="l" eaLnBrk="1" hangingPunct="1"/>
            <a:r>
              <a:rPr lang="en-US" altLang="en-US" sz="2800" b="1" smtClean="0"/>
              <a:t>Determine whether each pair of triangles is congruent by SSS, SAS, ASA, or AAS.  If it is not possible to prove that they are congruent, write </a:t>
            </a:r>
            <a:r>
              <a:rPr lang="en-US" altLang="en-US" sz="2800" b="1" i="1" smtClean="0"/>
              <a:t>not possible</a:t>
            </a:r>
            <a:r>
              <a:rPr lang="en-US" altLang="en-US" sz="2800" b="1" smtClean="0"/>
              <a:t>.</a:t>
            </a:r>
          </a:p>
        </p:txBody>
      </p:sp>
      <p:sp>
        <p:nvSpPr>
          <p:cNvPr id="1483779" name="Text Box 3"/>
          <p:cNvSpPr txBox="1">
            <a:spLocks noChangeArrowheads="1"/>
          </p:cNvSpPr>
          <p:nvPr/>
        </p:nvSpPr>
        <p:spPr bwMode="auto">
          <a:xfrm>
            <a:off x="0" y="4419600"/>
            <a:ext cx="91440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500">
                <a:solidFill>
                  <a:srgbClr val="8000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7500">
                <a:solidFill>
                  <a:srgbClr val="800080"/>
                </a:solidFill>
              </a:rPr>
              <a:t>GIH </a:t>
            </a:r>
            <a:r>
              <a:rPr lang="en-US" altLang="en-US" sz="7500">
                <a:solidFill>
                  <a:srgbClr val="8000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7500">
                <a:solidFill>
                  <a:srgbClr val="800080"/>
                </a:solidFill>
              </a:rPr>
              <a:t> </a:t>
            </a:r>
            <a:r>
              <a:rPr lang="en-US" altLang="en-US" sz="7500">
                <a:solidFill>
                  <a:srgbClr val="8000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7500">
                <a:solidFill>
                  <a:srgbClr val="800080"/>
                </a:solidFill>
              </a:rPr>
              <a:t>JIK by AAS</a:t>
            </a:r>
          </a:p>
        </p:txBody>
      </p:sp>
      <p:grpSp>
        <p:nvGrpSpPr>
          <p:cNvPr id="102404" name="Group 4"/>
          <p:cNvGrpSpPr>
            <a:grpSpLocks/>
          </p:cNvGrpSpPr>
          <p:nvPr/>
        </p:nvGrpSpPr>
        <p:grpSpPr bwMode="auto">
          <a:xfrm>
            <a:off x="2133600" y="1600200"/>
            <a:ext cx="4800600" cy="2841625"/>
            <a:chOff x="1344" y="1008"/>
            <a:chExt cx="3024" cy="1790"/>
          </a:xfrm>
        </p:grpSpPr>
        <p:grpSp>
          <p:nvGrpSpPr>
            <p:cNvPr id="102406" name="Group 5"/>
            <p:cNvGrpSpPr>
              <a:grpSpLocks/>
            </p:cNvGrpSpPr>
            <p:nvPr/>
          </p:nvGrpSpPr>
          <p:grpSpPr bwMode="auto">
            <a:xfrm>
              <a:off x="1344" y="1008"/>
              <a:ext cx="3024" cy="1790"/>
              <a:chOff x="1344" y="1104"/>
              <a:chExt cx="2592" cy="1602"/>
            </a:xfrm>
          </p:grpSpPr>
          <p:grpSp>
            <p:nvGrpSpPr>
              <p:cNvPr id="102409" name="Group 6"/>
              <p:cNvGrpSpPr>
                <a:grpSpLocks/>
              </p:cNvGrpSpPr>
              <p:nvPr/>
            </p:nvGrpSpPr>
            <p:grpSpPr bwMode="auto">
              <a:xfrm>
                <a:off x="1632" y="1248"/>
                <a:ext cx="2064" cy="1248"/>
                <a:chOff x="1632" y="1248"/>
                <a:chExt cx="2064" cy="1248"/>
              </a:xfrm>
            </p:grpSpPr>
            <p:cxnSp>
              <p:nvCxnSpPr>
                <p:cNvPr id="102417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1632" y="1248"/>
                  <a:ext cx="1008" cy="672"/>
                </a:xfrm>
                <a:prstGeom prst="straightConnector1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418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2640" y="1920"/>
                  <a:ext cx="864" cy="576"/>
                </a:xfrm>
                <a:prstGeom prst="straightConnector1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419" name="AutoShape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3504" y="1296"/>
                  <a:ext cx="192" cy="1200"/>
                </a:xfrm>
                <a:prstGeom prst="straightConnector1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420" name="AutoShape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2640" y="1296"/>
                  <a:ext cx="1056" cy="624"/>
                </a:xfrm>
                <a:prstGeom prst="straightConnector1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421" name="AutoShape 11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28" y="1920"/>
                  <a:ext cx="912" cy="528"/>
                </a:xfrm>
                <a:prstGeom prst="straightConnector1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422" name="AutoShape 12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32" y="1248"/>
                  <a:ext cx="96" cy="1200"/>
                </a:xfrm>
                <a:prstGeom prst="straightConnector1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02410" name="Line 13"/>
              <p:cNvSpPr>
                <a:spLocks noChangeShapeType="1"/>
              </p:cNvSpPr>
              <p:nvPr/>
            </p:nvSpPr>
            <p:spPr bwMode="auto">
              <a:xfrm>
                <a:off x="1584" y="1872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1" name="Line 14"/>
              <p:cNvSpPr>
                <a:spLocks noChangeShapeType="1"/>
              </p:cNvSpPr>
              <p:nvPr/>
            </p:nvSpPr>
            <p:spPr bwMode="auto">
              <a:xfrm>
                <a:off x="3504" y="1920"/>
                <a:ext cx="2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2" name="Text Box 15"/>
              <p:cNvSpPr txBox="1">
                <a:spLocks noChangeArrowheads="1"/>
              </p:cNvSpPr>
              <p:nvPr/>
            </p:nvSpPr>
            <p:spPr bwMode="auto">
              <a:xfrm>
                <a:off x="1344" y="1104"/>
                <a:ext cx="240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G</a:t>
                </a:r>
              </a:p>
            </p:txBody>
          </p:sp>
          <p:sp>
            <p:nvSpPr>
              <p:cNvPr id="102413" name="Text Box 16"/>
              <p:cNvSpPr txBox="1">
                <a:spLocks noChangeArrowheads="1"/>
              </p:cNvSpPr>
              <p:nvPr/>
            </p:nvSpPr>
            <p:spPr bwMode="auto">
              <a:xfrm>
                <a:off x="2496" y="1632"/>
                <a:ext cx="240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I</a:t>
                </a:r>
              </a:p>
            </p:txBody>
          </p:sp>
          <p:sp>
            <p:nvSpPr>
              <p:cNvPr id="102414" name="Text Box 17"/>
              <p:cNvSpPr txBox="1">
                <a:spLocks noChangeArrowheads="1"/>
              </p:cNvSpPr>
              <p:nvPr/>
            </p:nvSpPr>
            <p:spPr bwMode="auto">
              <a:xfrm>
                <a:off x="1536" y="2400"/>
                <a:ext cx="240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H</a:t>
                </a:r>
              </a:p>
            </p:txBody>
          </p:sp>
          <p:sp>
            <p:nvSpPr>
              <p:cNvPr id="102415" name="Text Box 18"/>
              <p:cNvSpPr txBox="1">
                <a:spLocks noChangeArrowheads="1"/>
              </p:cNvSpPr>
              <p:nvPr/>
            </p:nvSpPr>
            <p:spPr bwMode="auto">
              <a:xfrm>
                <a:off x="3504" y="2448"/>
                <a:ext cx="240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J</a:t>
                </a:r>
              </a:p>
            </p:txBody>
          </p:sp>
          <p:sp>
            <p:nvSpPr>
              <p:cNvPr id="102416" name="Text Box 19"/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K</a:t>
                </a:r>
              </a:p>
            </p:txBody>
          </p:sp>
        </p:grpSp>
        <p:sp>
          <p:nvSpPr>
            <p:cNvPr id="102407" name="Arc 20"/>
            <p:cNvSpPr>
              <a:spLocks/>
            </p:cNvSpPr>
            <p:nvPr/>
          </p:nvSpPr>
          <p:spPr bwMode="auto">
            <a:xfrm rot="11907149" flipH="1">
              <a:off x="1489" y="1224"/>
              <a:ext cx="387" cy="152"/>
            </a:xfrm>
            <a:custGeom>
              <a:avLst/>
              <a:gdLst>
                <a:gd name="T0" fmla="*/ 0 w 21600"/>
                <a:gd name="T1" fmla="*/ 0 h 17821"/>
                <a:gd name="T2" fmla="*/ 0 w 21600"/>
                <a:gd name="T3" fmla="*/ 0 h 17821"/>
                <a:gd name="T4" fmla="*/ 0 w 21600"/>
                <a:gd name="T5" fmla="*/ 0 h 1782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821"/>
                <a:gd name="T11" fmla="*/ 21600 w 21600"/>
                <a:gd name="T12" fmla="*/ 17821 h 178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821" fill="none" extrusionOk="0">
                  <a:moveTo>
                    <a:pt x="12205" y="-1"/>
                  </a:moveTo>
                  <a:cubicBezTo>
                    <a:pt x="18084" y="4026"/>
                    <a:pt x="21600" y="10694"/>
                    <a:pt x="21600" y="17821"/>
                  </a:cubicBezTo>
                </a:path>
                <a:path w="21600" h="17821" stroke="0" extrusionOk="0">
                  <a:moveTo>
                    <a:pt x="12205" y="-1"/>
                  </a:moveTo>
                  <a:cubicBezTo>
                    <a:pt x="18084" y="4026"/>
                    <a:pt x="21600" y="10694"/>
                    <a:pt x="21600" y="17821"/>
                  </a:cubicBezTo>
                  <a:lnTo>
                    <a:pt x="0" y="17821"/>
                  </a:lnTo>
                  <a:lnTo>
                    <a:pt x="12205" y="-1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8" name="Arc 21"/>
            <p:cNvSpPr>
              <a:spLocks/>
            </p:cNvSpPr>
            <p:nvPr/>
          </p:nvSpPr>
          <p:spPr bwMode="auto">
            <a:xfrm rot="1909927" flipH="1">
              <a:off x="3656" y="2368"/>
              <a:ext cx="432" cy="198"/>
            </a:xfrm>
            <a:custGeom>
              <a:avLst/>
              <a:gdLst>
                <a:gd name="T0" fmla="*/ 0 w 21600"/>
                <a:gd name="T1" fmla="*/ 0 h 17821"/>
                <a:gd name="T2" fmla="*/ 0 w 21600"/>
                <a:gd name="T3" fmla="*/ 0 h 17821"/>
                <a:gd name="T4" fmla="*/ 0 w 21600"/>
                <a:gd name="T5" fmla="*/ 0 h 1782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821"/>
                <a:gd name="T11" fmla="*/ 21600 w 21600"/>
                <a:gd name="T12" fmla="*/ 17821 h 178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821" fill="none" extrusionOk="0">
                  <a:moveTo>
                    <a:pt x="12205" y="-1"/>
                  </a:moveTo>
                  <a:cubicBezTo>
                    <a:pt x="18084" y="4026"/>
                    <a:pt x="21600" y="10694"/>
                    <a:pt x="21600" y="17821"/>
                  </a:cubicBezTo>
                </a:path>
                <a:path w="21600" h="17821" stroke="0" extrusionOk="0">
                  <a:moveTo>
                    <a:pt x="12205" y="-1"/>
                  </a:moveTo>
                  <a:cubicBezTo>
                    <a:pt x="18084" y="4026"/>
                    <a:pt x="21600" y="10694"/>
                    <a:pt x="21600" y="17821"/>
                  </a:cubicBezTo>
                  <a:lnTo>
                    <a:pt x="0" y="17821"/>
                  </a:lnTo>
                  <a:lnTo>
                    <a:pt x="12205" y="-1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05" name="Text Box 22"/>
          <p:cNvSpPr txBox="1">
            <a:spLocks noChangeArrowheads="1"/>
          </p:cNvSpPr>
          <p:nvPr/>
        </p:nvSpPr>
        <p:spPr bwMode="auto">
          <a:xfrm>
            <a:off x="0" y="1447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Ex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8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377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826" name="Text Box 2"/>
          <p:cNvSpPr txBox="1">
            <a:spLocks noChangeArrowheads="1"/>
          </p:cNvSpPr>
          <p:nvPr/>
        </p:nvSpPr>
        <p:spPr bwMode="auto">
          <a:xfrm>
            <a:off x="0" y="4876800"/>
            <a:ext cx="9067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7000">
                <a:solidFill>
                  <a:srgbClr val="800080"/>
                </a:solidFill>
              </a:rPr>
              <a:t>ABC </a:t>
            </a: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7000">
                <a:solidFill>
                  <a:srgbClr val="800080"/>
                </a:solidFill>
              </a:rPr>
              <a:t> </a:t>
            </a: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7000">
                <a:solidFill>
                  <a:srgbClr val="800080"/>
                </a:solidFill>
              </a:rPr>
              <a:t>EDC by ASA</a:t>
            </a: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2286000" y="1371600"/>
            <a:ext cx="4419600" cy="3581400"/>
            <a:chOff x="1440" y="864"/>
            <a:chExt cx="2784" cy="2256"/>
          </a:xfrm>
        </p:grpSpPr>
        <p:grpSp>
          <p:nvGrpSpPr>
            <p:cNvPr id="104454" name="Group 4"/>
            <p:cNvGrpSpPr>
              <a:grpSpLocks/>
            </p:cNvGrpSpPr>
            <p:nvPr/>
          </p:nvGrpSpPr>
          <p:grpSpPr bwMode="auto">
            <a:xfrm>
              <a:off x="1440" y="864"/>
              <a:ext cx="2784" cy="2256"/>
              <a:chOff x="1296" y="912"/>
              <a:chExt cx="2784" cy="2256"/>
            </a:xfrm>
          </p:grpSpPr>
          <p:cxnSp>
            <p:nvCxnSpPr>
              <p:cNvPr id="104459" name="AutoShape 5"/>
              <p:cNvCxnSpPr>
                <a:cxnSpLocks noChangeShapeType="1"/>
              </p:cNvCxnSpPr>
              <p:nvPr/>
            </p:nvCxnSpPr>
            <p:spPr bwMode="auto">
              <a:xfrm>
                <a:off x="1584" y="1056"/>
                <a:ext cx="0" cy="1872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4460" name="AutoShape 6"/>
              <p:cNvCxnSpPr>
                <a:cxnSpLocks noChangeShapeType="1"/>
              </p:cNvCxnSpPr>
              <p:nvPr/>
            </p:nvCxnSpPr>
            <p:spPr bwMode="auto">
              <a:xfrm>
                <a:off x="1584" y="1056"/>
                <a:ext cx="2256" cy="0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4461" name="AutoShape 7"/>
              <p:cNvCxnSpPr>
                <a:cxnSpLocks noChangeShapeType="1"/>
              </p:cNvCxnSpPr>
              <p:nvPr/>
            </p:nvCxnSpPr>
            <p:spPr bwMode="auto">
              <a:xfrm>
                <a:off x="1584" y="2928"/>
                <a:ext cx="2256" cy="0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4462" name="AutoShape 8"/>
              <p:cNvCxnSpPr>
                <a:cxnSpLocks noChangeShapeType="1"/>
              </p:cNvCxnSpPr>
              <p:nvPr/>
            </p:nvCxnSpPr>
            <p:spPr bwMode="auto">
              <a:xfrm flipH="1" flipV="1">
                <a:off x="1584" y="2016"/>
                <a:ext cx="2256" cy="912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4463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1584" y="1056"/>
                <a:ext cx="2256" cy="960"/>
              </a:xfrm>
              <a:prstGeom prst="straightConnector1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4464" name="Text Box 10"/>
              <p:cNvSpPr txBox="1">
                <a:spLocks noChangeArrowheads="1"/>
              </p:cNvSpPr>
              <p:nvPr/>
            </p:nvSpPr>
            <p:spPr bwMode="auto">
              <a:xfrm>
                <a:off x="1296" y="91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B</a:t>
                </a:r>
              </a:p>
            </p:txBody>
          </p:sp>
          <p:sp>
            <p:nvSpPr>
              <p:cNvPr id="104465" name="Text Box 11"/>
              <p:cNvSpPr txBox="1">
                <a:spLocks noChangeArrowheads="1"/>
              </p:cNvSpPr>
              <p:nvPr/>
            </p:nvSpPr>
            <p:spPr bwMode="auto">
              <a:xfrm>
                <a:off x="3840" y="91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A</a:t>
                </a:r>
              </a:p>
            </p:txBody>
          </p:sp>
          <p:sp>
            <p:nvSpPr>
              <p:cNvPr id="104466" name="Text Box 12"/>
              <p:cNvSpPr txBox="1">
                <a:spLocks noChangeArrowheads="1"/>
              </p:cNvSpPr>
              <p:nvPr/>
            </p:nvSpPr>
            <p:spPr bwMode="auto">
              <a:xfrm>
                <a:off x="1296" y="187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C</a:t>
                </a:r>
              </a:p>
            </p:txBody>
          </p:sp>
          <p:sp>
            <p:nvSpPr>
              <p:cNvPr id="104467" name="Text Box 13"/>
              <p:cNvSpPr txBox="1">
                <a:spLocks noChangeArrowheads="1"/>
              </p:cNvSpPr>
              <p:nvPr/>
            </p:nvSpPr>
            <p:spPr bwMode="auto">
              <a:xfrm>
                <a:off x="3840" y="288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E</a:t>
                </a:r>
              </a:p>
            </p:txBody>
          </p:sp>
          <p:sp>
            <p:nvSpPr>
              <p:cNvPr id="104468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88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D</a:t>
                </a:r>
              </a:p>
            </p:txBody>
          </p:sp>
          <p:sp>
            <p:nvSpPr>
              <p:cNvPr id="104469" name="Arc 15"/>
              <p:cNvSpPr>
                <a:spLocks/>
              </p:cNvSpPr>
              <p:nvPr/>
            </p:nvSpPr>
            <p:spPr bwMode="auto">
              <a:xfrm flipV="1">
                <a:off x="1584" y="2112"/>
                <a:ext cx="19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70" name="Arc 16"/>
              <p:cNvSpPr>
                <a:spLocks/>
              </p:cNvSpPr>
              <p:nvPr/>
            </p:nvSpPr>
            <p:spPr bwMode="auto">
              <a:xfrm rot="14669752" flipV="1">
                <a:off x="1562" y="1802"/>
                <a:ext cx="189" cy="144"/>
              </a:xfrm>
              <a:custGeom>
                <a:avLst/>
                <a:gdLst>
                  <a:gd name="T0" fmla="*/ 0 w 21219"/>
                  <a:gd name="T1" fmla="*/ 0 h 21600"/>
                  <a:gd name="T2" fmla="*/ 0 w 21219"/>
                  <a:gd name="T3" fmla="*/ 0 h 21600"/>
                  <a:gd name="T4" fmla="*/ 0 w 2121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219"/>
                  <a:gd name="T10" fmla="*/ 0 h 21600"/>
                  <a:gd name="T11" fmla="*/ 21219 w 2121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19" h="21600" fill="none" extrusionOk="0">
                    <a:moveTo>
                      <a:pt x="-1" y="0"/>
                    </a:moveTo>
                    <a:cubicBezTo>
                      <a:pt x="10372" y="0"/>
                      <a:pt x="19280" y="7373"/>
                      <a:pt x="21219" y="17562"/>
                    </a:cubicBezTo>
                  </a:path>
                  <a:path w="21219" h="21600" stroke="0" extrusionOk="0">
                    <a:moveTo>
                      <a:pt x="-1" y="0"/>
                    </a:moveTo>
                    <a:cubicBezTo>
                      <a:pt x="10372" y="0"/>
                      <a:pt x="19280" y="7373"/>
                      <a:pt x="21219" y="17562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55" name="Line 17"/>
            <p:cNvSpPr>
              <a:spLocks noChangeShapeType="1"/>
            </p:cNvSpPr>
            <p:nvPr/>
          </p:nvSpPr>
          <p:spPr bwMode="auto">
            <a:xfrm>
              <a:off x="1632" y="2496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6" name="Line 18"/>
            <p:cNvSpPr>
              <a:spLocks noChangeShapeType="1"/>
            </p:cNvSpPr>
            <p:nvPr/>
          </p:nvSpPr>
          <p:spPr bwMode="auto">
            <a:xfrm>
              <a:off x="1632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7" name="Rectangle 19"/>
            <p:cNvSpPr>
              <a:spLocks noChangeArrowheads="1"/>
            </p:cNvSpPr>
            <p:nvPr/>
          </p:nvSpPr>
          <p:spPr bwMode="auto">
            <a:xfrm>
              <a:off x="1728" y="2736"/>
              <a:ext cx="144" cy="14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04458" name="Rectangle 20"/>
            <p:cNvSpPr>
              <a:spLocks noChangeArrowheads="1"/>
            </p:cNvSpPr>
            <p:nvPr/>
          </p:nvSpPr>
          <p:spPr bwMode="auto">
            <a:xfrm>
              <a:off x="1728" y="1008"/>
              <a:ext cx="144" cy="14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04452" name="Text Box 21"/>
          <p:cNvSpPr txBox="1">
            <a:spLocks noChangeArrowheads="1"/>
          </p:cNvSpPr>
          <p:nvPr/>
        </p:nvSpPr>
        <p:spPr bwMode="auto">
          <a:xfrm>
            <a:off x="0" y="1447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Ex 5</a:t>
            </a:r>
          </a:p>
        </p:txBody>
      </p:sp>
      <p:sp>
        <p:nvSpPr>
          <p:cNvPr id="104453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Determine if whether each pair of triangles is congruent by SSS, SAS, ASA, or AAS.  If it is not possible to prove that they are congruent, write </a:t>
            </a:r>
            <a:r>
              <a:rPr lang="en-US" altLang="en-US" sz="2800" b="1" i="1" smtClean="0"/>
              <a:t>not possible</a:t>
            </a:r>
            <a:r>
              <a:rPr lang="en-US" altLang="en-US" sz="28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5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5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82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reeform 2"/>
          <p:cNvSpPr>
            <a:spLocks/>
          </p:cNvSpPr>
          <p:nvPr/>
        </p:nvSpPr>
        <p:spPr bwMode="auto">
          <a:xfrm>
            <a:off x="1752600" y="1828800"/>
            <a:ext cx="5257800" cy="2590800"/>
          </a:xfrm>
          <a:custGeom>
            <a:avLst/>
            <a:gdLst>
              <a:gd name="T0" fmla="*/ 2147483646 w 3312"/>
              <a:gd name="T1" fmla="*/ 2147483646 h 1632"/>
              <a:gd name="T2" fmla="*/ 2147483646 w 3312"/>
              <a:gd name="T3" fmla="*/ 2147483646 h 1632"/>
              <a:gd name="T4" fmla="*/ 2147483646 w 3312"/>
              <a:gd name="T5" fmla="*/ 2147483646 h 1632"/>
              <a:gd name="T6" fmla="*/ 0 w 3312"/>
              <a:gd name="T7" fmla="*/ 0 h 1632"/>
              <a:gd name="T8" fmla="*/ 2147483646 w 3312"/>
              <a:gd name="T9" fmla="*/ 2147483646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2"/>
              <a:gd name="T16" fmla="*/ 0 h 1632"/>
              <a:gd name="T17" fmla="*/ 3312 w 3312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2" h="1632">
                <a:moveTo>
                  <a:pt x="288" y="1584"/>
                </a:moveTo>
                <a:lnTo>
                  <a:pt x="3312" y="48"/>
                </a:lnTo>
                <a:lnTo>
                  <a:pt x="2976" y="1632"/>
                </a:lnTo>
                <a:lnTo>
                  <a:pt x="0" y="0"/>
                </a:lnTo>
                <a:lnTo>
                  <a:pt x="288" y="1584"/>
                </a:lnTo>
                <a:close/>
              </a:path>
            </a:pathLst>
          </a:custGeom>
          <a:solidFill>
            <a:srgbClr val="00CCFF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7875" name="Text Box 3"/>
          <p:cNvSpPr txBox="1">
            <a:spLocks noChangeArrowheads="1"/>
          </p:cNvSpPr>
          <p:nvPr/>
        </p:nvSpPr>
        <p:spPr bwMode="auto">
          <a:xfrm>
            <a:off x="0" y="4876800"/>
            <a:ext cx="914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7000">
                <a:solidFill>
                  <a:srgbClr val="800080"/>
                </a:solidFill>
              </a:rPr>
              <a:t>ACB </a:t>
            </a: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7000">
                <a:solidFill>
                  <a:srgbClr val="800080"/>
                </a:solidFill>
              </a:rPr>
              <a:t> </a:t>
            </a: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7000">
                <a:solidFill>
                  <a:srgbClr val="800080"/>
                </a:solidFill>
              </a:rPr>
              <a:t>ECD by SAS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828800" y="4267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B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371600" y="152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A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4114800" y="3352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C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6324600" y="4419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0" y="1447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Ex 6</a:t>
            </a:r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>
            <a:off x="2971800" y="3657600"/>
            <a:ext cx="304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>
            <a:off x="3124200" y="3505200"/>
            <a:ext cx="304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 flipV="1">
            <a:off x="5257800" y="3581400"/>
            <a:ext cx="304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 flipV="1">
            <a:off x="5410200" y="3657600"/>
            <a:ext cx="304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 flipV="1">
            <a:off x="2971800" y="2438400"/>
            <a:ext cx="304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5562600" y="2438400"/>
            <a:ext cx="304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2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Determine if whether each pair of triangles is congruent by SSS, SAS, ASA, or AAS.  If it is not possible to prove that they are congruent, write </a:t>
            </a:r>
            <a:r>
              <a:rPr lang="en-US" altLang="en-US" sz="2800" b="1" i="1" smtClean="0"/>
              <a:t>not possible</a:t>
            </a:r>
            <a:r>
              <a:rPr lang="en-US" altLang="en-US" sz="28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8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875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reeform 2"/>
          <p:cNvSpPr>
            <a:spLocks/>
          </p:cNvSpPr>
          <p:nvPr/>
        </p:nvSpPr>
        <p:spPr bwMode="auto">
          <a:xfrm>
            <a:off x="914400" y="2133600"/>
            <a:ext cx="3124200" cy="1524000"/>
          </a:xfrm>
          <a:custGeom>
            <a:avLst/>
            <a:gdLst>
              <a:gd name="T0" fmla="*/ 2147483646 w 1968"/>
              <a:gd name="T1" fmla="*/ 2147483646 h 960"/>
              <a:gd name="T2" fmla="*/ 2147483646 w 1968"/>
              <a:gd name="T3" fmla="*/ 2147483646 h 960"/>
              <a:gd name="T4" fmla="*/ 0 w 1968"/>
              <a:gd name="T5" fmla="*/ 0 h 960"/>
              <a:gd name="T6" fmla="*/ 2147483646 w 1968"/>
              <a:gd name="T7" fmla="*/ 2147483646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960"/>
              <a:gd name="T14" fmla="*/ 1968 w 1968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960">
                <a:moveTo>
                  <a:pt x="1968" y="960"/>
                </a:moveTo>
                <a:lnTo>
                  <a:pt x="432" y="960"/>
                </a:lnTo>
                <a:lnTo>
                  <a:pt x="0" y="0"/>
                </a:lnTo>
                <a:lnTo>
                  <a:pt x="1968" y="960"/>
                </a:lnTo>
                <a:close/>
              </a:path>
            </a:pathLst>
          </a:custGeom>
          <a:solidFill>
            <a:srgbClr val="FF99FF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47" name="Freeform 3"/>
          <p:cNvSpPr>
            <a:spLocks/>
          </p:cNvSpPr>
          <p:nvPr/>
        </p:nvSpPr>
        <p:spPr bwMode="auto">
          <a:xfrm flipH="1">
            <a:off x="5105400" y="2286000"/>
            <a:ext cx="3124200" cy="1524000"/>
          </a:xfrm>
          <a:custGeom>
            <a:avLst/>
            <a:gdLst>
              <a:gd name="T0" fmla="*/ 2147483646 w 1968"/>
              <a:gd name="T1" fmla="*/ 2147483646 h 960"/>
              <a:gd name="T2" fmla="*/ 2147483646 w 1968"/>
              <a:gd name="T3" fmla="*/ 2147483646 h 960"/>
              <a:gd name="T4" fmla="*/ 0 w 1968"/>
              <a:gd name="T5" fmla="*/ 0 h 960"/>
              <a:gd name="T6" fmla="*/ 2147483646 w 1968"/>
              <a:gd name="T7" fmla="*/ 2147483646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960"/>
              <a:gd name="T14" fmla="*/ 1968 w 1968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960">
                <a:moveTo>
                  <a:pt x="1968" y="960"/>
                </a:moveTo>
                <a:lnTo>
                  <a:pt x="432" y="960"/>
                </a:lnTo>
                <a:lnTo>
                  <a:pt x="0" y="0"/>
                </a:lnTo>
                <a:lnTo>
                  <a:pt x="1968" y="960"/>
                </a:lnTo>
                <a:close/>
              </a:path>
            </a:pathLst>
          </a:custGeom>
          <a:solidFill>
            <a:srgbClr val="FF99FF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1972" name="Text Box 4"/>
          <p:cNvSpPr txBox="1">
            <a:spLocks noChangeArrowheads="1"/>
          </p:cNvSpPr>
          <p:nvPr/>
        </p:nvSpPr>
        <p:spPr bwMode="auto">
          <a:xfrm>
            <a:off x="0" y="4876800"/>
            <a:ext cx="914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000">
                <a:solidFill>
                  <a:srgbClr val="800080"/>
                </a:solidFill>
                <a:cs typeface="Times New Roman" panose="02020603050405020304" pitchFamily="18" charset="0"/>
              </a:rPr>
              <a:t>Not possible</a:t>
            </a:r>
            <a:endParaRPr lang="en-US" altLang="en-US" sz="7000">
              <a:solidFill>
                <a:srgbClr val="800080"/>
              </a:solidFill>
            </a:endParaRP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219200" y="3657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K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J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4038600" y="3429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L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8305800" y="1905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7391400" y="3886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U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0" y="1447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Ex 7</a:t>
            </a:r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2209800" y="3505200"/>
            <a:ext cx="304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2438400" y="3505200"/>
            <a:ext cx="3048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 flipV="1">
            <a:off x="6781800" y="36576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 flipV="1">
            <a:off x="1143000" y="2895600"/>
            <a:ext cx="3810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>
            <a:off x="7620000" y="3048000"/>
            <a:ext cx="45720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0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Determine if whether each pair of triangles is congruent by SSS, SAS, ASA, or AAS.  If it is not possible to prove that they are congruent, write </a:t>
            </a:r>
            <a:r>
              <a:rPr lang="en-US" altLang="en-US" sz="2800" b="1" i="1" smtClean="0"/>
              <a:t>not possible</a:t>
            </a:r>
            <a:r>
              <a:rPr lang="en-US" altLang="en-US" sz="2800" b="1" smtClean="0"/>
              <a:t>.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4724400" y="373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V</a:t>
            </a:r>
          </a:p>
        </p:txBody>
      </p:sp>
      <p:sp>
        <p:nvSpPr>
          <p:cNvPr id="108562" name="Arc 18"/>
          <p:cNvSpPr>
            <a:spLocks/>
          </p:cNvSpPr>
          <p:nvPr/>
        </p:nvSpPr>
        <p:spPr bwMode="auto">
          <a:xfrm rot="18615317" flipH="1">
            <a:off x="3101975" y="3249613"/>
            <a:ext cx="314325" cy="3810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3" name="Arc 19"/>
          <p:cNvSpPr>
            <a:spLocks/>
          </p:cNvSpPr>
          <p:nvPr/>
        </p:nvSpPr>
        <p:spPr bwMode="auto">
          <a:xfrm rot="2984683">
            <a:off x="5748337" y="3402013"/>
            <a:ext cx="314325" cy="3810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 flipV="1">
            <a:off x="6629400" y="36576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9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197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110595" name="WordArt 3"/>
          <p:cNvSpPr>
            <a:spLocks noChangeArrowheads="1" noChangeShapeType="1" noTextEdit="1"/>
          </p:cNvSpPr>
          <p:nvPr/>
        </p:nvSpPr>
        <p:spPr bwMode="auto">
          <a:xfrm>
            <a:off x="2057400" y="1371600"/>
            <a:ext cx="5334000" cy="2957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 panose="020B0A02020104020203" pitchFamily="34" charset="0"/>
              </a:rPr>
              <a:t>HW/CW-PRACTICE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 panose="020B0A02020104020203" pitchFamily="34" charset="0"/>
              </a:rPr>
              <a:t>on Notes Page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112643" name="WordArt 2"/>
          <p:cNvSpPr>
            <a:spLocks noChangeArrowheads="1" noChangeShapeType="1" noTextEdit="1"/>
          </p:cNvSpPr>
          <p:nvPr/>
        </p:nvSpPr>
        <p:spPr bwMode="auto">
          <a:xfrm>
            <a:off x="2057400" y="1371600"/>
            <a:ext cx="5334000" cy="2957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 panose="020B0A02020104020203" pitchFamily="34" charset="0"/>
              </a:rPr>
              <a:t>HW-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 panose="020B0A02020104020203" pitchFamily="34" charset="0"/>
              </a:rPr>
              <a:t>More Congruent Triangles WS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1424386" name="Text Box 2"/>
          <p:cNvSpPr txBox="1">
            <a:spLocks noChangeArrowheads="1"/>
          </p:cNvSpPr>
          <p:nvPr/>
        </p:nvSpPr>
        <p:spPr bwMode="auto">
          <a:xfrm>
            <a:off x="0" y="1425575"/>
            <a:ext cx="9144000" cy="2717800"/>
          </a:xfrm>
          <a:prstGeom prst="rect">
            <a:avLst/>
          </a:prstGeom>
          <a:noFill/>
          <a:ln w="38100">
            <a:solidFill>
              <a:srgbClr val="750E2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 u="sng">
                <a:solidFill>
                  <a:srgbClr val="FFCC00"/>
                </a:solidFill>
              </a:rPr>
              <a:t>Congruent triangles</a:t>
            </a:r>
            <a:r>
              <a:rPr lang="en-US" altLang="en-US" sz="3400" b="1"/>
              <a:t> have congruent sides and congruent angles.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/>
              <a:t>The parts of congruent triangles that “match” are called </a:t>
            </a:r>
            <a:r>
              <a:rPr lang="en-US" altLang="en-US" sz="3400" b="1" u="sng">
                <a:solidFill>
                  <a:srgbClr val="FFCC00"/>
                </a:solidFill>
              </a:rPr>
              <a:t>corresponding parts</a:t>
            </a:r>
            <a:r>
              <a:rPr lang="en-US" altLang="en-US" sz="3400" b="1"/>
              <a:t>. </a:t>
            </a:r>
          </a:p>
        </p:txBody>
      </p:sp>
      <p:sp>
        <p:nvSpPr>
          <p:cNvPr id="56324" name="WordArt 3"/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57912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63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750E28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5-4 Congruent 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38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750E28"/>
                </a:solidFill>
                <a:latin typeface="ZapfHumnst BT" pitchFamily="34" charset="0"/>
              </a:rPr>
              <a:t>Complete each congruence statement.</a:t>
            </a:r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8513763" y="231616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4729163" y="231616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786563" y="4830763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4729163" y="292576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6761163" y="593725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8377" name="AutoShape 8"/>
          <p:cNvSpPr>
            <a:spLocks noChangeArrowheads="1"/>
          </p:cNvSpPr>
          <p:nvPr/>
        </p:nvSpPr>
        <p:spPr bwMode="auto">
          <a:xfrm rot="8308094">
            <a:off x="5643563" y="165417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8378" name="AutoShape 9"/>
          <p:cNvSpPr>
            <a:spLocks noChangeArrowheads="1"/>
          </p:cNvSpPr>
          <p:nvPr/>
        </p:nvSpPr>
        <p:spPr bwMode="auto">
          <a:xfrm rot="13291906" flipV="1">
            <a:off x="5643563" y="220662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8379" name="Text Box 10"/>
          <p:cNvSpPr txBox="1">
            <a:spLocks noChangeArrowheads="1"/>
          </p:cNvSpPr>
          <p:nvPr/>
        </p:nvSpPr>
        <p:spPr bwMode="auto">
          <a:xfrm>
            <a:off x="8462963" y="30019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58380" name="Line 11"/>
          <p:cNvSpPr>
            <a:spLocks noChangeShapeType="1"/>
          </p:cNvSpPr>
          <p:nvPr/>
        </p:nvSpPr>
        <p:spPr bwMode="auto">
          <a:xfrm>
            <a:off x="7472363" y="39925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7548563" y="3916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3"/>
          <p:cNvSpPr>
            <a:spLocks noChangeShapeType="1"/>
          </p:cNvSpPr>
          <p:nvPr/>
        </p:nvSpPr>
        <p:spPr bwMode="auto">
          <a:xfrm flipV="1">
            <a:off x="7319963" y="1554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4"/>
          <p:cNvSpPr>
            <a:spLocks noChangeShapeType="1"/>
          </p:cNvSpPr>
          <p:nvPr/>
        </p:nvSpPr>
        <p:spPr bwMode="auto">
          <a:xfrm>
            <a:off x="6100763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5"/>
          <p:cNvSpPr>
            <a:spLocks noChangeShapeType="1"/>
          </p:cNvSpPr>
          <p:nvPr/>
        </p:nvSpPr>
        <p:spPr bwMode="auto">
          <a:xfrm flipV="1">
            <a:off x="7396163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auto">
          <a:xfrm flipV="1">
            <a:off x="5948363" y="3840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 flipV="1">
            <a:off x="6710363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 flipV="1">
            <a:off x="6862763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Line 19"/>
          <p:cNvSpPr>
            <a:spLocks noChangeShapeType="1"/>
          </p:cNvSpPr>
          <p:nvPr/>
        </p:nvSpPr>
        <p:spPr bwMode="auto">
          <a:xfrm flipV="1">
            <a:off x="7015163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0"/>
          <p:cNvSpPr>
            <a:spLocks noChangeShapeType="1"/>
          </p:cNvSpPr>
          <p:nvPr/>
        </p:nvSpPr>
        <p:spPr bwMode="auto">
          <a:xfrm flipV="1">
            <a:off x="6710363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1"/>
          <p:cNvSpPr>
            <a:spLocks noChangeShapeType="1"/>
          </p:cNvSpPr>
          <p:nvPr/>
        </p:nvSpPr>
        <p:spPr bwMode="auto">
          <a:xfrm flipV="1">
            <a:off x="6862763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Line 22"/>
          <p:cNvSpPr>
            <a:spLocks noChangeShapeType="1"/>
          </p:cNvSpPr>
          <p:nvPr/>
        </p:nvSpPr>
        <p:spPr bwMode="auto">
          <a:xfrm flipV="1">
            <a:off x="7015163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Arc 23"/>
          <p:cNvSpPr>
            <a:spLocks/>
          </p:cNvSpPr>
          <p:nvPr/>
        </p:nvSpPr>
        <p:spPr bwMode="auto">
          <a:xfrm rot="1357191">
            <a:off x="5332413" y="2276475"/>
            <a:ext cx="693737" cy="876300"/>
          </a:xfrm>
          <a:custGeom>
            <a:avLst/>
            <a:gdLst>
              <a:gd name="T0" fmla="*/ 2147483646 w 16380"/>
              <a:gd name="T1" fmla="*/ 0 h 20692"/>
              <a:gd name="T2" fmla="*/ 2147483646 w 16380"/>
              <a:gd name="T3" fmla="*/ 2147483646 h 20692"/>
              <a:gd name="T4" fmla="*/ 0 w 16380"/>
              <a:gd name="T5" fmla="*/ 2147483646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Arc 24"/>
          <p:cNvSpPr>
            <a:spLocks/>
          </p:cNvSpPr>
          <p:nvPr/>
        </p:nvSpPr>
        <p:spPr bwMode="auto">
          <a:xfrm rot="4076847">
            <a:off x="5201444" y="3063082"/>
            <a:ext cx="693737" cy="876300"/>
          </a:xfrm>
          <a:custGeom>
            <a:avLst/>
            <a:gdLst>
              <a:gd name="T0" fmla="*/ 2147483646 w 16380"/>
              <a:gd name="T1" fmla="*/ 0 h 20692"/>
              <a:gd name="T2" fmla="*/ 2147483646 w 16380"/>
              <a:gd name="T3" fmla="*/ 2147483646 h 20692"/>
              <a:gd name="T4" fmla="*/ 0 w 16380"/>
              <a:gd name="T5" fmla="*/ 2147483646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Arc 25"/>
          <p:cNvSpPr>
            <a:spLocks/>
          </p:cNvSpPr>
          <p:nvPr/>
        </p:nvSpPr>
        <p:spPr bwMode="auto">
          <a:xfrm rot="-2096195">
            <a:off x="6702425" y="4411663"/>
            <a:ext cx="693738" cy="876300"/>
          </a:xfrm>
          <a:custGeom>
            <a:avLst/>
            <a:gdLst>
              <a:gd name="T0" fmla="*/ 2147483646 w 16380"/>
              <a:gd name="T1" fmla="*/ 0 h 20692"/>
              <a:gd name="T2" fmla="*/ 2147483646 w 16380"/>
              <a:gd name="T3" fmla="*/ 2147483646 h 20692"/>
              <a:gd name="T4" fmla="*/ 0 w 16380"/>
              <a:gd name="T5" fmla="*/ 2147483646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Arc 26"/>
          <p:cNvSpPr>
            <a:spLocks/>
          </p:cNvSpPr>
          <p:nvPr/>
        </p:nvSpPr>
        <p:spPr bwMode="auto">
          <a:xfrm rot="-2663459">
            <a:off x="6553200" y="4171950"/>
            <a:ext cx="852488" cy="876300"/>
          </a:xfrm>
          <a:custGeom>
            <a:avLst/>
            <a:gdLst>
              <a:gd name="T0" fmla="*/ 2147483646 w 20133"/>
              <a:gd name="T1" fmla="*/ 0 h 20692"/>
              <a:gd name="T2" fmla="*/ 2147483646 w 20133"/>
              <a:gd name="T3" fmla="*/ 2147483646 h 20692"/>
              <a:gd name="T4" fmla="*/ 0 w 20133"/>
              <a:gd name="T5" fmla="*/ 2147483646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Arc 27"/>
          <p:cNvSpPr>
            <a:spLocks/>
          </p:cNvSpPr>
          <p:nvPr/>
        </p:nvSpPr>
        <p:spPr bwMode="auto">
          <a:xfrm rot="2096195" flipV="1">
            <a:off x="6719888" y="665163"/>
            <a:ext cx="693737" cy="876300"/>
          </a:xfrm>
          <a:custGeom>
            <a:avLst/>
            <a:gdLst>
              <a:gd name="T0" fmla="*/ 2147483646 w 16380"/>
              <a:gd name="T1" fmla="*/ 0 h 20692"/>
              <a:gd name="T2" fmla="*/ 2147483646 w 16380"/>
              <a:gd name="T3" fmla="*/ 2147483646 h 20692"/>
              <a:gd name="T4" fmla="*/ 0 w 16380"/>
              <a:gd name="T5" fmla="*/ 2147483646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Arc 28"/>
          <p:cNvSpPr>
            <a:spLocks/>
          </p:cNvSpPr>
          <p:nvPr/>
        </p:nvSpPr>
        <p:spPr bwMode="auto">
          <a:xfrm rot="2663459" flipV="1">
            <a:off x="6570663" y="919163"/>
            <a:ext cx="852487" cy="876300"/>
          </a:xfrm>
          <a:custGeom>
            <a:avLst/>
            <a:gdLst>
              <a:gd name="T0" fmla="*/ 2147483646 w 20133"/>
              <a:gd name="T1" fmla="*/ 0 h 20692"/>
              <a:gd name="T2" fmla="*/ 2147483646 w 20133"/>
              <a:gd name="T3" fmla="*/ 2147483646 h 20692"/>
              <a:gd name="T4" fmla="*/ 0 w 20133"/>
              <a:gd name="T5" fmla="*/ 2147483646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Arc 29"/>
          <p:cNvSpPr>
            <a:spLocks/>
          </p:cNvSpPr>
          <p:nvPr/>
        </p:nvSpPr>
        <p:spPr bwMode="auto">
          <a:xfrm rot="-7496195">
            <a:off x="8020051" y="2940050"/>
            <a:ext cx="609600" cy="885825"/>
          </a:xfrm>
          <a:custGeom>
            <a:avLst/>
            <a:gdLst>
              <a:gd name="T0" fmla="*/ 2147483646 w 14401"/>
              <a:gd name="T1" fmla="*/ 0 h 20911"/>
              <a:gd name="T2" fmla="*/ 2147483646 w 14401"/>
              <a:gd name="T3" fmla="*/ 2147483646 h 20911"/>
              <a:gd name="T4" fmla="*/ 0 w 14401"/>
              <a:gd name="T5" fmla="*/ 2147483646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Arc 30"/>
          <p:cNvSpPr>
            <a:spLocks/>
          </p:cNvSpPr>
          <p:nvPr/>
        </p:nvSpPr>
        <p:spPr bwMode="auto">
          <a:xfrm rot="-8581025">
            <a:off x="7499350" y="3206750"/>
            <a:ext cx="857250" cy="819150"/>
          </a:xfrm>
          <a:custGeom>
            <a:avLst/>
            <a:gdLst>
              <a:gd name="T0" fmla="*/ 2147483646 w 20249"/>
              <a:gd name="T1" fmla="*/ 0 h 19332"/>
              <a:gd name="T2" fmla="*/ 2147483646 w 20249"/>
              <a:gd name="T3" fmla="*/ 2147483646 h 19332"/>
              <a:gd name="T4" fmla="*/ 0 w 20249"/>
              <a:gd name="T5" fmla="*/ 2147483646 h 19332"/>
              <a:gd name="T6" fmla="*/ 0 60000 65536"/>
              <a:gd name="T7" fmla="*/ 0 60000 65536"/>
              <a:gd name="T8" fmla="*/ 0 60000 65536"/>
              <a:gd name="T9" fmla="*/ 0 w 20249"/>
              <a:gd name="T10" fmla="*/ 0 h 19332"/>
              <a:gd name="T11" fmla="*/ 20249 w 20249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9" h="19332" fill="none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</a:path>
              <a:path w="20249" h="19332" stroke="0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Arc 31"/>
          <p:cNvSpPr>
            <a:spLocks/>
          </p:cNvSpPr>
          <p:nvPr/>
        </p:nvSpPr>
        <p:spPr bwMode="auto">
          <a:xfrm rot="-8395203">
            <a:off x="7677150" y="3152775"/>
            <a:ext cx="852488" cy="793750"/>
          </a:xfrm>
          <a:custGeom>
            <a:avLst/>
            <a:gdLst>
              <a:gd name="T0" fmla="*/ 2147483646 w 20133"/>
              <a:gd name="T1" fmla="*/ 0 h 18754"/>
              <a:gd name="T2" fmla="*/ 2147483646 w 20133"/>
              <a:gd name="T3" fmla="*/ 2147483646 h 18754"/>
              <a:gd name="T4" fmla="*/ 0 w 20133"/>
              <a:gd name="T5" fmla="*/ 2147483646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Arc 32"/>
          <p:cNvSpPr>
            <a:spLocks/>
          </p:cNvSpPr>
          <p:nvPr/>
        </p:nvSpPr>
        <p:spPr bwMode="auto">
          <a:xfrm rot="-6031344">
            <a:off x="7974013" y="2049462"/>
            <a:ext cx="609600" cy="885825"/>
          </a:xfrm>
          <a:custGeom>
            <a:avLst/>
            <a:gdLst>
              <a:gd name="T0" fmla="*/ 2147483646 w 14401"/>
              <a:gd name="T1" fmla="*/ 0 h 20911"/>
              <a:gd name="T2" fmla="*/ 2147483646 w 14401"/>
              <a:gd name="T3" fmla="*/ 2147483646 h 20911"/>
              <a:gd name="T4" fmla="*/ 0 w 14401"/>
              <a:gd name="T5" fmla="*/ 2147483646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Arc 33"/>
          <p:cNvSpPr>
            <a:spLocks/>
          </p:cNvSpPr>
          <p:nvPr/>
        </p:nvSpPr>
        <p:spPr bwMode="auto">
          <a:xfrm rot="-7116130">
            <a:off x="7377907" y="2020094"/>
            <a:ext cx="881062" cy="819150"/>
          </a:xfrm>
          <a:custGeom>
            <a:avLst/>
            <a:gdLst>
              <a:gd name="T0" fmla="*/ 2147483646 w 20814"/>
              <a:gd name="T1" fmla="*/ 0 h 19332"/>
              <a:gd name="T2" fmla="*/ 2147483646 w 20814"/>
              <a:gd name="T3" fmla="*/ 2147483646 h 19332"/>
              <a:gd name="T4" fmla="*/ 0 w 20814"/>
              <a:gd name="T5" fmla="*/ 2147483646 h 19332"/>
              <a:gd name="T6" fmla="*/ 0 60000 65536"/>
              <a:gd name="T7" fmla="*/ 0 60000 65536"/>
              <a:gd name="T8" fmla="*/ 0 60000 65536"/>
              <a:gd name="T9" fmla="*/ 0 w 20814"/>
              <a:gd name="T10" fmla="*/ 0 h 19332"/>
              <a:gd name="T11" fmla="*/ 20814 w 20814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4" h="19332" fill="none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</a:path>
              <a:path w="20814" h="19332" stroke="0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3" name="Arc 34"/>
          <p:cNvSpPr>
            <a:spLocks/>
          </p:cNvSpPr>
          <p:nvPr/>
        </p:nvSpPr>
        <p:spPr bwMode="auto">
          <a:xfrm rot="-6934431">
            <a:off x="7595394" y="2116932"/>
            <a:ext cx="852487" cy="793750"/>
          </a:xfrm>
          <a:custGeom>
            <a:avLst/>
            <a:gdLst>
              <a:gd name="T0" fmla="*/ 2147483646 w 20133"/>
              <a:gd name="T1" fmla="*/ 0 h 18754"/>
              <a:gd name="T2" fmla="*/ 2147483646 w 20133"/>
              <a:gd name="T3" fmla="*/ 2147483646 h 18754"/>
              <a:gd name="T4" fmla="*/ 0 w 20133"/>
              <a:gd name="T5" fmla="*/ 2147483646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8404" name="Object 35"/>
          <p:cNvGraphicFramePr>
            <a:graphicFrameLocks noChangeAspect="1"/>
          </p:cNvGraphicFramePr>
          <p:nvPr/>
        </p:nvGraphicFramePr>
        <p:xfrm>
          <a:off x="152400" y="4114800"/>
          <a:ext cx="465931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9" name="Equation" r:id="rId3" imgW="1091726" imgH="215806" progId="Equation.3">
                  <p:embed/>
                </p:oleObj>
              </mc:Choice>
              <mc:Fallback>
                <p:oleObj name="Equation" r:id="rId3" imgW="1091726" imgH="215806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14800"/>
                        <a:ext cx="4659313" cy="92075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6468" name="Text Box 36"/>
          <p:cNvSpPr txBox="1">
            <a:spLocks noChangeArrowheads="1"/>
          </p:cNvSpPr>
          <p:nvPr/>
        </p:nvSpPr>
        <p:spPr bwMode="auto">
          <a:xfrm>
            <a:off x="2990850" y="4114800"/>
            <a:ext cx="1752600" cy="8540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000" i="1">
                <a:solidFill>
                  <a:srgbClr val="750E28"/>
                </a:solidFill>
                <a:latin typeface="Times New Roman" panose="02020603050405020304" pitchFamily="18" charset="0"/>
              </a:rPr>
              <a:t>DEF</a:t>
            </a:r>
            <a:r>
              <a:rPr lang="en-US" altLang="en-US" sz="5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i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i="1" u="sng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2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646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graphicFrame>
        <p:nvGraphicFramePr>
          <p:cNvPr id="59395" name="Object 2"/>
          <p:cNvGraphicFramePr>
            <a:graphicFrameLocks noChangeAspect="1"/>
          </p:cNvGraphicFramePr>
          <p:nvPr/>
        </p:nvGraphicFramePr>
        <p:xfrm>
          <a:off x="4256088" y="1593850"/>
          <a:ext cx="465931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6" name="Equation" r:id="rId3" imgW="1091726" imgH="215806" progId="Equation.3">
                  <p:embed/>
                </p:oleObj>
              </mc:Choice>
              <mc:Fallback>
                <p:oleObj name="Equation" r:id="rId3" imgW="1091726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1593850"/>
                        <a:ext cx="4659312" cy="92075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7459" name="Text Box 3"/>
          <p:cNvSpPr txBox="1">
            <a:spLocks noChangeArrowheads="1"/>
          </p:cNvSpPr>
          <p:nvPr/>
        </p:nvSpPr>
        <p:spPr bwMode="auto">
          <a:xfrm>
            <a:off x="7086600" y="1612900"/>
            <a:ext cx="1752600" cy="8540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000" i="1">
                <a:solidFill>
                  <a:srgbClr val="750E28"/>
                </a:solidFill>
                <a:latin typeface="Times New Roman" panose="02020603050405020304" pitchFamily="18" charset="0"/>
              </a:rPr>
              <a:t>ECD</a:t>
            </a:r>
            <a:r>
              <a:rPr lang="en-US" altLang="en-US" sz="5000">
                <a:solidFill>
                  <a:srgbClr val="750E2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i="1">
                <a:solidFill>
                  <a:srgbClr val="750E2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i="1" u="sng">
                <a:solidFill>
                  <a:srgbClr val="750E28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59397" name="Group 4"/>
          <p:cNvGrpSpPr>
            <a:grpSpLocks/>
          </p:cNvGrpSpPr>
          <p:nvPr/>
        </p:nvGrpSpPr>
        <p:grpSpPr bwMode="auto">
          <a:xfrm>
            <a:off x="152400" y="563563"/>
            <a:ext cx="6018213" cy="5380037"/>
            <a:chOff x="96" y="355"/>
            <a:chExt cx="3791" cy="3389"/>
          </a:xfrm>
        </p:grpSpPr>
        <p:sp>
          <p:nvSpPr>
            <p:cNvPr id="59399" name="Freeform 5"/>
            <p:cNvSpPr>
              <a:spLocks/>
            </p:cNvSpPr>
            <p:nvPr/>
          </p:nvSpPr>
          <p:spPr bwMode="auto">
            <a:xfrm>
              <a:off x="432" y="576"/>
              <a:ext cx="3168" cy="2832"/>
            </a:xfrm>
            <a:custGeom>
              <a:avLst/>
              <a:gdLst>
                <a:gd name="T0" fmla="*/ 1632 w 3168"/>
                <a:gd name="T1" fmla="*/ 2832 h 2832"/>
                <a:gd name="T2" fmla="*/ 1680 w 3168"/>
                <a:gd name="T3" fmla="*/ 0 h 2832"/>
                <a:gd name="T4" fmla="*/ 0 w 3168"/>
                <a:gd name="T5" fmla="*/ 0 h 2832"/>
                <a:gd name="T6" fmla="*/ 3168 w 3168"/>
                <a:gd name="T7" fmla="*/ 2832 h 2832"/>
                <a:gd name="T8" fmla="*/ 1632 w 3168"/>
                <a:gd name="T9" fmla="*/ 2832 h 28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68"/>
                <a:gd name="T16" fmla="*/ 0 h 2832"/>
                <a:gd name="T17" fmla="*/ 3168 w 3168"/>
                <a:gd name="T18" fmla="*/ 2832 h 28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68" h="2832">
                  <a:moveTo>
                    <a:pt x="1632" y="2832"/>
                  </a:moveTo>
                  <a:lnTo>
                    <a:pt x="1680" y="0"/>
                  </a:lnTo>
                  <a:lnTo>
                    <a:pt x="0" y="0"/>
                  </a:lnTo>
                  <a:lnTo>
                    <a:pt x="3168" y="2832"/>
                  </a:lnTo>
                  <a:lnTo>
                    <a:pt x="1632" y="2832"/>
                  </a:lnTo>
                  <a:close/>
                </a:path>
              </a:pathLst>
            </a:custGeom>
            <a:noFill/>
            <a:ln w="76200" cmpd="sng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0" name="Text Box 6"/>
            <p:cNvSpPr txBox="1">
              <a:spLocks noChangeArrowheads="1"/>
            </p:cNvSpPr>
            <p:nvPr/>
          </p:nvSpPr>
          <p:spPr bwMode="auto">
            <a:xfrm>
              <a:off x="2112" y="182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9401" name="Text Box 7"/>
            <p:cNvSpPr txBox="1">
              <a:spLocks noChangeArrowheads="1"/>
            </p:cNvSpPr>
            <p:nvPr/>
          </p:nvSpPr>
          <p:spPr bwMode="auto">
            <a:xfrm>
              <a:off x="96" y="38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9402" name="Text Box 8"/>
            <p:cNvSpPr txBox="1">
              <a:spLocks noChangeArrowheads="1"/>
            </p:cNvSpPr>
            <p:nvPr/>
          </p:nvSpPr>
          <p:spPr bwMode="auto">
            <a:xfrm>
              <a:off x="3600" y="3216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59403" name="Text Box 9"/>
            <p:cNvSpPr txBox="1">
              <a:spLocks noChangeArrowheads="1"/>
            </p:cNvSpPr>
            <p:nvPr/>
          </p:nvSpPr>
          <p:spPr bwMode="auto">
            <a:xfrm>
              <a:off x="1728" y="326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9404" name="Text Box 10"/>
            <p:cNvSpPr txBox="1">
              <a:spLocks noChangeArrowheads="1"/>
            </p:cNvSpPr>
            <p:nvPr/>
          </p:nvSpPr>
          <p:spPr bwMode="auto">
            <a:xfrm>
              <a:off x="2112" y="355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9405" name="Line 11"/>
            <p:cNvSpPr>
              <a:spLocks noChangeShapeType="1"/>
            </p:cNvSpPr>
            <p:nvPr/>
          </p:nvSpPr>
          <p:spPr bwMode="auto">
            <a:xfrm flipV="1">
              <a:off x="1968" y="1056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6" name="Line 12"/>
            <p:cNvSpPr>
              <a:spLocks noChangeShapeType="1"/>
            </p:cNvSpPr>
            <p:nvPr/>
          </p:nvSpPr>
          <p:spPr bwMode="auto">
            <a:xfrm flipV="1">
              <a:off x="1968" y="1152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7" name="Line 13"/>
            <p:cNvSpPr>
              <a:spLocks noChangeShapeType="1"/>
            </p:cNvSpPr>
            <p:nvPr/>
          </p:nvSpPr>
          <p:spPr bwMode="auto">
            <a:xfrm flipV="1">
              <a:off x="2784" y="2688"/>
              <a:ext cx="240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8" name="Line 14"/>
            <p:cNvSpPr>
              <a:spLocks noChangeShapeType="1"/>
            </p:cNvSpPr>
            <p:nvPr/>
          </p:nvSpPr>
          <p:spPr bwMode="auto">
            <a:xfrm flipV="1">
              <a:off x="1296" y="432"/>
              <a:ext cx="0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9" name="Line 15"/>
            <p:cNvSpPr>
              <a:spLocks noChangeShapeType="1"/>
            </p:cNvSpPr>
            <p:nvPr/>
          </p:nvSpPr>
          <p:spPr bwMode="auto">
            <a:xfrm flipV="1">
              <a:off x="2784" y="3264"/>
              <a:ext cx="0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0" name="Arc 16"/>
            <p:cNvSpPr>
              <a:spLocks/>
            </p:cNvSpPr>
            <p:nvPr/>
          </p:nvSpPr>
          <p:spPr bwMode="auto">
            <a:xfrm rot="-6153011">
              <a:off x="3153" y="3015"/>
              <a:ext cx="437" cy="552"/>
            </a:xfrm>
            <a:custGeom>
              <a:avLst/>
              <a:gdLst>
                <a:gd name="T0" fmla="*/ 0 w 16380"/>
                <a:gd name="T1" fmla="*/ 0 h 20692"/>
                <a:gd name="T2" fmla="*/ 0 w 16380"/>
                <a:gd name="T3" fmla="*/ 0 h 20692"/>
                <a:gd name="T4" fmla="*/ 0 w 16380"/>
                <a:gd name="T5" fmla="*/ 0 h 20692"/>
                <a:gd name="T6" fmla="*/ 0 60000 65536"/>
                <a:gd name="T7" fmla="*/ 0 60000 65536"/>
                <a:gd name="T8" fmla="*/ 0 60000 65536"/>
                <a:gd name="T9" fmla="*/ 0 w 16380"/>
                <a:gd name="T10" fmla="*/ 0 h 20692"/>
                <a:gd name="T11" fmla="*/ 16380 w 16380"/>
                <a:gd name="T12" fmla="*/ 20692 h 20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80" h="20692" fill="none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</a:path>
                <a:path w="16380" h="20692" stroke="0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  <a:lnTo>
                    <a:pt x="0" y="20692"/>
                  </a:lnTo>
                  <a:lnTo>
                    <a:pt x="6196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1" name="Arc 17"/>
            <p:cNvSpPr>
              <a:spLocks/>
            </p:cNvSpPr>
            <p:nvPr/>
          </p:nvSpPr>
          <p:spPr bwMode="auto">
            <a:xfrm rot="4076847">
              <a:off x="393" y="471"/>
              <a:ext cx="437" cy="552"/>
            </a:xfrm>
            <a:custGeom>
              <a:avLst/>
              <a:gdLst>
                <a:gd name="T0" fmla="*/ 0 w 16380"/>
                <a:gd name="T1" fmla="*/ 0 h 20692"/>
                <a:gd name="T2" fmla="*/ 0 w 16380"/>
                <a:gd name="T3" fmla="*/ 0 h 20692"/>
                <a:gd name="T4" fmla="*/ 0 w 16380"/>
                <a:gd name="T5" fmla="*/ 0 h 20692"/>
                <a:gd name="T6" fmla="*/ 0 60000 65536"/>
                <a:gd name="T7" fmla="*/ 0 60000 65536"/>
                <a:gd name="T8" fmla="*/ 0 60000 65536"/>
                <a:gd name="T9" fmla="*/ 0 w 16380"/>
                <a:gd name="T10" fmla="*/ 0 h 20692"/>
                <a:gd name="T11" fmla="*/ 16380 w 16380"/>
                <a:gd name="T12" fmla="*/ 20692 h 20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80" h="20692" fill="none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</a:path>
                <a:path w="16380" h="20692" stroke="0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  <a:lnTo>
                    <a:pt x="0" y="20692"/>
                  </a:lnTo>
                  <a:lnTo>
                    <a:pt x="6196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2" name="Arc 18"/>
            <p:cNvSpPr>
              <a:spLocks/>
            </p:cNvSpPr>
            <p:nvPr/>
          </p:nvSpPr>
          <p:spPr bwMode="auto">
            <a:xfrm rot="250990">
              <a:off x="1872" y="3192"/>
              <a:ext cx="437" cy="552"/>
            </a:xfrm>
            <a:custGeom>
              <a:avLst/>
              <a:gdLst>
                <a:gd name="T0" fmla="*/ 0 w 16380"/>
                <a:gd name="T1" fmla="*/ 0 h 20692"/>
                <a:gd name="T2" fmla="*/ 0 w 16380"/>
                <a:gd name="T3" fmla="*/ 0 h 20692"/>
                <a:gd name="T4" fmla="*/ 0 w 16380"/>
                <a:gd name="T5" fmla="*/ 0 h 20692"/>
                <a:gd name="T6" fmla="*/ 0 60000 65536"/>
                <a:gd name="T7" fmla="*/ 0 60000 65536"/>
                <a:gd name="T8" fmla="*/ 0 60000 65536"/>
                <a:gd name="T9" fmla="*/ 0 w 16380"/>
                <a:gd name="T10" fmla="*/ 0 h 20692"/>
                <a:gd name="T11" fmla="*/ 16380 w 16380"/>
                <a:gd name="T12" fmla="*/ 20692 h 20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80" h="20692" fill="none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</a:path>
                <a:path w="16380" h="20692" stroke="0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  <a:lnTo>
                    <a:pt x="0" y="20692"/>
                  </a:lnTo>
                  <a:lnTo>
                    <a:pt x="6196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3" name="Arc 19"/>
            <p:cNvSpPr>
              <a:spLocks/>
            </p:cNvSpPr>
            <p:nvPr/>
          </p:nvSpPr>
          <p:spPr bwMode="auto">
            <a:xfrm rot="-79775">
              <a:off x="1920" y="3048"/>
              <a:ext cx="537" cy="552"/>
            </a:xfrm>
            <a:custGeom>
              <a:avLst/>
              <a:gdLst>
                <a:gd name="T0" fmla="*/ 0 w 20133"/>
                <a:gd name="T1" fmla="*/ 0 h 20692"/>
                <a:gd name="T2" fmla="*/ 0 w 20133"/>
                <a:gd name="T3" fmla="*/ 0 h 20692"/>
                <a:gd name="T4" fmla="*/ 0 w 20133"/>
                <a:gd name="T5" fmla="*/ 0 h 20692"/>
                <a:gd name="T6" fmla="*/ 0 60000 65536"/>
                <a:gd name="T7" fmla="*/ 0 60000 65536"/>
                <a:gd name="T8" fmla="*/ 0 60000 65536"/>
                <a:gd name="T9" fmla="*/ 0 w 20133"/>
                <a:gd name="T10" fmla="*/ 0 h 20692"/>
                <a:gd name="T11" fmla="*/ 20133 w 20133"/>
                <a:gd name="T12" fmla="*/ 20692 h 20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33" h="20692" fill="none" extrusionOk="0">
                  <a:moveTo>
                    <a:pt x="6196" y="0"/>
                  </a:moveTo>
                  <a:cubicBezTo>
                    <a:pt x="12577" y="1910"/>
                    <a:pt x="17719" y="6658"/>
                    <a:pt x="20132" y="12867"/>
                  </a:cubicBezTo>
                </a:path>
                <a:path w="20133" h="20692" stroke="0" extrusionOk="0">
                  <a:moveTo>
                    <a:pt x="6196" y="0"/>
                  </a:moveTo>
                  <a:cubicBezTo>
                    <a:pt x="12577" y="1910"/>
                    <a:pt x="17719" y="6658"/>
                    <a:pt x="20132" y="12867"/>
                  </a:cubicBezTo>
                  <a:lnTo>
                    <a:pt x="0" y="20692"/>
                  </a:lnTo>
                  <a:lnTo>
                    <a:pt x="6196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Arc 20"/>
            <p:cNvSpPr>
              <a:spLocks/>
            </p:cNvSpPr>
            <p:nvPr/>
          </p:nvSpPr>
          <p:spPr bwMode="auto">
            <a:xfrm rot="4776539" flipV="1">
              <a:off x="1953" y="327"/>
              <a:ext cx="437" cy="552"/>
            </a:xfrm>
            <a:custGeom>
              <a:avLst/>
              <a:gdLst>
                <a:gd name="T0" fmla="*/ 0 w 16380"/>
                <a:gd name="T1" fmla="*/ 0 h 20692"/>
                <a:gd name="T2" fmla="*/ 0 w 16380"/>
                <a:gd name="T3" fmla="*/ 0 h 20692"/>
                <a:gd name="T4" fmla="*/ 0 w 16380"/>
                <a:gd name="T5" fmla="*/ 0 h 20692"/>
                <a:gd name="T6" fmla="*/ 0 60000 65536"/>
                <a:gd name="T7" fmla="*/ 0 60000 65536"/>
                <a:gd name="T8" fmla="*/ 0 60000 65536"/>
                <a:gd name="T9" fmla="*/ 0 w 16380"/>
                <a:gd name="T10" fmla="*/ 0 h 20692"/>
                <a:gd name="T11" fmla="*/ 16380 w 16380"/>
                <a:gd name="T12" fmla="*/ 20692 h 20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80" h="20692" fill="none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</a:path>
                <a:path w="16380" h="20692" stroke="0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  <a:lnTo>
                    <a:pt x="0" y="20692"/>
                  </a:lnTo>
                  <a:lnTo>
                    <a:pt x="6196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5" name="Arc 21"/>
            <p:cNvSpPr>
              <a:spLocks/>
            </p:cNvSpPr>
            <p:nvPr/>
          </p:nvSpPr>
          <p:spPr bwMode="auto">
            <a:xfrm rot="5444791" flipV="1">
              <a:off x="1759" y="425"/>
              <a:ext cx="537" cy="552"/>
            </a:xfrm>
            <a:custGeom>
              <a:avLst/>
              <a:gdLst>
                <a:gd name="T0" fmla="*/ 0 w 20133"/>
                <a:gd name="T1" fmla="*/ 0 h 20692"/>
                <a:gd name="T2" fmla="*/ 0 w 20133"/>
                <a:gd name="T3" fmla="*/ 0 h 20692"/>
                <a:gd name="T4" fmla="*/ 0 w 20133"/>
                <a:gd name="T5" fmla="*/ 0 h 20692"/>
                <a:gd name="T6" fmla="*/ 0 60000 65536"/>
                <a:gd name="T7" fmla="*/ 0 60000 65536"/>
                <a:gd name="T8" fmla="*/ 0 60000 65536"/>
                <a:gd name="T9" fmla="*/ 0 w 20133"/>
                <a:gd name="T10" fmla="*/ 0 h 20692"/>
                <a:gd name="T11" fmla="*/ 20133 w 20133"/>
                <a:gd name="T12" fmla="*/ 20692 h 20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33" h="20692" fill="none" extrusionOk="0">
                  <a:moveTo>
                    <a:pt x="6196" y="0"/>
                  </a:moveTo>
                  <a:cubicBezTo>
                    <a:pt x="12577" y="1910"/>
                    <a:pt x="17719" y="6658"/>
                    <a:pt x="20132" y="12867"/>
                  </a:cubicBezTo>
                </a:path>
                <a:path w="20133" h="20692" stroke="0" extrusionOk="0">
                  <a:moveTo>
                    <a:pt x="6196" y="0"/>
                  </a:moveTo>
                  <a:cubicBezTo>
                    <a:pt x="12577" y="1910"/>
                    <a:pt x="17719" y="6658"/>
                    <a:pt x="20132" y="12867"/>
                  </a:cubicBezTo>
                  <a:lnTo>
                    <a:pt x="0" y="20692"/>
                  </a:lnTo>
                  <a:lnTo>
                    <a:pt x="6196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6" name="Line 22"/>
            <p:cNvSpPr>
              <a:spLocks noChangeShapeType="1"/>
            </p:cNvSpPr>
            <p:nvPr/>
          </p:nvSpPr>
          <p:spPr bwMode="auto">
            <a:xfrm flipV="1">
              <a:off x="1968" y="2688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Line 23"/>
            <p:cNvSpPr>
              <a:spLocks noChangeShapeType="1"/>
            </p:cNvSpPr>
            <p:nvPr/>
          </p:nvSpPr>
          <p:spPr bwMode="auto">
            <a:xfrm flipV="1">
              <a:off x="1968" y="2784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8" name="Line 24"/>
            <p:cNvSpPr>
              <a:spLocks noChangeShapeType="1"/>
            </p:cNvSpPr>
            <p:nvPr/>
          </p:nvSpPr>
          <p:spPr bwMode="auto">
            <a:xfrm flipV="1">
              <a:off x="2736" y="2640"/>
              <a:ext cx="240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Line 25"/>
            <p:cNvSpPr>
              <a:spLocks noChangeShapeType="1"/>
            </p:cNvSpPr>
            <p:nvPr/>
          </p:nvSpPr>
          <p:spPr bwMode="auto">
            <a:xfrm flipV="1">
              <a:off x="2832" y="2736"/>
              <a:ext cx="240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Line 26"/>
            <p:cNvSpPr>
              <a:spLocks noChangeShapeType="1"/>
            </p:cNvSpPr>
            <p:nvPr/>
          </p:nvSpPr>
          <p:spPr bwMode="auto">
            <a:xfrm flipV="1">
              <a:off x="1104" y="1200"/>
              <a:ext cx="240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Line 27"/>
            <p:cNvSpPr>
              <a:spLocks noChangeShapeType="1"/>
            </p:cNvSpPr>
            <p:nvPr/>
          </p:nvSpPr>
          <p:spPr bwMode="auto">
            <a:xfrm flipV="1">
              <a:off x="1056" y="1152"/>
              <a:ext cx="240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Line 28"/>
            <p:cNvSpPr>
              <a:spLocks noChangeShapeType="1"/>
            </p:cNvSpPr>
            <p:nvPr/>
          </p:nvSpPr>
          <p:spPr bwMode="auto">
            <a:xfrm flipV="1">
              <a:off x="1152" y="1248"/>
              <a:ext cx="240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398" name="Rectangle 29"/>
          <p:cNvSpPr>
            <a:spLocks noChangeArrowheads="1"/>
          </p:cNvSpPr>
          <p:nvPr/>
        </p:nvSpPr>
        <p:spPr bwMode="auto">
          <a:xfrm>
            <a:off x="0" y="0"/>
            <a:ext cx="7315200" cy="609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750E28"/>
                </a:solidFill>
                <a:latin typeface="ZapfHumnst BT" pitchFamily="34" charset="0"/>
              </a:rPr>
              <a:t>Complete each congruence statement.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2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745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graphicFrame>
        <p:nvGraphicFramePr>
          <p:cNvPr id="60419" name="Object 2"/>
          <p:cNvGraphicFramePr>
            <a:graphicFrameLocks noChangeAspect="1"/>
          </p:cNvGraphicFramePr>
          <p:nvPr/>
        </p:nvGraphicFramePr>
        <p:xfrm>
          <a:off x="4852988" y="957263"/>
          <a:ext cx="4545012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6" name="Equation" r:id="rId3" imgW="1143000" imgH="215900" progId="Equation.3">
                  <p:embed/>
                </p:oleObj>
              </mc:Choice>
              <mc:Fallback>
                <p:oleObj name="Equation" r:id="rId3" imgW="11430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957263"/>
                        <a:ext cx="4545012" cy="947737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8483" name="Text Box 3"/>
          <p:cNvSpPr txBox="1">
            <a:spLocks noChangeArrowheads="1"/>
          </p:cNvSpPr>
          <p:nvPr/>
        </p:nvSpPr>
        <p:spPr bwMode="auto">
          <a:xfrm>
            <a:off x="7670800" y="990600"/>
            <a:ext cx="1981200" cy="8540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000" i="1">
                <a:solidFill>
                  <a:srgbClr val="750E28"/>
                </a:solidFill>
                <a:latin typeface="Times New Roman" panose="02020603050405020304" pitchFamily="18" charset="0"/>
              </a:rPr>
              <a:t>GTK</a:t>
            </a:r>
            <a:r>
              <a:rPr lang="en-US" altLang="en-US" sz="5000">
                <a:solidFill>
                  <a:srgbClr val="750E2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00" i="1">
                <a:solidFill>
                  <a:srgbClr val="750E2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00" i="1" u="sng">
                <a:solidFill>
                  <a:srgbClr val="750E28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60421" name="Group 4"/>
          <p:cNvGrpSpPr>
            <a:grpSpLocks/>
          </p:cNvGrpSpPr>
          <p:nvPr/>
        </p:nvGrpSpPr>
        <p:grpSpPr bwMode="auto">
          <a:xfrm>
            <a:off x="-119063" y="762000"/>
            <a:ext cx="4940301" cy="4694238"/>
            <a:chOff x="-75" y="480"/>
            <a:chExt cx="3112" cy="2957"/>
          </a:xfrm>
        </p:grpSpPr>
        <p:sp>
          <p:nvSpPr>
            <p:cNvPr id="60423" name="AutoShape 5"/>
            <p:cNvSpPr>
              <a:spLocks noChangeArrowheads="1"/>
            </p:cNvSpPr>
            <p:nvPr/>
          </p:nvSpPr>
          <p:spPr bwMode="auto">
            <a:xfrm flipH="1">
              <a:off x="232" y="816"/>
              <a:ext cx="2448" cy="1104"/>
            </a:xfrm>
            <a:prstGeom prst="rtTriangl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424" name="AutoShape 6"/>
            <p:cNvSpPr>
              <a:spLocks noChangeArrowheads="1"/>
            </p:cNvSpPr>
            <p:nvPr/>
          </p:nvSpPr>
          <p:spPr bwMode="auto">
            <a:xfrm flipH="1" flipV="1">
              <a:off x="240" y="1944"/>
              <a:ext cx="2448" cy="1104"/>
            </a:xfrm>
            <a:prstGeom prst="rtTriangl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425" name="Text Box 7"/>
            <p:cNvSpPr txBox="1">
              <a:spLocks noChangeArrowheads="1"/>
            </p:cNvSpPr>
            <p:nvPr/>
          </p:nvSpPr>
          <p:spPr bwMode="auto">
            <a:xfrm>
              <a:off x="2736" y="1776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60426" name="Text Box 8"/>
            <p:cNvSpPr txBox="1">
              <a:spLocks noChangeArrowheads="1"/>
            </p:cNvSpPr>
            <p:nvPr/>
          </p:nvSpPr>
          <p:spPr bwMode="auto">
            <a:xfrm>
              <a:off x="-75" y="1747"/>
              <a:ext cx="3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60427" name="Text Box 9"/>
            <p:cNvSpPr txBox="1">
              <a:spLocks noChangeArrowheads="1"/>
            </p:cNvSpPr>
            <p:nvPr/>
          </p:nvSpPr>
          <p:spPr bwMode="auto">
            <a:xfrm>
              <a:off x="2640" y="3072"/>
              <a:ext cx="3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60428" name="Text Box 10"/>
            <p:cNvSpPr txBox="1">
              <a:spLocks noChangeArrowheads="1"/>
            </p:cNvSpPr>
            <p:nvPr/>
          </p:nvSpPr>
          <p:spPr bwMode="auto">
            <a:xfrm>
              <a:off x="2544" y="480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0429" name="Line 11"/>
            <p:cNvSpPr>
              <a:spLocks noChangeShapeType="1"/>
            </p:cNvSpPr>
            <p:nvPr/>
          </p:nvSpPr>
          <p:spPr bwMode="auto">
            <a:xfrm flipV="1">
              <a:off x="2544" y="1248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0" name="Line 12"/>
            <p:cNvSpPr>
              <a:spLocks noChangeShapeType="1"/>
            </p:cNvSpPr>
            <p:nvPr/>
          </p:nvSpPr>
          <p:spPr bwMode="auto">
            <a:xfrm flipV="1">
              <a:off x="2544" y="1344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1" name="Line 13"/>
            <p:cNvSpPr>
              <a:spLocks noChangeShapeType="1"/>
            </p:cNvSpPr>
            <p:nvPr/>
          </p:nvSpPr>
          <p:spPr bwMode="auto">
            <a:xfrm flipH="1" flipV="1">
              <a:off x="1536" y="1152"/>
              <a:ext cx="96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2" name="Arc 14"/>
            <p:cNvSpPr>
              <a:spLocks/>
            </p:cNvSpPr>
            <p:nvPr/>
          </p:nvSpPr>
          <p:spPr bwMode="auto">
            <a:xfrm rot="-4902279">
              <a:off x="2528" y="2745"/>
              <a:ext cx="437" cy="522"/>
            </a:xfrm>
            <a:custGeom>
              <a:avLst/>
              <a:gdLst>
                <a:gd name="T0" fmla="*/ 0 w 16380"/>
                <a:gd name="T1" fmla="*/ 0 h 19552"/>
                <a:gd name="T2" fmla="*/ 0 w 16380"/>
                <a:gd name="T3" fmla="*/ 0 h 19552"/>
                <a:gd name="T4" fmla="*/ 0 w 16380"/>
                <a:gd name="T5" fmla="*/ 0 h 19552"/>
                <a:gd name="T6" fmla="*/ 0 60000 65536"/>
                <a:gd name="T7" fmla="*/ 0 60000 65536"/>
                <a:gd name="T8" fmla="*/ 0 60000 65536"/>
                <a:gd name="T9" fmla="*/ 0 w 16380"/>
                <a:gd name="T10" fmla="*/ 0 h 19552"/>
                <a:gd name="T11" fmla="*/ 16380 w 16380"/>
                <a:gd name="T12" fmla="*/ 19552 h 195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80" h="19552" fill="none" extrusionOk="0">
                  <a:moveTo>
                    <a:pt x="9180" y="0"/>
                  </a:moveTo>
                  <a:cubicBezTo>
                    <a:pt x="11939" y="1295"/>
                    <a:pt x="14393" y="3160"/>
                    <a:pt x="16380" y="5471"/>
                  </a:cubicBezTo>
                </a:path>
                <a:path w="16380" h="19552" stroke="0" extrusionOk="0">
                  <a:moveTo>
                    <a:pt x="9180" y="0"/>
                  </a:moveTo>
                  <a:cubicBezTo>
                    <a:pt x="11939" y="1295"/>
                    <a:pt x="14393" y="3160"/>
                    <a:pt x="16380" y="5471"/>
                  </a:cubicBezTo>
                  <a:lnTo>
                    <a:pt x="0" y="19552"/>
                  </a:lnTo>
                  <a:lnTo>
                    <a:pt x="9180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3" name="Arc 15"/>
            <p:cNvSpPr>
              <a:spLocks/>
            </p:cNvSpPr>
            <p:nvPr/>
          </p:nvSpPr>
          <p:spPr bwMode="auto">
            <a:xfrm rot="4076847">
              <a:off x="489" y="1479"/>
              <a:ext cx="437" cy="552"/>
            </a:xfrm>
            <a:custGeom>
              <a:avLst/>
              <a:gdLst>
                <a:gd name="T0" fmla="*/ 0 w 16380"/>
                <a:gd name="T1" fmla="*/ 0 h 20692"/>
                <a:gd name="T2" fmla="*/ 0 w 16380"/>
                <a:gd name="T3" fmla="*/ 0 h 20692"/>
                <a:gd name="T4" fmla="*/ 0 w 16380"/>
                <a:gd name="T5" fmla="*/ 0 h 20692"/>
                <a:gd name="T6" fmla="*/ 0 60000 65536"/>
                <a:gd name="T7" fmla="*/ 0 60000 65536"/>
                <a:gd name="T8" fmla="*/ 0 60000 65536"/>
                <a:gd name="T9" fmla="*/ 0 w 16380"/>
                <a:gd name="T10" fmla="*/ 0 h 20692"/>
                <a:gd name="T11" fmla="*/ 16380 w 16380"/>
                <a:gd name="T12" fmla="*/ 20692 h 20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80" h="20692" fill="none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</a:path>
                <a:path w="16380" h="20692" stroke="0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  <a:lnTo>
                    <a:pt x="0" y="20692"/>
                  </a:lnTo>
                  <a:lnTo>
                    <a:pt x="6196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4" name="Arc 16"/>
            <p:cNvSpPr>
              <a:spLocks/>
            </p:cNvSpPr>
            <p:nvPr/>
          </p:nvSpPr>
          <p:spPr bwMode="auto">
            <a:xfrm rot="4776539" flipV="1">
              <a:off x="2529" y="543"/>
              <a:ext cx="437" cy="503"/>
            </a:xfrm>
            <a:custGeom>
              <a:avLst/>
              <a:gdLst>
                <a:gd name="T0" fmla="*/ 0 w 16380"/>
                <a:gd name="T1" fmla="*/ 0 h 18848"/>
                <a:gd name="T2" fmla="*/ 0 w 16380"/>
                <a:gd name="T3" fmla="*/ 0 h 18848"/>
                <a:gd name="T4" fmla="*/ 0 w 16380"/>
                <a:gd name="T5" fmla="*/ 0 h 18848"/>
                <a:gd name="T6" fmla="*/ 0 60000 65536"/>
                <a:gd name="T7" fmla="*/ 0 60000 65536"/>
                <a:gd name="T8" fmla="*/ 0 60000 65536"/>
                <a:gd name="T9" fmla="*/ 0 w 16380"/>
                <a:gd name="T10" fmla="*/ 0 h 18848"/>
                <a:gd name="T11" fmla="*/ 16380 w 16380"/>
                <a:gd name="T12" fmla="*/ 18848 h 18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80" h="18848" fill="none" extrusionOk="0">
                  <a:moveTo>
                    <a:pt x="10550" y="0"/>
                  </a:moveTo>
                  <a:cubicBezTo>
                    <a:pt x="12758" y="1235"/>
                    <a:pt x="14731" y="2849"/>
                    <a:pt x="16380" y="4767"/>
                  </a:cubicBezTo>
                </a:path>
                <a:path w="16380" h="18848" stroke="0" extrusionOk="0">
                  <a:moveTo>
                    <a:pt x="10550" y="0"/>
                  </a:moveTo>
                  <a:cubicBezTo>
                    <a:pt x="12758" y="1235"/>
                    <a:pt x="14731" y="2849"/>
                    <a:pt x="16380" y="4767"/>
                  </a:cubicBezTo>
                  <a:lnTo>
                    <a:pt x="0" y="18848"/>
                  </a:lnTo>
                  <a:lnTo>
                    <a:pt x="10550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5" name="Line 17"/>
            <p:cNvSpPr>
              <a:spLocks noChangeShapeType="1"/>
            </p:cNvSpPr>
            <p:nvPr/>
          </p:nvSpPr>
          <p:spPr bwMode="auto">
            <a:xfrm flipV="1">
              <a:off x="1392" y="2400"/>
              <a:ext cx="192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Arc 18"/>
            <p:cNvSpPr>
              <a:spLocks/>
            </p:cNvSpPr>
            <p:nvPr/>
          </p:nvSpPr>
          <p:spPr bwMode="auto">
            <a:xfrm rot="4076847">
              <a:off x="441" y="1762"/>
              <a:ext cx="437" cy="552"/>
            </a:xfrm>
            <a:custGeom>
              <a:avLst/>
              <a:gdLst>
                <a:gd name="T0" fmla="*/ 0 w 16380"/>
                <a:gd name="T1" fmla="*/ 0 h 20692"/>
                <a:gd name="T2" fmla="*/ 0 w 16380"/>
                <a:gd name="T3" fmla="*/ 0 h 20692"/>
                <a:gd name="T4" fmla="*/ 0 w 16380"/>
                <a:gd name="T5" fmla="*/ 0 h 20692"/>
                <a:gd name="T6" fmla="*/ 0 60000 65536"/>
                <a:gd name="T7" fmla="*/ 0 60000 65536"/>
                <a:gd name="T8" fmla="*/ 0 60000 65536"/>
                <a:gd name="T9" fmla="*/ 0 w 16380"/>
                <a:gd name="T10" fmla="*/ 0 h 20692"/>
                <a:gd name="T11" fmla="*/ 16380 w 16380"/>
                <a:gd name="T12" fmla="*/ 20692 h 20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80" h="20692" fill="none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</a:path>
                <a:path w="16380" h="20692" stroke="0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  <a:lnTo>
                    <a:pt x="0" y="20692"/>
                  </a:lnTo>
                  <a:lnTo>
                    <a:pt x="6196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7" name="Arc 19"/>
            <p:cNvSpPr>
              <a:spLocks/>
            </p:cNvSpPr>
            <p:nvPr/>
          </p:nvSpPr>
          <p:spPr bwMode="auto">
            <a:xfrm rot="3379738">
              <a:off x="370" y="1574"/>
              <a:ext cx="340" cy="552"/>
            </a:xfrm>
            <a:custGeom>
              <a:avLst/>
              <a:gdLst>
                <a:gd name="T0" fmla="*/ 0 w 16380"/>
                <a:gd name="T1" fmla="*/ 0 h 20692"/>
                <a:gd name="T2" fmla="*/ 0 w 16380"/>
                <a:gd name="T3" fmla="*/ 0 h 20692"/>
                <a:gd name="T4" fmla="*/ 0 w 16380"/>
                <a:gd name="T5" fmla="*/ 0 h 20692"/>
                <a:gd name="T6" fmla="*/ 0 60000 65536"/>
                <a:gd name="T7" fmla="*/ 0 60000 65536"/>
                <a:gd name="T8" fmla="*/ 0 60000 65536"/>
                <a:gd name="T9" fmla="*/ 0 w 16380"/>
                <a:gd name="T10" fmla="*/ 0 h 20692"/>
                <a:gd name="T11" fmla="*/ 16380 w 16380"/>
                <a:gd name="T12" fmla="*/ 20692 h 20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80" h="20692" fill="none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</a:path>
                <a:path w="16380" h="20692" stroke="0" extrusionOk="0">
                  <a:moveTo>
                    <a:pt x="6196" y="0"/>
                  </a:moveTo>
                  <a:cubicBezTo>
                    <a:pt x="10153" y="1185"/>
                    <a:pt x="13687" y="3479"/>
                    <a:pt x="16380" y="6611"/>
                  </a:cubicBezTo>
                  <a:lnTo>
                    <a:pt x="0" y="20692"/>
                  </a:lnTo>
                  <a:lnTo>
                    <a:pt x="6196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8" name="Arc 20"/>
            <p:cNvSpPr>
              <a:spLocks/>
            </p:cNvSpPr>
            <p:nvPr/>
          </p:nvSpPr>
          <p:spPr bwMode="auto">
            <a:xfrm rot="3379738">
              <a:off x="334" y="1840"/>
              <a:ext cx="293" cy="552"/>
            </a:xfrm>
            <a:custGeom>
              <a:avLst/>
              <a:gdLst>
                <a:gd name="T0" fmla="*/ 0 w 14034"/>
                <a:gd name="T1" fmla="*/ 0 h 20692"/>
                <a:gd name="T2" fmla="*/ 0 w 14034"/>
                <a:gd name="T3" fmla="*/ 0 h 20692"/>
                <a:gd name="T4" fmla="*/ 0 w 14034"/>
                <a:gd name="T5" fmla="*/ 0 h 20692"/>
                <a:gd name="T6" fmla="*/ 0 60000 65536"/>
                <a:gd name="T7" fmla="*/ 0 60000 65536"/>
                <a:gd name="T8" fmla="*/ 0 60000 65536"/>
                <a:gd name="T9" fmla="*/ 0 w 14034"/>
                <a:gd name="T10" fmla="*/ 0 h 20692"/>
                <a:gd name="T11" fmla="*/ 14034 w 14034"/>
                <a:gd name="T12" fmla="*/ 20692 h 206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34" h="20692" fill="none" extrusionOk="0">
                  <a:moveTo>
                    <a:pt x="6196" y="0"/>
                  </a:moveTo>
                  <a:cubicBezTo>
                    <a:pt x="9078" y="862"/>
                    <a:pt x="11747" y="2318"/>
                    <a:pt x="14034" y="4272"/>
                  </a:cubicBezTo>
                </a:path>
                <a:path w="14034" h="20692" stroke="0" extrusionOk="0">
                  <a:moveTo>
                    <a:pt x="6196" y="0"/>
                  </a:moveTo>
                  <a:cubicBezTo>
                    <a:pt x="9078" y="862"/>
                    <a:pt x="11747" y="2318"/>
                    <a:pt x="14034" y="4272"/>
                  </a:cubicBezTo>
                  <a:lnTo>
                    <a:pt x="0" y="20692"/>
                  </a:lnTo>
                  <a:lnTo>
                    <a:pt x="6196" y="0"/>
                  </a:lnTo>
                  <a:close/>
                </a:path>
              </a:pathLst>
            </a:cu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9" name="Line 21"/>
            <p:cNvSpPr>
              <a:spLocks noChangeShapeType="1"/>
            </p:cNvSpPr>
            <p:nvPr/>
          </p:nvSpPr>
          <p:spPr bwMode="auto">
            <a:xfrm flipV="1">
              <a:off x="2544" y="2352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Line 22"/>
            <p:cNvSpPr>
              <a:spLocks noChangeShapeType="1"/>
            </p:cNvSpPr>
            <p:nvPr/>
          </p:nvSpPr>
          <p:spPr bwMode="auto">
            <a:xfrm flipV="1">
              <a:off x="2544" y="2448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Rectangle 23"/>
            <p:cNvSpPr>
              <a:spLocks noChangeArrowheads="1"/>
            </p:cNvSpPr>
            <p:nvPr/>
          </p:nvSpPr>
          <p:spPr bwMode="auto">
            <a:xfrm>
              <a:off x="2496" y="1728"/>
              <a:ext cx="192" cy="192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442" name="Rectangle 24"/>
            <p:cNvSpPr>
              <a:spLocks noChangeArrowheads="1"/>
            </p:cNvSpPr>
            <p:nvPr/>
          </p:nvSpPr>
          <p:spPr bwMode="auto">
            <a:xfrm>
              <a:off x="2496" y="1920"/>
              <a:ext cx="192" cy="192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0422" name="Rectangle 25"/>
          <p:cNvSpPr>
            <a:spLocks noChangeArrowheads="1"/>
          </p:cNvSpPr>
          <p:nvPr/>
        </p:nvSpPr>
        <p:spPr bwMode="auto">
          <a:xfrm>
            <a:off x="0" y="0"/>
            <a:ext cx="7315200" cy="609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750E28"/>
                </a:solidFill>
                <a:latin typeface="ZapfHumnst BT" pitchFamily="34" charset="0"/>
              </a:rPr>
              <a:t>Complete each congruence statement.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2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848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1429506" name="Text Box 2"/>
          <p:cNvSpPr txBox="1">
            <a:spLocks noChangeArrowheads="1"/>
          </p:cNvSpPr>
          <p:nvPr/>
        </p:nvSpPr>
        <p:spPr bwMode="auto">
          <a:xfrm>
            <a:off x="0" y="3581400"/>
            <a:ext cx="91440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rgbClr val="FFCC00"/>
                </a:solidFill>
              </a:rPr>
              <a:t>Corresponding</a:t>
            </a:r>
            <a:r>
              <a:rPr lang="en-US" altLang="en-US" sz="4400" b="1">
                <a:solidFill>
                  <a:srgbClr val="FFCC00"/>
                </a:solidFill>
              </a:rPr>
              <a:t> </a:t>
            </a:r>
            <a:r>
              <a:rPr lang="en-US" altLang="en-US" sz="4400" b="1" u="sng">
                <a:solidFill>
                  <a:srgbClr val="FFCC00"/>
                </a:solidFill>
              </a:rPr>
              <a:t>Parts</a:t>
            </a:r>
            <a:r>
              <a:rPr lang="en-US" altLang="en-US" sz="4400" b="1">
                <a:solidFill>
                  <a:srgbClr val="FFCC00"/>
                </a:solidFill>
              </a:rPr>
              <a:t> of </a:t>
            </a:r>
            <a:r>
              <a:rPr lang="en-US" altLang="en-US" sz="4400" b="1" u="sng">
                <a:solidFill>
                  <a:srgbClr val="FFCC00"/>
                </a:solidFill>
              </a:rPr>
              <a:t>Congruent</a:t>
            </a:r>
            <a:r>
              <a:rPr lang="en-US" altLang="en-US" sz="4400" b="1">
                <a:solidFill>
                  <a:srgbClr val="FFCC00"/>
                </a:solidFill>
              </a:rPr>
              <a:t> </a:t>
            </a:r>
            <a:r>
              <a:rPr lang="en-US" altLang="en-US" sz="4400" b="1" u="sng">
                <a:solidFill>
                  <a:srgbClr val="FFCC00"/>
                </a:solidFill>
              </a:rPr>
              <a:t>Triangles</a:t>
            </a:r>
            <a:r>
              <a:rPr lang="en-US" altLang="en-US" sz="4400" b="1">
                <a:solidFill>
                  <a:srgbClr val="FFCC00"/>
                </a:solidFill>
              </a:rPr>
              <a:t> are </a:t>
            </a:r>
            <a:r>
              <a:rPr lang="en-US" altLang="en-US" sz="4400" b="1" u="sng">
                <a:solidFill>
                  <a:srgbClr val="FFCC00"/>
                </a:solidFill>
              </a:rPr>
              <a:t>Congruent</a:t>
            </a:r>
            <a:r>
              <a:rPr lang="en-US" altLang="en-US" sz="4400" b="1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61444" name="WordArt 3"/>
          <p:cNvSpPr>
            <a:spLocks noChangeArrowheads="1" noChangeShapeType="1" noTextEdit="1"/>
          </p:cNvSpPr>
          <p:nvPr/>
        </p:nvSpPr>
        <p:spPr bwMode="auto">
          <a:xfrm>
            <a:off x="152400" y="381000"/>
            <a:ext cx="8686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63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750E28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CPCTC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0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Essential Question: What does it mean for two triangles to be congruent and what does CPCTC mean? 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50E28"/>
                </a:solidFill>
              </a:rPr>
              <a:t>Fill in the blanks</a:t>
            </a:r>
            <a:r>
              <a:rPr lang="en-US" altLang="en-US" smtClean="0">
                <a:solidFill>
                  <a:srgbClr val="750E28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400" smtClean="0"/>
              <a:t>If </a:t>
            </a:r>
            <a:r>
              <a:rPr lang="en-US" altLang="en-US" sz="4800" smtClean="0">
                <a:solidFill>
                  <a:srgbClr val="FFCC00"/>
                </a:solidFill>
                <a:sym typeface="Symbol" panose="05050102010706020507" pitchFamily="18" charset="2"/>
              </a:rPr>
              <a:t>CAT  DOG</a:t>
            </a:r>
            <a:r>
              <a:rPr lang="en-US" altLang="en-US" sz="4400" smtClean="0">
                <a:sym typeface="Symbol" panose="05050102010706020507" pitchFamily="18" charset="2"/>
              </a:rPr>
              <a:t>, then </a:t>
            </a:r>
            <a:r>
              <a:rPr lang="en-US" altLang="en-US" sz="4800" smtClean="0">
                <a:sym typeface="Symbol" panose="05050102010706020507" pitchFamily="18" charset="2"/>
              </a:rPr>
              <a:t>A  ___</a:t>
            </a:r>
          </a:p>
          <a:p>
            <a:pPr eaLnBrk="1" hangingPunct="1">
              <a:buFontTx/>
              <a:buNone/>
            </a:pPr>
            <a:r>
              <a:rPr lang="en-US" altLang="en-US" sz="4800" smtClean="0">
                <a:sym typeface="Symbol" panose="05050102010706020507" pitchFamily="18" charset="2"/>
              </a:rPr>
              <a:t>because ________.</a:t>
            </a:r>
          </a:p>
        </p:txBody>
      </p:sp>
      <p:sp>
        <p:nvSpPr>
          <p:cNvPr id="1431556" name="Text Box 4"/>
          <p:cNvSpPr txBox="1">
            <a:spLocks noChangeArrowheads="1"/>
          </p:cNvSpPr>
          <p:nvPr/>
        </p:nvSpPr>
        <p:spPr bwMode="auto">
          <a:xfrm>
            <a:off x="7772400" y="1022350"/>
            <a:ext cx="137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rgbClr val="FFCC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O</a:t>
            </a:r>
          </a:p>
        </p:txBody>
      </p:sp>
      <p:sp>
        <p:nvSpPr>
          <p:cNvPr id="1431557" name="Text Box 5"/>
          <p:cNvSpPr txBox="1">
            <a:spLocks noChangeArrowheads="1"/>
          </p:cNvSpPr>
          <p:nvPr/>
        </p:nvSpPr>
        <p:spPr bwMode="auto">
          <a:xfrm>
            <a:off x="2595563" y="1873250"/>
            <a:ext cx="2819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rgbClr val="FFCC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CPCTC</a:t>
            </a:r>
          </a:p>
        </p:txBody>
      </p:sp>
      <p:grpSp>
        <p:nvGrpSpPr>
          <p:cNvPr id="63495" name="Group 6"/>
          <p:cNvGrpSpPr>
            <a:grpSpLocks/>
          </p:cNvGrpSpPr>
          <p:nvPr/>
        </p:nvGrpSpPr>
        <p:grpSpPr bwMode="auto">
          <a:xfrm>
            <a:off x="381000" y="2971800"/>
            <a:ext cx="3657600" cy="2576513"/>
            <a:chOff x="240" y="1872"/>
            <a:chExt cx="2304" cy="1623"/>
          </a:xfrm>
        </p:grpSpPr>
        <p:sp>
          <p:nvSpPr>
            <p:cNvPr id="63501" name="AutoShape 7"/>
            <p:cNvSpPr>
              <a:spLocks noChangeArrowheads="1"/>
            </p:cNvSpPr>
            <p:nvPr/>
          </p:nvSpPr>
          <p:spPr bwMode="auto">
            <a:xfrm>
              <a:off x="480" y="2160"/>
              <a:ext cx="1824" cy="1104"/>
            </a:xfrm>
            <a:prstGeom prst="rtTriangle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502" name="Text Box 8"/>
            <p:cNvSpPr txBox="1">
              <a:spLocks noChangeArrowheads="1"/>
            </p:cNvSpPr>
            <p:nvPr/>
          </p:nvSpPr>
          <p:spPr bwMode="auto">
            <a:xfrm>
              <a:off x="240" y="1872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63503" name="Text Box 9"/>
            <p:cNvSpPr txBox="1">
              <a:spLocks noChangeArrowheads="1"/>
            </p:cNvSpPr>
            <p:nvPr/>
          </p:nvSpPr>
          <p:spPr bwMode="auto">
            <a:xfrm>
              <a:off x="240" y="3168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63504" name="Text Box 10"/>
            <p:cNvSpPr txBox="1">
              <a:spLocks noChangeArrowheads="1"/>
            </p:cNvSpPr>
            <p:nvPr/>
          </p:nvSpPr>
          <p:spPr bwMode="auto">
            <a:xfrm>
              <a:off x="2304" y="3120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T</a:t>
              </a:r>
            </a:p>
          </p:txBody>
        </p:sp>
      </p:grpSp>
      <p:grpSp>
        <p:nvGrpSpPr>
          <p:cNvPr id="63496" name="Group 11"/>
          <p:cNvGrpSpPr>
            <a:grpSpLocks/>
          </p:cNvGrpSpPr>
          <p:nvPr/>
        </p:nvGrpSpPr>
        <p:grpSpPr bwMode="auto">
          <a:xfrm>
            <a:off x="4800600" y="2286000"/>
            <a:ext cx="4114800" cy="3581400"/>
            <a:chOff x="3024" y="1440"/>
            <a:chExt cx="2592" cy="2256"/>
          </a:xfrm>
        </p:grpSpPr>
        <p:sp>
          <p:nvSpPr>
            <p:cNvPr id="63497" name="AutoShape 12"/>
            <p:cNvSpPr>
              <a:spLocks noChangeArrowheads="1"/>
            </p:cNvSpPr>
            <p:nvPr/>
          </p:nvSpPr>
          <p:spPr bwMode="auto">
            <a:xfrm rot="7919233">
              <a:off x="3384" y="2232"/>
              <a:ext cx="1824" cy="1104"/>
            </a:xfrm>
            <a:prstGeom prst="rtTriangle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498" name="Text Box 13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63499" name="Text Box 14"/>
            <p:cNvSpPr txBox="1">
              <a:spLocks noChangeArrowheads="1"/>
            </p:cNvSpPr>
            <p:nvPr/>
          </p:nvSpPr>
          <p:spPr bwMode="auto">
            <a:xfrm>
              <a:off x="5328" y="2448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63500" name="Text Box 15"/>
            <p:cNvSpPr txBox="1">
              <a:spLocks noChangeArrowheads="1"/>
            </p:cNvSpPr>
            <p:nvPr/>
          </p:nvSpPr>
          <p:spPr bwMode="auto">
            <a:xfrm>
              <a:off x="3024" y="2784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56" grpId="0"/>
      <p:bldP spid="1431557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751128"/>
      </a:hlink>
      <a:folHlink>
        <a:srgbClr val="FFFFFF"/>
      </a:folHlink>
    </a:clrScheme>
    <a:fontScheme name="2_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751128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RespondQuestionMaste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RespondGraphMaste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8680</TotalTime>
  <Words>1199</Words>
  <Application>Microsoft Office PowerPoint</Application>
  <PresentationFormat>On-screen Show (4:3)</PresentationFormat>
  <Paragraphs>285</Paragraphs>
  <Slides>37</Slides>
  <Notes>26</Notes>
  <HiddenSlides>2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55" baseType="lpstr">
      <vt:lpstr>Arial</vt:lpstr>
      <vt:lpstr>Century Gothic</vt:lpstr>
      <vt:lpstr>Times New Roman</vt:lpstr>
      <vt:lpstr>Wingdings</vt:lpstr>
      <vt:lpstr>ZapfHumnst BT</vt:lpstr>
      <vt:lpstr>Symbol</vt:lpstr>
      <vt:lpstr>Comic Sans MS</vt:lpstr>
      <vt:lpstr>Berlin Sans FB Demi</vt:lpstr>
      <vt:lpstr>Custom Design</vt:lpstr>
      <vt:lpstr>2_Default Design</vt:lpstr>
      <vt:lpstr>Default Design</vt:lpstr>
      <vt:lpstr>iRespondQuestionMaster</vt:lpstr>
      <vt:lpstr>iRespondGraphMaster</vt:lpstr>
      <vt:lpstr>3_Default Design</vt:lpstr>
      <vt:lpstr>1_Nature</vt:lpstr>
      <vt:lpstr>MathType 6.0 Equation</vt:lpstr>
      <vt:lpstr>Microsoft Equation 3.0</vt:lpstr>
      <vt:lpstr>MathType 5.0 Equation</vt:lpstr>
      <vt:lpstr>Session 6       Daily Check</vt:lpstr>
      <vt:lpstr>Homework Review</vt:lpstr>
      <vt:lpstr>CCGPS Analytic Geometry Day 6 (8-14-13)</vt:lpstr>
      <vt:lpstr>PowerPoint Presentation</vt:lpstr>
      <vt:lpstr>Complete each congruence statement.</vt:lpstr>
      <vt:lpstr>PowerPoint Presentation</vt:lpstr>
      <vt:lpstr>PowerPoint Presentation</vt:lpstr>
      <vt:lpstr>PowerPoint Presentation</vt:lpstr>
      <vt:lpstr>Fill in the blanks </vt:lpstr>
      <vt:lpstr>Fill in the blanks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 1</vt:lpstr>
      <vt:lpstr>Determine whether the triangles are congruent.  If they are, write a congruency statement explaining why they are congruent.</vt:lpstr>
      <vt:lpstr>Determine whether the triangles are congruent.  If they are, write a congruency statement explaining why they are congruent.</vt:lpstr>
      <vt:lpstr>Determine whether the triangles are congruent.  If they are, write a congruency statement explaining why they are congruent.</vt:lpstr>
      <vt:lpstr>Determine whether the triangles are congruent.  If they are, write a congruency statement explaining why they are congruent.</vt:lpstr>
      <vt:lpstr>Determine whether the triangles are congruent.  If they are, write a congruency statement explaining why they are congruent.</vt:lpstr>
      <vt:lpstr>Today you will be having a Warmup Quiz So, please take out a pencil and a half of a sheet of paper, and be ready to take the quiz once the late bell rings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 1</vt:lpstr>
      <vt:lpstr>Ex 2</vt:lpstr>
      <vt:lpstr>Ex 3</vt:lpstr>
      <vt:lpstr>Determine whether each pair of triangles is congruent by SSS, SAS, ASA, or AAS.  If it is not possible to prove that they are congruent, write not possible.</vt:lpstr>
      <vt:lpstr>Determine if whether each pair of triangles is congruent by SSS, SAS, ASA, or AAS.  If it is not possible to prove that they are congruent, write not possible.</vt:lpstr>
      <vt:lpstr>Determine if whether each pair of triangles is congruent by SSS, SAS, ASA, or AAS.  If it is not possible to prove that they are congruent, write not possible.</vt:lpstr>
      <vt:lpstr>Determine if whether each pair of triangles is congruent by SSS, SAS, ASA, or AAS.  If it is not possible to prove that they are congruent, write not possible.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Geometry Period 1</dc:title>
  <dc:creator>Cobb County School District</dc:creator>
  <cp:lastModifiedBy>Brooks, Chase</cp:lastModifiedBy>
  <cp:revision>228</cp:revision>
  <dcterms:created xsi:type="dcterms:W3CDTF">2006-08-11T12:06:03Z</dcterms:created>
  <dcterms:modified xsi:type="dcterms:W3CDTF">2014-09-26T14:42:59Z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