
<file path=[Content_Types].xml><?xml version="1.0" encoding="utf-8"?>
<Types xmlns="http://schemas.openxmlformats.org/package/2006/content-types">
  <Default Extension="png" ContentType="image/png"/>
  <Default Extension="tmp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3" r:id="rId2"/>
    <p:sldMasterId id="2147483675" r:id="rId3"/>
    <p:sldMasterId id="2147483687" r:id="rId4"/>
    <p:sldMasterId id="2147483699" r:id="rId5"/>
    <p:sldMasterId id="2147483711" r:id="rId6"/>
  </p:sldMasterIdLst>
  <p:notesMasterIdLst>
    <p:notesMasterId r:id="rId41"/>
  </p:notesMasterIdLst>
  <p:handoutMasterIdLst>
    <p:handoutMasterId r:id="rId42"/>
  </p:handoutMasterIdLst>
  <p:sldIdLst>
    <p:sldId id="300" r:id="rId7"/>
    <p:sldId id="318" r:id="rId8"/>
    <p:sldId id="319" r:id="rId9"/>
    <p:sldId id="282" r:id="rId10"/>
    <p:sldId id="283" r:id="rId11"/>
    <p:sldId id="281" r:id="rId12"/>
    <p:sldId id="284" r:id="rId13"/>
    <p:sldId id="285" r:id="rId14"/>
    <p:sldId id="302" r:id="rId15"/>
    <p:sldId id="286" r:id="rId16"/>
    <p:sldId id="320" r:id="rId17"/>
    <p:sldId id="321" r:id="rId18"/>
    <p:sldId id="322" r:id="rId19"/>
    <p:sldId id="329" r:id="rId20"/>
    <p:sldId id="323" r:id="rId21"/>
    <p:sldId id="324" r:id="rId22"/>
    <p:sldId id="325" r:id="rId23"/>
    <p:sldId id="330" r:id="rId24"/>
    <p:sldId id="326" r:id="rId25"/>
    <p:sldId id="327" r:id="rId26"/>
    <p:sldId id="328" r:id="rId27"/>
    <p:sldId id="301" r:id="rId28"/>
    <p:sldId id="287" r:id="rId29"/>
    <p:sldId id="303" r:id="rId30"/>
    <p:sldId id="304" r:id="rId31"/>
    <p:sldId id="305" r:id="rId32"/>
    <p:sldId id="309" r:id="rId33"/>
    <p:sldId id="310" r:id="rId34"/>
    <p:sldId id="311" r:id="rId35"/>
    <p:sldId id="313" r:id="rId36"/>
    <p:sldId id="314" r:id="rId37"/>
    <p:sldId id="316" r:id="rId38"/>
    <p:sldId id="317" r:id="rId39"/>
    <p:sldId id="288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FF00"/>
    <a:srgbClr val="F6FC80"/>
    <a:srgbClr val="6600FF"/>
    <a:srgbClr val="7BEDF9"/>
    <a:srgbClr val="046062"/>
    <a:srgbClr val="0D525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8" autoAdjust="0"/>
    <p:restoredTop sz="90929"/>
  </p:normalViewPr>
  <p:slideViewPr>
    <p:cSldViewPr>
      <p:cViewPr varScale="1">
        <p:scale>
          <a:sx n="70" d="100"/>
          <a:sy n="70" d="100"/>
        </p:scale>
        <p:origin x="1148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presProps" Target="presProps.xml"/><Relationship Id="rId8" Type="http://schemas.openxmlformats.org/officeDocument/2006/relationships/slide" Target="slides/slide2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tableStyles" Target="tableStyles.xml"/><Relationship Id="rId20" Type="http://schemas.openxmlformats.org/officeDocument/2006/relationships/slide" Target="slides/slide14.xml"/><Relationship Id="rId41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3.xml"/><Relationship Id="rId1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image" Target="../media/image20.png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png"/><Relationship Id="rId1" Type="http://schemas.openxmlformats.org/officeDocument/2006/relationships/image" Target="../media/image20.png"/><Relationship Id="rId4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89E56E-97A5-49C4-8642-F7FE1439B6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2312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D4E03F-C771-4034-AF8C-C84AE9CD39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336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FC59CA6-E5B4-4FAF-89BA-45ACBA36E398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36870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FC59CA6-E5B4-4FAF-89BA-45ACBA36E398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39109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60AC5DA-270B-4B2A-B1FB-5C79670AF30E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79827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9C60488-0499-4249-820C-A52F2DFCEB67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86500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0B15066-2949-4C3B-B269-DC4CEAAACF0B}" type="slidenum">
              <a:rPr lang="en-US" altLang="en-US" sz="1200"/>
              <a:pPr eaLnBrk="1" hangingPunct="1"/>
              <a:t>17</a:t>
            </a:fld>
            <a:endParaRPr lang="en-US" altLang="en-US" sz="120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37964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0B15066-2949-4C3B-B269-DC4CEAAACF0B}" type="slidenum">
              <a:rPr lang="en-US" altLang="en-US" sz="1200"/>
              <a:pPr eaLnBrk="1" hangingPunct="1"/>
              <a:t>18</a:t>
            </a:fld>
            <a:endParaRPr lang="en-US" altLang="en-US" sz="120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79253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7A8ECF3-7330-44A3-B748-07B738B43276}" type="slidenum">
              <a:rPr lang="en-US" altLang="en-US" sz="1200"/>
              <a:pPr eaLnBrk="1" hangingPunct="1"/>
              <a:t>19</a:t>
            </a:fld>
            <a:endParaRPr lang="en-US" altLang="en-US" sz="120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30627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F59AEFA-F868-4FEC-B34D-FF6D0D5CE910}" type="slidenum">
              <a:rPr lang="en-US" altLang="en-US" sz="1200"/>
              <a:pPr eaLnBrk="1" hangingPunct="1"/>
              <a:t>20</a:t>
            </a:fld>
            <a:endParaRPr lang="en-US" altLang="en-US" sz="120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78550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F872E37-B564-43C5-AF93-472A62DB17DE}" type="slidenum">
              <a:rPr lang="en-US" altLang="en-US" sz="1200"/>
              <a:pPr eaLnBrk="1" hangingPunct="1"/>
              <a:t>21</a:t>
            </a:fld>
            <a:endParaRPr lang="en-US" altLang="en-US" sz="120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1202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pic>
        <p:nvPicPr>
          <p:cNvPr id="5" name="Picture 1027" descr="D:\FRONTPAGE THEMES\NATURE\ANABNR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028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38917" name="Rectangle 1029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8918" name="Rectangle 1030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3C7E2821-AD0A-492A-A9A2-EB84F0C044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703707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FE6DA6-88AB-4DD0-A011-2E7EE6F14B53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94274169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D7693-94AC-48E8-A6A6-6B1D9C6D2A68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53745147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185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8A27DD5-5F21-4D95-B06F-51B77B3CC979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59670549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B14FAAD-8D62-487A-BD9C-C9200B8A95EC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4892918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F253CDB-B526-4294-8A24-9C39FD815E9F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7889786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8342F66-B66A-4D76-8D5D-F87925DCFE83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601242346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3E13029-FDB7-4BFF-A7AB-9D922D05C01E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21413263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7BCA48C-B507-45CF-9645-7BA90135999C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827656036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A21D99B-CB91-434A-9A4C-E39CA5721A9D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835968771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0290564-1F81-4941-93D9-488B7360DA17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88959867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C2261-C262-4700-9CD9-F6D90D7BE105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546536338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210185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1A0230-BC29-48B0-B30E-34AF016441BD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253102818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A4AB0D-32A7-448D-8422-319867B4AD51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12271605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185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331B6D7-5FEB-4D21-9EF8-7F5C92738F13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398804056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8A6CCD2-FE7A-416F-A3D8-D530CA8DAA19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767288204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725AE29-5D77-4836-8F21-D59778A81F60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256740012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ACAFD57-457F-4935-8AAF-B85AD938EF47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677863850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AE835C9-17A1-4A87-B532-076D2D9D6CCD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201337011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DC0E8F0-B3C8-4C50-818B-5D389BFBA834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438101535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8C348CB-9238-46A8-B43C-28FF073CA14B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539600835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FC260B-F6F6-4901-8D76-87C6172544DE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20778046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5E88A-7C8E-4AD8-BD50-92B133C780F0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843779604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210185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C7CA5C1-B08F-4002-9D50-BFB97E797CAE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759493351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69D6020-3437-46C4-A32C-9E1D58B81B83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68924343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>
              <a:solidFill>
                <a:srgbClr val="5B5249"/>
              </a:solidFill>
            </a:endParaRPr>
          </a:p>
        </p:txBody>
      </p:sp>
      <p:pic>
        <p:nvPicPr>
          <p:cNvPr id="5" name="Picture 1027" descr="D:\FRONTPAGE THEMES\NATURE\ANABNR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028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>
              <a:solidFill>
                <a:srgbClr val="5B5249"/>
              </a:solidFill>
            </a:endParaRPr>
          </a:p>
        </p:txBody>
      </p:sp>
      <p:sp>
        <p:nvSpPr>
          <p:cNvPr id="38917" name="Rectangle 1029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8918" name="Rectangle 1030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98BDFB57-998A-4212-B0D3-90828950E1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4146026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3A69D-9E18-40A1-A185-914A8837D3A5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710896832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33428-AB35-4131-8AA6-404A301A4C9A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601420976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05005-9D30-440A-A178-AEAE9437C8DB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836113718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1C216-F735-4921-97EB-026C3189BB34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221247920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717E6-5768-49FB-AD0A-E31E7F81A7BF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833454900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BF0B7-E64B-458D-8903-BB91013FF73E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360604877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2659E-C84F-4F0C-BEBD-488ABC499DAA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48973340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AB5BF-4B5D-4ED7-8115-412350020D71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192140947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2A9D6-A8BD-4EBD-BBC5-F6C1E4402288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964039250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B2CE2-A9ED-446D-AD30-A0124C2A4CC2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408114895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F9D41-E0B1-4E6C-B568-210060F6620E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065876012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FB3B9518-82F4-441E-BB13-0B641EC6DA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46566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7BD4838D-8961-49F8-875D-A129FFCEE5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124826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C994F722-8C0C-462C-A6AB-E4E28E9F04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802511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43210D11-304F-4A34-8628-483448FBB2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913628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33734FB0-764E-4F6D-A840-F8FA816829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846672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4FA53FE9-F572-4E1A-8AC6-1D3F466603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394775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DF9EAC27-BBD4-4672-802D-CFF6352721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327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059F5-9112-4840-B621-A12F462C3767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014651975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B2C0A4DD-B2DA-4213-8B37-E6C6261FDA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474549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6A49F5D7-CC0D-4E6C-8C5C-705828A337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102719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AEB15C34-BCC2-4F41-B4E4-804393B401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5190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AB3EABA4-943A-4245-8D2B-77E2ECD3A4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340272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C73D3932-37CB-44D1-B0F5-4E69D89367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326996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C4EC34D9-1566-4410-8761-5FD3DD23EB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797397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151604ED-909E-461A-BAF0-721FBC5D90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7381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ADCCD95D-B13E-4E2E-978C-2A2A92153E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025971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BA5EEEDA-AA7E-439D-9F90-987E1F4000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742479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BC7E3F4D-2375-4DD9-BC2E-D8B268D1A6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7124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2D1B9-A770-4C5B-A50D-34AEA6F73610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219615124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0E907DF7-6D78-498D-895A-B6A6B0F4CA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78783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5867F5BD-42EC-4358-B985-2F58BE058C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907474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12A4C8C7-C262-4021-951F-7FE018C120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839112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D486863C-827D-4959-829E-CC2625C276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069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48F723D4-BA1D-439A-BF78-F11359098E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950331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4A4BD1F3-4BF3-4ED5-8A21-B0C7A78E78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5045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05666-40F0-4179-A99B-6EA02D17668F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07612839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4BC2E-5DA7-4F19-98DD-E971914011C1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86520390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D5DF92-1F80-4A9B-9D88-25A3B87E0527}" type="slidenum">
              <a:rPr lang="en-US" altLang="en-US"/>
              <a:pPr/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48446007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5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4.xml"/><Relationship Id="rId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8" name="Rectangle 4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9" name="Rectangle 5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3" name="Picture 9" descr="C:\Wendy\anabnr2.GI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378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5E7A8A4A-A1E0-4F2F-AF25-734683B0A8BE}" type="slidenum">
              <a:rPr lang="en-US" altLang="en-US"/>
              <a:pPr/>
              <a:t>‹#›</a:t>
            </a:fld>
            <a:endParaRPr lang="en-US" altLang="en-US" sz="140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2052" name="Rectangle 4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2053" name="Rectangle 5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pic>
        <p:nvPicPr>
          <p:cNvPr id="2054" name="Picture 9" descr="C:\Wendy\anabnr2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2056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chemeClr val="tx2"/>
                </a:solidFill>
              </a:rPr>
              <a:t>iRespond Question Master</a:t>
            </a:r>
          </a:p>
        </p:txBody>
      </p:sp>
      <p:sp>
        <p:nvSpPr>
          <p:cNvPr id="2057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3200"/>
              <a:t>A.) Response A</a:t>
            </a:r>
          </a:p>
        </p:txBody>
      </p:sp>
      <p:sp>
        <p:nvSpPr>
          <p:cNvPr id="2058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3200"/>
              <a:t>B.) Response B</a:t>
            </a:r>
          </a:p>
        </p:txBody>
      </p:sp>
      <p:sp>
        <p:nvSpPr>
          <p:cNvPr id="2059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3200"/>
              <a:t>C.) Response C</a:t>
            </a:r>
          </a:p>
        </p:txBody>
      </p:sp>
      <p:sp>
        <p:nvSpPr>
          <p:cNvPr id="2060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3200"/>
              <a:t>D.) Response D</a:t>
            </a:r>
          </a:p>
        </p:txBody>
      </p:sp>
      <p:sp>
        <p:nvSpPr>
          <p:cNvPr id="2061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3200"/>
              <a:t>E.) Response E</a:t>
            </a:r>
          </a:p>
        </p:txBody>
      </p:sp>
      <p:sp>
        <p:nvSpPr>
          <p:cNvPr id="2062" name="Percent"/>
          <p:cNvSpPr>
            <a:spLocks noChangeArrowheads="1"/>
          </p:cNvSpPr>
          <p:nvPr userDrawn="1"/>
        </p:nvSpPr>
        <p:spPr bwMode="auto"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5B5249"/>
                </a:solidFill>
              </a:rPr>
              <a:t>Percent Complete 100%</a:t>
            </a:r>
          </a:p>
        </p:txBody>
      </p:sp>
      <p:sp>
        <p:nvSpPr>
          <p:cNvPr id="2063" name="Timer"/>
          <p:cNvSpPr>
            <a:spLocks noChangeArrowheads="1"/>
          </p:cNvSpPr>
          <p:nvPr userDrawn="1"/>
        </p:nvSpPr>
        <p:spPr bwMode="auto"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5B5249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41" r:id="rId2"/>
    <p:sldLayoutId id="2147484042" r:id="rId3"/>
    <p:sldLayoutId id="2147484043" r:id="rId4"/>
    <p:sldLayoutId id="2147484044" r:id="rId5"/>
    <p:sldLayoutId id="2147484045" r:id="rId6"/>
    <p:sldLayoutId id="2147484046" r:id="rId7"/>
    <p:sldLayoutId id="2147484047" r:id="rId8"/>
    <p:sldLayoutId id="2147484048" r:id="rId9"/>
    <p:sldLayoutId id="2147484049" r:id="rId10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3076" name="Rectangle 4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3077" name="Rectangle 5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pic>
        <p:nvPicPr>
          <p:cNvPr id="3078" name="Picture 9" descr="C:\Wendy\anabnr2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Rectangle 10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3080" name="GraphShape" hidden="1"/>
          <p:cNvSpPr>
            <a:spLocks noChangeArrowheads="1"/>
          </p:cNvSpPr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iRespond Graph</a:t>
            </a:r>
          </a:p>
        </p:txBody>
      </p:sp>
      <p:grpSp>
        <p:nvGrpSpPr>
          <p:cNvPr id="3081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3110" name="CorrectBar0"/>
            <p:cNvSpPr>
              <a:spLocks noChangeArrowheads="1"/>
            </p:cNvSpPr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11" name="CorrectBar1"/>
            <p:cNvSpPr>
              <a:spLocks noChangeArrowheads="1"/>
            </p:cNvSpPr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082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105" name="PercentLabel0"/>
            <p:cNvSpPr>
              <a:spLocks noChangeArrowheads="1"/>
            </p:cNvSpPr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800">
                  <a:solidFill>
                    <a:srgbClr val="5B5249"/>
                  </a:solidFill>
                </a:rPr>
                <a:t>67%</a:t>
              </a:r>
            </a:p>
          </p:txBody>
        </p:sp>
        <p:sp>
          <p:nvSpPr>
            <p:cNvPr id="3106" name="PercentLabel1"/>
            <p:cNvSpPr>
              <a:spLocks noChangeArrowheads="1"/>
            </p:cNvSpPr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800">
                  <a:solidFill>
                    <a:srgbClr val="5B5249"/>
                  </a:solidFill>
                </a:rPr>
                <a:t>33%</a:t>
              </a:r>
            </a:p>
          </p:txBody>
        </p:sp>
        <p:sp>
          <p:nvSpPr>
            <p:cNvPr id="3107" name="PercentLabel2"/>
            <p:cNvSpPr>
              <a:spLocks noChangeArrowheads="1"/>
            </p:cNvSpPr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800">
                  <a:solidFill>
                    <a:srgbClr val="5B5249"/>
                  </a:solidFill>
                </a:rPr>
                <a:t>100%</a:t>
              </a:r>
            </a:p>
          </p:txBody>
        </p:sp>
        <p:sp>
          <p:nvSpPr>
            <p:cNvPr id="3108" name="PercentLabel3"/>
            <p:cNvSpPr>
              <a:spLocks noChangeArrowheads="1"/>
            </p:cNvSpPr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800">
                  <a:solidFill>
                    <a:srgbClr val="5B5249"/>
                  </a:solidFill>
                </a:rPr>
                <a:t>100%</a:t>
              </a:r>
            </a:p>
          </p:txBody>
        </p:sp>
        <p:sp>
          <p:nvSpPr>
            <p:cNvPr id="3109" name="PercentLabel4"/>
            <p:cNvSpPr>
              <a:spLocks noChangeArrowheads="1"/>
            </p:cNvSpPr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800">
                  <a:solidFill>
                    <a:srgbClr val="5B5249"/>
                  </a:solidFill>
                </a:rPr>
                <a:t>67%</a:t>
              </a:r>
            </a:p>
          </p:txBody>
        </p:sp>
      </p:grpSp>
      <p:grpSp>
        <p:nvGrpSpPr>
          <p:cNvPr id="3083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3102" name="IncorrectBar2"/>
            <p:cNvSpPr>
              <a:spLocks noChangeArrowheads="1"/>
            </p:cNvSpPr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03" name="IncorrectBar3"/>
            <p:cNvSpPr>
              <a:spLocks noChangeArrowheads="1"/>
            </p:cNvSpPr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04" name="IncorrectBar4"/>
            <p:cNvSpPr>
              <a:spLocks noChangeArrowheads="1"/>
            </p:cNvSpPr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084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3097" name="XValueLabel0"/>
            <p:cNvSpPr>
              <a:spLocks noChangeArrowheads="1"/>
            </p:cNvSpPr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800">
                  <a:solidFill>
                    <a:srgbClr val="5B5249"/>
                  </a:solidFill>
                </a:rPr>
                <a:t>A*</a:t>
              </a:r>
            </a:p>
          </p:txBody>
        </p:sp>
        <p:sp>
          <p:nvSpPr>
            <p:cNvPr id="3098" name="XValueLabel1"/>
            <p:cNvSpPr>
              <a:spLocks noChangeArrowheads="1"/>
            </p:cNvSpPr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800">
                  <a:solidFill>
                    <a:srgbClr val="5B5249"/>
                  </a:solidFill>
                </a:rPr>
                <a:t>B*</a:t>
              </a:r>
            </a:p>
          </p:txBody>
        </p:sp>
        <p:sp>
          <p:nvSpPr>
            <p:cNvPr id="3099" name="XValueLabel2"/>
            <p:cNvSpPr>
              <a:spLocks noChangeArrowheads="1"/>
            </p:cNvSpPr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800">
                  <a:solidFill>
                    <a:srgbClr val="5B5249"/>
                  </a:solidFill>
                </a:rPr>
                <a:t>C</a:t>
              </a:r>
            </a:p>
          </p:txBody>
        </p:sp>
        <p:sp>
          <p:nvSpPr>
            <p:cNvPr id="3100" name="XValueLabel3"/>
            <p:cNvSpPr>
              <a:spLocks noChangeArrowheads="1"/>
            </p:cNvSpPr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800">
                  <a:solidFill>
                    <a:srgbClr val="5B5249"/>
                  </a:solidFill>
                </a:rPr>
                <a:t>D</a:t>
              </a:r>
            </a:p>
          </p:txBody>
        </p:sp>
        <p:sp>
          <p:nvSpPr>
            <p:cNvPr id="3101" name="XValueLabel4"/>
            <p:cNvSpPr>
              <a:spLocks noChangeArrowheads="1"/>
            </p:cNvSpPr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800">
                  <a:solidFill>
                    <a:srgbClr val="5B5249"/>
                  </a:solidFill>
                </a:rPr>
                <a:t>E</a:t>
              </a:r>
            </a:p>
          </p:txBody>
        </p:sp>
      </p:grpSp>
      <p:grpSp>
        <p:nvGrpSpPr>
          <p:cNvPr id="3085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3091" name="XAxisLine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noFill/>
            <a:ln w="25400" algn="ctr">
              <a:solidFill>
                <a:srgbClr val="5B524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92" name="YAxisLine"/>
            <p:cNvCxnSpPr>
              <a:cxnSpLocks noChangeShapeType="1"/>
            </p:cNvCxnSpPr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noFill/>
            <a:ln w="25400" algn="ctr">
              <a:solidFill>
                <a:srgbClr val="5B524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93" name="YAxisTick0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5B524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94" name="YAxisTick1"/>
            <p:cNvCxnSpPr>
              <a:cxnSpLocks noChangeShapeType="1"/>
            </p:cNvCxnSpPr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5B524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95" name="YAxisTick2"/>
            <p:cNvCxnSpPr>
              <a:cxnSpLocks noChangeShapeType="1"/>
            </p:cNvCxnSpPr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5B524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96" name="YAxisTick3"/>
            <p:cNvCxnSpPr>
              <a:cxnSpLocks noChangeShapeType="1"/>
            </p:cNvCxnSpPr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5B524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086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087" name="YValueLabel0"/>
            <p:cNvSpPr>
              <a:spLocks noChangeArrowheads="1"/>
            </p:cNvSpPr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solidFill>
                    <a:srgbClr val="5B5249"/>
                  </a:solidFill>
                </a:rPr>
                <a:t>0</a:t>
              </a:r>
            </a:p>
          </p:txBody>
        </p:sp>
        <p:sp>
          <p:nvSpPr>
            <p:cNvPr id="3088" name="YValueLabel1"/>
            <p:cNvSpPr>
              <a:spLocks noChangeArrowheads="1"/>
            </p:cNvSpPr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solidFill>
                    <a:srgbClr val="5B5249"/>
                  </a:solidFill>
                </a:rPr>
                <a:t>1</a:t>
              </a:r>
            </a:p>
          </p:txBody>
        </p:sp>
        <p:sp>
          <p:nvSpPr>
            <p:cNvPr id="3089" name="YValueLabel2"/>
            <p:cNvSpPr>
              <a:spLocks noChangeArrowheads="1"/>
            </p:cNvSpPr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solidFill>
                    <a:srgbClr val="5B5249"/>
                  </a:solidFill>
                </a:rPr>
                <a:t>2</a:t>
              </a:r>
            </a:p>
          </p:txBody>
        </p:sp>
        <p:sp>
          <p:nvSpPr>
            <p:cNvPr id="3090" name="YValueLabel3"/>
            <p:cNvSpPr>
              <a:spLocks noChangeArrowheads="1"/>
            </p:cNvSpPr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000">
                  <a:solidFill>
                    <a:srgbClr val="5B5249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>
              <a:solidFill>
                <a:srgbClr val="5B5249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>
              <a:solidFill>
                <a:srgbClr val="5B5249"/>
              </a:solidFill>
            </a:endParaRPr>
          </a:p>
        </p:txBody>
      </p:sp>
      <p:sp>
        <p:nvSpPr>
          <p:cNvPr id="4100" name="Rectangle 4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>
              <a:solidFill>
                <a:srgbClr val="5B5249"/>
              </a:solidFill>
            </a:endParaRPr>
          </a:p>
        </p:txBody>
      </p:sp>
      <p:sp>
        <p:nvSpPr>
          <p:cNvPr id="4101" name="Rectangle 5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>
              <a:solidFill>
                <a:srgbClr val="5B5249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2A3D7A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2A3D7A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4105" name="Picture 9" descr="C:\Wendy\anabnr2.GI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>
              <a:solidFill>
                <a:srgbClr val="5B5249"/>
              </a:solidFill>
            </a:endParaRPr>
          </a:p>
        </p:txBody>
      </p:sp>
      <p:sp>
        <p:nvSpPr>
          <p:cNvPr id="378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2A3D7A"/>
                </a:solidFill>
              </a:defRPr>
            </a:lvl1pPr>
          </a:lstStyle>
          <a:p>
            <a:fld id="{04B3E57A-E189-4D03-8BA3-58BDD42D76E6}" type="slidenum">
              <a:rPr lang="en-US" altLang="en-US"/>
              <a:pPr/>
              <a:t>‹#›</a:t>
            </a:fld>
            <a:endParaRPr lang="en-US" altLang="en-US" sz="140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fld id="{3C3DB3CB-051A-4F64-9A8B-E7375BED4DF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3" r:id="rId3"/>
    <p:sldLayoutId id="2147484074" r:id="rId4"/>
    <p:sldLayoutId id="2147484075" r:id="rId5"/>
    <p:sldLayoutId id="2147484076" r:id="rId6"/>
    <p:sldLayoutId id="2147484077" r:id="rId7"/>
    <p:sldLayoutId id="2147484078" r:id="rId8"/>
    <p:sldLayoutId id="2147484079" r:id="rId9"/>
    <p:sldLayoutId id="2147484080" r:id="rId10"/>
    <p:sldLayoutId id="214748408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fld id="{86ACC797-AB30-4DB2-B4C5-8C549529DCE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  <p:sldLayoutId id="2147484092" r:id="rId11"/>
    <p:sldLayoutId id="214748409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6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6.wmf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65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9.wmf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60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20.png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60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20.png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60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20.png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60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0.png"/><Relationship Id="rId4" Type="http://schemas.openxmlformats.org/officeDocument/2006/relationships/oleObject" Target="../embeddings/oleObject1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60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0.png"/><Relationship Id="rId4" Type="http://schemas.openxmlformats.org/officeDocument/2006/relationships/oleObject" Target="../embeddings/oleObject15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60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3.wmf"/><Relationship Id="rId5" Type="http://schemas.openxmlformats.org/officeDocument/2006/relationships/image" Target="../media/image20.png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60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0.png"/><Relationship Id="rId4" Type="http://schemas.openxmlformats.org/officeDocument/2006/relationships/oleObject" Target="../embeddings/oleObject2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60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0.png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4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60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0.png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4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6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7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2.gi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76200"/>
            <a:ext cx="8991600" cy="685800"/>
          </a:xfrm>
        </p:spPr>
        <p:txBody>
          <a:bodyPr/>
          <a:lstStyle/>
          <a:p>
            <a:pPr eaLnBrk="1" hangingPunct="1"/>
            <a:r>
              <a:rPr lang="en-US" altLang="en-US" sz="2000" b="1" smtClean="0"/>
              <a:t>Session 5	</a:t>
            </a:r>
            <a:r>
              <a:rPr lang="en-US" altLang="en-US" sz="3200" b="1" smtClean="0"/>
              <a:t>		Warm-up</a:t>
            </a:r>
            <a:endParaRPr lang="en-US" altLang="en-US" sz="3200" b="1" smtClean="0">
              <a:solidFill>
                <a:srgbClr val="FF3300"/>
              </a:solidFill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143000"/>
            <a:ext cx="6324600" cy="2364006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3032366"/>
            <a:ext cx="4419600" cy="33939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762000"/>
          </a:xfrm>
        </p:spPr>
        <p:txBody>
          <a:bodyPr/>
          <a:lstStyle/>
          <a:p>
            <a:pPr algn="ctr" eaLnBrk="1" hangingPunct="1"/>
            <a:r>
              <a:rPr lang="en-US" altLang="en-US" smtClean="0">
                <a:solidFill>
                  <a:srgbClr val="000000"/>
                </a:solidFill>
              </a:rPr>
              <a:t>Parts of </a:t>
            </a:r>
            <a:r>
              <a:rPr lang="en-US" altLang="en-US" b="1" smtClean="0">
                <a:solidFill>
                  <a:srgbClr val="000000"/>
                </a:solidFill>
              </a:rPr>
              <a:t>Isosceles Triangles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590800" y="838200"/>
            <a:ext cx="5867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6600FF"/>
                </a:solidFill>
              </a:rPr>
              <a:t>  The angle formed by the congruent sides is called the </a:t>
            </a:r>
            <a:r>
              <a:rPr lang="en-US" altLang="en-US" sz="2800" b="1" u="sng">
                <a:solidFill>
                  <a:srgbClr val="6600FF"/>
                </a:solidFill>
              </a:rPr>
              <a:t>vertex angle</a:t>
            </a:r>
            <a:r>
              <a:rPr lang="en-US" altLang="en-US" sz="2800">
                <a:solidFill>
                  <a:srgbClr val="6600FF"/>
                </a:solidFill>
              </a:rPr>
              <a:t>.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H="1">
            <a:off x="3581400" y="2362200"/>
            <a:ext cx="1447800" cy="17526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5029200" y="2362200"/>
            <a:ext cx="1371600" cy="17526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3581400" y="4114800"/>
            <a:ext cx="2819400" cy="0"/>
          </a:xfrm>
          <a:prstGeom prst="line">
            <a:avLst/>
          </a:prstGeom>
          <a:noFill/>
          <a:ln w="38100">
            <a:solidFill>
              <a:srgbClr val="CC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44054" name="Group 22"/>
          <p:cNvGrpSpPr>
            <a:grpSpLocks/>
          </p:cNvGrpSpPr>
          <p:nvPr/>
        </p:nvGrpSpPr>
        <p:grpSpPr bwMode="auto">
          <a:xfrm>
            <a:off x="4038600" y="2819400"/>
            <a:ext cx="1905000" cy="304800"/>
            <a:chOff x="2544" y="1776"/>
            <a:chExt cx="1200" cy="192"/>
          </a:xfrm>
        </p:grpSpPr>
        <p:sp>
          <p:nvSpPr>
            <p:cNvPr id="85012" name="Line 7"/>
            <p:cNvSpPr>
              <a:spLocks noChangeShapeType="1"/>
            </p:cNvSpPr>
            <p:nvPr/>
          </p:nvSpPr>
          <p:spPr bwMode="auto">
            <a:xfrm>
              <a:off x="2544" y="1776"/>
              <a:ext cx="24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5013" name="Line 8"/>
            <p:cNvSpPr>
              <a:spLocks noChangeShapeType="1"/>
            </p:cNvSpPr>
            <p:nvPr/>
          </p:nvSpPr>
          <p:spPr bwMode="auto">
            <a:xfrm flipH="1">
              <a:off x="3600" y="1776"/>
              <a:ext cx="144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3886200" y="2514600"/>
            <a:ext cx="493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9900"/>
                </a:solidFill>
              </a:rPr>
              <a:t>leg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5715000" y="2438400"/>
            <a:ext cx="493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009900"/>
                </a:solidFill>
              </a:rPr>
              <a:t>leg</a:t>
            </a: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6248400" y="2362200"/>
            <a:ext cx="2895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9900"/>
                </a:solidFill>
              </a:rPr>
              <a:t>  The congruent sides are called </a:t>
            </a:r>
            <a:r>
              <a:rPr lang="en-US" altLang="en-US" sz="2800" b="1" u="sng">
                <a:solidFill>
                  <a:srgbClr val="009900"/>
                </a:solidFill>
              </a:rPr>
              <a:t>legs</a:t>
            </a:r>
            <a:r>
              <a:rPr lang="en-US" altLang="en-US" sz="2800">
                <a:solidFill>
                  <a:srgbClr val="009900"/>
                </a:solidFill>
              </a:rPr>
              <a:t>.</a:t>
            </a: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1143000" y="4267200"/>
            <a:ext cx="43545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rgbClr val="CC9900"/>
                </a:solidFill>
              </a:rPr>
              <a:t>The side opposite the vertex is the </a:t>
            </a:r>
            <a:r>
              <a:rPr lang="en-US" altLang="en-US" sz="2800" b="1" u="sng">
                <a:solidFill>
                  <a:srgbClr val="CC9900"/>
                </a:solidFill>
              </a:rPr>
              <a:t>base</a:t>
            </a:r>
            <a:r>
              <a:rPr lang="en-US" altLang="en-US" sz="2800">
                <a:solidFill>
                  <a:srgbClr val="CC9900"/>
                </a:solidFill>
              </a:rPr>
              <a:t>.</a:t>
            </a: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1905000" y="36576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FF0066"/>
                </a:solidFill>
              </a:rPr>
              <a:t>base angle</a:t>
            </a:r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>
            <a:off x="2971800" y="4038600"/>
            <a:ext cx="5334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6934200" y="39624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FF0066"/>
                </a:solidFill>
              </a:rPr>
              <a:t>base angle</a:t>
            </a:r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 flipH="1" flipV="1">
            <a:off x="6477000" y="4038600"/>
            <a:ext cx="457200" cy="762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457200" y="1981200"/>
            <a:ext cx="32766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66"/>
                </a:solidFill>
              </a:rPr>
              <a:t>  The two angles formed by the base and one of the congruent sides are called </a:t>
            </a:r>
            <a:r>
              <a:rPr lang="en-US" altLang="en-US" b="1" u="sng">
                <a:solidFill>
                  <a:srgbClr val="FF0066"/>
                </a:solidFill>
              </a:rPr>
              <a:t>base angles</a:t>
            </a:r>
            <a:r>
              <a:rPr lang="en-US" altLang="en-US">
                <a:solidFill>
                  <a:srgbClr val="FF0066"/>
                </a:solidFill>
              </a:rPr>
              <a:t>.</a:t>
            </a:r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 flipH="1">
            <a:off x="5029200" y="1752600"/>
            <a:ext cx="457200" cy="609600"/>
          </a:xfrm>
          <a:prstGeom prst="line">
            <a:avLst/>
          </a:prstGeom>
          <a:noFill/>
          <a:ln w="38100">
            <a:solidFill>
              <a:srgbClr val="66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51" name="Freeform 19"/>
          <p:cNvSpPr>
            <a:spLocks/>
          </p:cNvSpPr>
          <p:nvPr/>
        </p:nvSpPr>
        <p:spPr bwMode="auto">
          <a:xfrm>
            <a:off x="4343400" y="4191000"/>
            <a:ext cx="1371600" cy="917575"/>
          </a:xfrm>
          <a:custGeom>
            <a:avLst/>
            <a:gdLst>
              <a:gd name="T0" fmla="*/ 0 w 625"/>
              <a:gd name="T1" fmla="*/ 2147483647 h 626"/>
              <a:gd name="T2" fmla="*/ 2147483647 w 625"/>
              <a:gd name="T3" fmla="*/ 2147483647 h 626"/>
              <a:gd name="T4" fmla="*/ 2147483647 w 625"/>
              <a:gd name="T5" fmla="*/ 2147483647 h 626"/>
              <a:gd name="T6" fmla="*/ 2147483647 w 625"/>
              <a:gd name="T7" fmla="*/ 0 h 62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25" h="626">
                <a:moveTo>
                  <a:pt x="0" y="610"/>
                </a:moveTo>
                <a:cubicBezTo>
                  <a:pt x="55" y="626"/>
                  <a:pt x="34" y="625"/>
                  <a:pt x="60" y="625"/>
                </a:cubicBezTo>
                <a:lnTo>
                  <a:pt x="625" y="576"/>
                </a:lnTo>
                <a:lnTo>
                  <a:pt x="577" y="0"/>
                </a:lnTo>
              </a:path>
            </a:pathLst>
          </a:custGeom>
          <a:noFill/>
          <a:ln w="38100" cap="flat" cmpd="sng">
            <a:solidFill>
              <a:srgbClr val="CC9900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85011" name="Picture 20" descr="C:\WINNT\Application Data\Microsoft\Media Catalog\Downloaded Clips\cl57\j021910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611313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utoUpdateAnimBg="0"/>
      <p:bldP spid="44036" grpId="0" animBg="1"/>
      <p:bldP spid="44037" grpId="0" animBg="1"/>
      <p:bldP spid="44038" grpId="0" animBg="1"/>
      <p:bldP spid="44041" grpId="0" autoUpdateAnimBg="0"/>
      <p:bldP spid="44042" grpId="0" autoUpdateAnimBg="0"/>
      <p:bldP spid="44043" grpId="0" autoUpdateAnimBg="0"/>
      <p:bldP spid="44044" grpId="0" autoUpdateAnimBg="0"/>
      <p:bldP spid="44045" grpId="0" autoUpdateAnimBg="0"/>
      <p:bldP spid="44046" grpId="0" animBg="1"/>
      <p:bldP spid="44047" grpId="0" autoUpdateAnimBg="0"/>
      <p:bldP spid="44048" grpId="0" animBg="1"/>
      <p:bldP spid="44049" grpId="0" autoUpdateAnimBg="0"/>
      <p:bldP spid="44050" grpId="0" animBg="1"/>
      <p:bldP spid="4405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Base Angles Theorem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2800" smtClean="0"/>
          </a:p>
          <a:p>
            <a:pPr eaLnBrk="1" hangingPunct="1">
              <a:buFontTx/>
              <a:buNone/>
            </a:pPr>
            <a:endParaRPr lang="en-US" altLang="en-US" sz="2800" smtClean="0"/>
          </a:p>
          <a:p>
            <a:pPr eaLnBrk="1" hangingPunct="1">
              <a:buFontTx/>
              <a:buNone/>
            </a:pPr>
            <a:endParaRPr lang="en-US" altLang="en-US" sz="2800" smtClean="0"/>
          </a:p>
          <a:p>
            <a:pPr eaLnBrk="1" hangingPunct="1">
              <a:buFontTx/>
              <a:buNone/>
            </a:pPr>
            <a:endParaRPr lang="en-US" altLang="en-US" sz="2800" smtClean="0"/>
          </a:p>
          <a:p>
            <a:pPr eaLnBrk="1" hangingPunct="1">
              <a:buFontTx/>
              <a:buNone/>
            </a:pPr>
            <a:r>
              <a:rPr lang="en-US" altLang="en-US" sz="2800" smtClean="0"/>
              <a:t>If two sides of a triangle are congruent, then the angles opposite them are congruent.</a:t>
            </a:r>
          </a:p>
          <a:p>
            <a:pPr eaLnBrk="1" hangingPunct="1">
              <a:buFontTx/>
              <a:buNone/>
            </a:pPr>
            <a:endParaRPr lang="en-US" altLang="en-US" sz="2800" smtClean="0"/>
          </a:p>
          <a:p>
            <a:pPr eaLnBrk="1" hangingPunct="1">
              <a:buFontTx/>
              <a:buNone/>
            </a:pPr>
            <a:r>
              <a:rPr lang="en-US" altLang="en-US" sz="2800" smtClean="0"/>
              <a:t>If                  , then</a:t>
            </a:r>
          </a:p>
        </p:txBody>
      </p:sp>
      <p:graphicFrame>
        <p:nvGraphicFramePr>
          <p:cNvPr id="86020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990600" y="5105400"/>
          <a:ext cx="14478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1" name="Equation" r:id="rId3" imgW="622030" imgH="215806" progId="Equation.3">
                  <p:embed/>
                </p:oleObj>
              </mc:Choice>
              <mc:Fallback>
                <p:oleObj name="Equation" r:id="rId3" imgW="622030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105400"/>
                        <a:ext cx="144780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602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219200"/>
            <a:ext cx="2058988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6022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581400" y="5105400"/>
          <a:ext cx="16002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2" name="Equation" r:id="rId6" imgW="634449" imgH="177646" progId="Equation.3">
                  <p:embed/>
                </p:oleObj>
              </mc:Choice>
              <mc:Fallback>
                <p:oleObj name="Equation" r:id="rId6" imgW="634449" imgH="177646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105400"/>
                        <a:ext cx="160020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Converse of Base Angles Theorem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362200"/>
            <a:ext cx="7924800" cy="3763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2800" smtClean="0"/>
          </a:p>
          <a:p>
            <a:pPr eaLnBrk="1" hangingPunct="1">
              <a:buFontTx/>
              <a:buNone/>
            </a:pPr>
            <a:endParaRPr lang="en-US" altLang="en-US" sz="2800" smtClean="0"/>
          </a:p>
          <a:p>
            <a:pPr eaLnBrk="1" hangingPunct="1">
              <a:buFontTx/>
              <a:buNone/>
            </a:pPr>
            <a:endParaRPr lang="en-US" altLang="en-US" sz="2800" smtClean="0"/>
          </a:p>
          <a:p>
            <a:pPr eaLnBrk="1" hangingPunct="1">
              <a:buFontTx/>
              <a:buNone/>
            </a:pPr>
            <a:r>
              <a:rPr lang="en-US" altLang="en-US" sz="2800" smtClean="0"/>
              <a:t>If two angles of a triangle are congruent, then the sides opposite them are congruent.</a:t>
            </a:r>
          </a:p>
          <a:p>
            <a:pPr eaLnBrk="1" hangingPunct="1">
              <a:buFontTx/>
              <a:buNone/>
            </a:pPr>
            <a:endParaRPr lang="en-US" altLang="en-US" sz="2800" smtClean="0"/>
          </a:p>
          <a:p>
            <a:pPr eaLnBrk="1" hangingPunct="1">
              <a:buFontTx/>
              <a:buNone/>
            </a:pPr>
            <a:r>
              <a:rPr lang="en-US" altLang="en-US" sz="2800" smtClean="0"/>
              <a:t>If                  , then</a:t>
            </a:r>
          </a:p>
        </p:txBody>
      </p:sp>
      <p:graphicFrame>
        <p:nvGraphicFramePr>
          <p:cNvPr id="87044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838200" y="5410200"/>
          <a:ext cx="15748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5" name="Equation" r:id="rId3" imgW="634449" imgH="177646" progId="Equation.3">
                  <p:embed/>
                </p:oleObj>
              </mc:Choice>
              <mc:Fallback>
                <p:oleObj name="Equation" r:id="rId3" imgW="634449" imgH="17764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410200"/>
                        <a:ext cx="1574800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704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213" y="1447800"/>
            <a:ext cx="1862137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7046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505200" y="5287963"/>
          <a:ext cx="1600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6" name="Equation" r:id="rId6" imgW="622030" imgH="215806" progId="Equation.3">
                  <p:embed/>
                </p:oleObj>
              </mc:Choice>
              <mc:Fallback>
                <p:oleObj name="Equation" r:id="rId6" imgW="622030" imgH="215806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287963"/>
                        <a:ext cx="1600200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066" name="Object 2"/>
          <p:cNvGraphicFramePr>
            <a:graphicFrameLocks noChangeAspect="1"/>
          </p:cNvGraphicFramePr>
          <p:nvPr/>
        </p:nvGraphicFramePr>
        <p:xfrm>
          <a:off x="0" y="6535738"/>
          <a:ext cx="91440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90" name="Image" r:id="rId4" imgW="13003175" imgH="456821" progId="Photoshop.Image.7">
                  <p:embed/>
                </p:oleObj>
              </mc:Choice>
              <mc:Fallback>
                <p:oleObj name="Image" r:id="rId4" imgW="13003175" imgH="456821" progId="Photoshop.Image.7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535738"/>
                        <a:ext cx="9144000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67" name="Object 3"/>
          <p:cNvGraphicFramePr>
            <a:graphicFrameLocks noChangeAspect="1"/>
          </p:cNvGraphicFramePr>
          <p:nvPr/>
        </p:nvGraphicFramePr>
        <p:xfrm>
          <a:off x="0" y="0"/>
          <a:ext cx="91440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91" name="Image" r:id="rId6" imgW="13002794" imgH="1179279" progId="Photoshop.Image.7">
                  <p:embed/>
                </p:oleObj>
              </mc:Choice>
              <mc:Fallback>
                <p:oleObj name="Image" r:id="rId6" imgW="13002794" imgH="1179279" progId="Photoshop.Image.7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254000" y="266700"/>
            <a:ext cx="2197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bg1"/>
                </a:solidFill>
              </a:rPr>
              <a:t>EXAMPLE 1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2460625" y="293688"/>
            <a:ext cx="436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CC0000"/>
                </a:solidFill>
              </a:rPr>
              <a:t>Apply the Base Angles Theorem</a:t>
            </a:r>
          </a:p>
        </p:txBody>
      </p:sp>
      <p:sp>
        <p:nvSpPr>
          <p:cNvPr id="88070" name="Text Box 7"/>
          <p:cNvSpPr txBox="1">
            <a:spLocks noChangeArrowheads="1"/>
          </p:cNvSpPr>
          <p:nvPr/>
        </p:nvSpPr>
        <p:spPr bwMode="auto">
          <a:xfrm>
            <a:off x="3048000" y="1905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</a:t>
            </a:r>
          </a:p>
        </p:txBody>
      </p:sp>
      <p:sp>
        <p:nvSpPr>
          <p:cNvPr id="88071" name="Text Box 8"/>
          <p:cNvSpPr txBox="1">
            <a:spLocks noChangeArrowheads="1"/>
          </p:cNvSpPr>
          <p:nvPr/>
        </p:nvSpPr>
        <p:spPr bwMode="auto">
          <a:xfrm>
            <a:off x="1905000" y="6172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R</a:t>
            </a:r>
          </a:p>
        </p:txBody>
      </p:sp>
      <p:sp>
        <p:nvSpPr>
          <p:cNvPr id="88072" name="Text Box 9"/>
          <p:cNvSpPr txBox="1">
            <a:spLocks noChangeArrowheads="1"/>
          </p:cNvSpPr>
          <p:nvPr/>
        </p:nvSpPr>
        <p:spPr bwMode="auto">
          <a:xfrm>
            <a:off x="685800" y="1905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Q</a:t>
            </a:r>
          </a:p>
        </p:txBody>
      </p:sp>
      <p:sp>
        <p:nvSpPr>
          <p:cNvPr id="88073" name="Text Box 11"/>
          <p:cNvSpPr txBox="1">
            <a:spLocks noChangeArrowheads="1"/>
          </p:cNvSpPr>
          <p:nvPr/>
        </p:nvSpPr>
        <p:spPr bwMode="auto">
          <a:xfrm>
            <a:off x="1828800" y="50292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0000FF"/>
                </a:solidFill>
              </a:rPr>
              <a:t>(30)</a:t>
            </a:r>
            <a:r>
              <a:rPr lang="en-US" altLang="en-US" sz="1400">
                <a:solidFill>
                  <a:srgbClr val="0000FF"/>
                </a:solidFill>
                <a:cs typeface="Arial" panose="020B0604020202020204" pitchFamily="34" charset="0"/>
              </a:rPr>
              <a:t>°</a:t>
            </a:r>
          </a:p>
        </p:txBody>
      </p:sp>
      <p:sp>
        <p:nvSpPr>
          <p:cNvPr id="88074" name="Line 12"/>
          <p:cNvSpPr>
            <a:spLocks noChangeShapeType="1"/>
          </p:cNvSpPr>
          <p:nvPr/>
        </p:nvSpPr>
        <p:spPr bwMode="auto">
          <a:xfrm>
            <a:off x="1143000" y="2133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5" name="Line 13"/>
          <p:cNvSpPr>
            <a:spLocks noChangeShapeType="1"/>
          </p:cNvSpPr>
          <p:nvPr/>
        </p:nvSpPr>
        <p:spPr bwMode="auto">
          <a:xfrm flipH="1">
            <a:off x="2133600" y="2133600"/>
            <a:ext cx="83820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6" name="Line 14"/>
          <p:cNvSpPr>
            <a:spLocks noChangeShapeType="1"/>
          </p:cNvSpPr>
          <p:nvPr/>
        </p:nvSpPr>
        <p:spPr bwMode="auto">
          <a:xfrm flipH="1" flipV="1">
            <a:off x="1143000" y="2133600"/>
            <a:ext cx="99060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7" name="Line 15"/>
          <p:cNvSpPr>
            <a:spLocks noChangeShapeType="1"/>
          </p:cNvSpPr>
          <p:nvPr/>
        </p:nvSpPr>
        <p:spPr bwMode="auto">
          <a:xfrm flipH="1">
            <a:off x="1447800" y="3886200"/>
            <a:ext cx="2286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8" name="Line 16"/>
          <p:cNvSpPr>
            <a:spLocks noChangeShapeType="1"/>
          </p:cNvSpPr>
          <p:nvPr/>
        </p:nvSpPr>
        <p:spPr bwMode="auto">
          <a:xfrm>
            <a:off x="2438400" y="3886200"/>
            <a:ext cx="3048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9" name="Text Box 17"/>
          <p:cNvSpPr txBox="1">
            <a:spLocks noChangeArrowheads="1"/>
          </p:cNvSpPr>
          <p:nvPr/>
        </p:nvSpPr>
        <p:spPr bwMode="auto">
          <a:xfrm>
            <a:off x="381000" y="1066800"/>
            <a:ext cx="838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Find the measures of the angles.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066" name="Object 2"/>
          <p:cNvGraphicFramePr>
            <a:graphicFrameLocks noChangeAspect="1"/>
          </p:cNvGraphicFramePr>
          <p:nvPr/>
        </p:nvGraphicFramePr>
        <p:xfrm>
          <a:off x="0" y="6535738"/>
          <a:ext cx="91440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28" name="Image" r:id="rId4" imgW="13003175" imgH="456821" progId="Photoshop.Image.7">
                  <p:embed/>
                </p:oleObj>
              </mc:Choice>
              <mc:Fallback>
                <p:oleObj name="Image" r:id="rId4" imgW="13003175" imgH="456821" progId="Photoshop.Image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535738"/>
                        <a:ext cx="9144000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67" name="Object 3"/>
          <p:cNvGraphicFramePr>
            <a:graphicFrameLocks noChangeAspect="1"/>
          </p:cNvGraphicFramePr>
          <p:nvPr/>
        </p:nvGraphicFramePr>
        <p:xfrm>
          <a:off x="0" y="0"/>
          <a:ext cx="91440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29" name="Image" r:id="rId6" imgW="13002794" imgH="1179279" progId="Photoshop.Image.7">
                  <p:embed/>
                </p:oleObj>
              </mc:Choice>
              <mc:Fallback>
                <p:oleObj name="Image" r:id="rId6" imgW="13002794" imgH="1179279" progId="Photoshop.Image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254000" y="266700"/>
            <a:ext cx="2197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bg1"/>
                </a:solidFill>
              </a:rPr>
              <a:t>EXAMPLE 1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2460625" y="293688"/>
            <a:ext cx="436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CC0000"/>
                </a:solidFill>
              </a:rPr>
              <a:t>Apply the Base Angles Theorem</a:t>
            </a:r>
          </a:p>
        </p:txBody>
      </p:sp>
      <p:sp>
        <p:nvSpPr>
          <p:cNvPr id="88070" name="Text Box 7"/>
          <p:cNvSpPr txBox="1">
            <a:spLocks noChangeArrowheads="1"/>
          </p:cNvSpPr>
          <p:nvPr/>
        </p:nvSpPr>
        <p:spPr bwMode="auto">
          <a:xfrm>
            <a:off x="3048000" y="1905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</a:t>
            </a:r>
          </a:p>
        </p:txBody>
      </p:sp>
      <p:sp>
        <p:nvSpPr>
          <p:cNvPr id="88071" name="Text Box 8"/>
          <p:cNvSpPr txBox="1">
            <a:spLocks noChangeArrowheads="1"/>
          </p:cNvSpPr>
          <p:nvPr/>
        </p:nvSpPr>
        <p:spPr bwMode="auto">
          <a:xfrm>
            <a:off x="1905000" y="6172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R</a:t>
            </a:r>
          </a:p>
        </p:txBody>
      </p:sp>
      <p:sp>
        <p:nvSpPr>
          <p:cNvPr id="88072" name="Text Box 9"/>
          <p:cNvSpPr txBox="1">
            <a:spLocks noChangeArrowheads="1"/>
          </p:cNvSpPr>
          <p:nvPr/>
        </p:nvSpPr>
        <p:spPr bwMode="auto">
          <a:xfrm>
            <a:off x="685800" y="1905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Q</a:t>
            </a:r>
          </a:p>
        </p:txBody>
      </p:sp>
      <p:sp>
        <p:nvSpPr>
          <p:cNvPr id="88073" name="Text Box 11"/>
          <p:cNvSpPr txBox="1">
            <a:spLocks noChangeArrowheads="1"/>
          </p:cNvSpPr>
          <p:nvPr/>
        </p:nvSpPr>
        <p:spPr bwMode="auto">
          <a:xfrm>
            <a:off x="1828800" y="50292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0000FF"/>
                </a:solidFill>
              </a:rPr>
              <a:t>(30)</a:t>
            </a:r>
            <a:r>
              <a:rPr lang="en-US" altLang="en-US" sz="1400">
                <a:solidFill>
                  <a:srgbClr val="0000FF"/>
                </a:solidFill>
                <a:cs typeface="Arial" panose="020B0604020202020204" pitchFamily="34" charset="0"/>
              </a:rPr>
              <a:t>°</a:t>
            </a:r>
          </a:p>
        </p:txBody>
      </p:sp>
      <p:sp>
        <p:nvSpPr>
          <p:cNvPr id="88074" name="Line 12"/>
          <p:cNvSpPr>
            <a:spLocks noChangeShapeType="1"/>
          </p:cNvSpPr>
          <p:nvPr/>
        </p:nvSpPr>
        <p:spPr bwMode="auto">
          <a:xfrm>
            <a:off x="1143000" y="2133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5" name="Line 13"/>
          <p:cNvSpPr>
            <a:spLocks noChangeShapeType="1"/>
          </p:cNvSpPr>
          <p:nvPr/>
        </p:nvSpPr>
        <p:spPr bwMode="auto">
          <a:xfrm flipH="1">
            <a:off x="2133600" y="2133600"/>
            <a:ext cx="83820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6" name="Line 14"/>
          <p:cNvSpPr>
            <a:spLocks noChangeShapeType="1"/>
          </p:cNvSpPr>
          <p:nvPr/>
        </p:nvSpPr>
        <p:spPr bwMode="auto">
          <a:xfrm flipH="1" flipV="1">
            <a:off x="1143000" y="2133600"/>
            <a:ext cx="99060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7" name="Line 15"/>
          <p:cNvSpPr>
            <a:spLocks noChangeShapeType="1"/>
          </p:cNvSpPr>
          <p:nvPr/>
        </p:nvSpPr>
        <p:spPr bwMode="auto">
          <a:xfrm flipH="1">
            <a:off x="1447800" y="3886200"/>
            <a:ext cx="2286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8" name="Line 16"/>
          <p:cNvSpPr>
            <a:spLocks noChangeShapeType="1"/>
          </p:cNvSpPr>
          <p:nvPr/>
        </p:nvSpPr>
        <p:spPr bwMode="auto">
          <a:xfrm>
            <a:off x="2438400" y="3886200"/>
            <a:ext cx="3048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79" name="Text Box 17"/>
          <p:cNvSpPr txBox="1">
            <a:spLocks noChangeArrowheads="1"/>
          </p:cNvSpPr>
          <p:nvPr/>
        </p:nvSpPr>
        <p:spPr bwMode="auto">
          <a:xfrm>
            <a:off x="381000" y="1066800"/>
            <a:ext cx="838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Find the measures of the angles.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5334000" y="1371600"/>
            <a:ext cx="1757363" cy="457200"/>
          </a:xfrm>
          <a:prstGeom prst="rect">
            <a:avLst/>
          </a:prstGeom>
          <a:solidFill>
            <a:srgbClr val="7DE5C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/>
              <a:t>SOLUTION</a:t>
            </a:r>
          </a:p>
        </p:txBody>
      </p:sp>
      <p:sp>
        <p:nvSpPr>
          <p:cNvPr id="88081" name="Text Box 19"/>
          <p:cNvSpPr txBox="1">
            <a:spLocks noChangeArrowheads="1"/>
          </p:cNvSpPr>
          <p:nvPr/>
        </p:nvSpPr>
        <p:spPr bwMode="auto">
          <a:xfrm>
            <a:off x="3657600" y="2286000"/>
            <a:ext cx="5029200" cy="215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Since a triangle has 180</a:t>
            </a:r>
            <a:r>
              <a:rPr lang="en-US" altLang="en-US">
                <a:cs typeface="Arial" panose="020B0604020202020204" pitchFamily="34" charset="0"/>
              </a:rPr>
              <a:t>°, 180 – 30 = 150</a:t>
            </a:r>
            <a:r>
              <a:rPr lang="en-US" altLang="en-US"/>
              <a:t>° for the other two angles.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Since the opposite sides are congruent, angles Q and P must be congruent.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150/2 = 75° each.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170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8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090" name="Object 2"/>
          <p:cNvGraphicFramePr>
            <a:graphicFrameLocks noChangeAspect="1"/>
          </p:cNvGraphicFramePr>
          <p:nvPr/>
        </p:nvGraphicFramePr>
        <p:xfrm>
          <a:off x="0" y="6535738"/>
          <a:ext cx="91440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2" name="Image" r:id="rId4" imgW="13003175" imgH="456821" progId="Photoshop.Image.7">
                  <p:embed/>
                </p:oleObj>
              </mc:Choice>
              <mc:Fallback>
                <p:oleObj name="Image" r:id="rId4" imgW="13003175" imgH="456821" progId="Photoshop.Image.7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535738"/>
                        <a:ext cx="9144000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1" name="Object 3"/>
          <p:cNvGraphicFramePr>
            <a:graphicFrameLocks noChangeAspect="1"/>
          </p:cNvGraphicFramePr>
          <p:nvPr/>
        </p:nvGraphicFramePr>
        <p:xfrm>
          <a:off x="0" y="0"/>
          <a:ext cx="91440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3" name="Image" r:id="rId6" imgW="13002794" imgH="1179279" progId="Photoshop.Image.7">
                  <p:embed/>
                </p:oleObj>
              </mc:Choice>
              <mc:Fallback>
                <p:oleObj name="Image" r:id="rId6" imgW="13002794" imgH="1179279" progId="Photoshop.Image.7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254000" y="266700"/>
            <a:ext cx="2197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bg1"/>
                </a:solidFill>
              </a:rPr>
              <a:t>EXAMPLE 2</a:t>
            </a: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2460625" y="293688"/>
            <a:ext cx="436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CC0000"/>
                </a:solidFill>
              </a:rPr>
              <a:t>Apply the Base Angles Theorem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3048000" y="1905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</a:t>
            </a: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1371600" y="3886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R</a:t>
            </a:r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685800" y="1905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Q</a:t>
            </a:r>
          </a:p>
        </p:txBody>
      </p:sp>
      <p:sp>
        <p:nvSpPr>
          <p:cNvPr id="89097" name="Text Box 9"/>
          <p:cNvSpPr txBox="1">
            <a:spLocks noChangeArrowheads="1"/>
          </p:cNvSpPr>
          <p:nvPr/>
        </p:nvSpPr>
        <p:spPr bwMode="auto">
          <a:xfrm>
            <a:off x="2362200" y="22860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0000FF"/>
                </a:solidFill>
              </a:rPr>
              <a:t>(48)</a:t>
            </a:r>
            <a:r>
              <a:rPr lang="en-US" altLang="en-US" sz="1400">
                <a:solidFill>
                  <a:srgbClr val="0000FF"/>
                </a:solidFill>
                <a:cs typeface="Arial" panose="020B0604020202020204" pitchFamily="34" charset="0"/>
              </a:rPr>
              <a:t>°</a:t>
            </a:r>
          </a:p>
        </p:txBody>
      </p:sp>
      <p:sp>
        <p:nvSpPr>
          <p:cNvPr id="89098" name="Line 10"/>
          <p:cNvSpPr>
            <a:spLocks noChangeShapeType="1"/>
          </p:cNvSpPr>
          <p:nvPr/>
        </p:nvSpPr>
        <p:spPr bwMode="auto">
          <a:xfrm>
            <a:off x="1143000" y="2133600"/>
            <a:ext cx="1828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9" name="Line 11"/>
          <p:cNvSpPr>
            <a:spLocks noChangeShapeType="1"/>
          </p:cNvSpPr>
          <p:nvPr/>
        </p:nvSpPr>
        <p:spPr bwMode="auto">
          <a:xfrm flipH="1">
            <a:off x="1676400" y="2286000"/>
            <a:ext cx="1295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0" name="Line 12"/>
          <p:cNvSpPr>
            <a:spLocks noChangeShapeType="1"/>
          </p:cNvSpPr>
          <p:nvPr/>
        </p:nvSpPr>
        <p:spPr bwMode="auto">
          <a:xfrm flipH="1" flipV="1">
            <a:off x="1143000" y="2133600"/>
            <a:ext cx="533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1" name="Text Box 15"/>
          <p:cNvSpPr txBox="1">
            <a:spLocks noChangeArrowheads="1"/>
          </p:cNvSpPr>
          <p:nvPr/>
        </p:nvSpPr>
        <p:spPr bwMode="auto">
          <a:xfrm>
            <a:off x="381000" y="1066800"/>
            <a:ext cx="838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Find the measures of the angles.</a:t>
            </a:r>
          </a:p>
        </p:txBody>
      </p:sp>
      <p:sp>
        <p:nvSpPr>
          <p:cNvPr id="89102" name="Line 18"/>
          <p:cNvSpPr>
            <a:spLocks noChangeShapeType="1"/>
          </p:cNvSpPr>
          <p:nvPr/>
        </p:nvSpPr>
        <p:spPr bwMode="auto">
          <a:xfrm flipH="1">
            <a:off x="1905000" y="2057400"/>
            <a:ext cx="762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3" name="Line 19"/>
          <p:cNvSpPr>
            <a:spLocks noChangeShapeType="1"/>
          </p:cNvSpPr>
          <p:nvPr/>
        </p:nvSpPr>
        <p:spPr bwMode="auto">
          <a:xfrm>
            <a:off x="2133600" y="3048000"/>
            <a:ext cx="2286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0" y="6535738"/>
          <a:ext cx="91440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6" name="Image" r:id="rId4" imgW="13003175" imgH="456821" progId="Photoshop.Image.7">
                  <p:embed/>
                </p:oleObj>
              </mc:Choice>
              <mc:Fallback>
                <p:oleObj name="Image" r:id="rId4" imgW="13003175" imgH="456821" progId="Photoshop.Image.7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535738"/>
                        <a:ext cx="9144000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5" name="Object 3"/>
          <p:cNvGraphicFramePr>
            <a:graphicFrameLocks noChangeAspect="1"/>
          </p:cNvGraphicFramePr>
          <p:nvPr/>
        </p:nvGraphicFramePr>
        <p:xfrm>
          <a:off x="0" y="0"/>
          <a:ext cx="91440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7" name="Image" r:id="rId6" imgW="13002794" imgH="1179279" progId="Photoshop.Image.7">
                  <p:embed/>
                </p:oleObj>
              </mc:Choice>
              <mc:Fallback>
                <p:oleObj name="Image" r:id="rId6" imgW="13002794" imgH="1179279" progId="Photoshop.Image.7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254000" y="266700"/>
            <a:ext cx="2197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bg1"/>
                </a:solidFill>
              </a:rPr>
              <a:t>EXAMPLE 3</a:t>
            </a: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2460625" y="293688"/>
            <a:ext cx="436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CC0000"/>
                </a:solidFill>
              </a:rPr>
              <a:t>Apply the Base Angles Theorem</a:t>
            </a: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3048000" y="1905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1371600" y="3886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R</a:t>
            </a: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685800" y="1905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Q</a:t>
            </a: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1219200" y="22098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0000FF"/>
                </a:solidFill>
              </a:rPr>
              <a:t>(62)</a:t>
            </a:r>
            <a:r>
              <a:rPr lang="en-US" altLang="en-US" sz="1400">
                <a:solidFill>
                  <a:srgbClr val="0000FF"/>
                </a:solidFill>
                <a:cs typeface="Arial" panose="020B0604020202020204" pitchFamily="34" charset="0"/>
              </a:rPr>
              <a:t>°</a:t>
            </a:r>
          </a:p>
        </p:txBody>
      </p:sp>
      <p:sp>
        <p:nvSpPr>
          <p:cNvPr id="90122" name="Line 10"/>
          <p:cNvSpPr>
            <a:spLocks noChangeShapeType="1"/>
          </p:cNvSpPr>
          <p:nvPr/>
        </p:nvSpPr>
        <p:spPr bwMode="auto">
          <a:xfrm>
            <a:off x="1143000" y="2133600"/>
            <a:ext cx="1828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3" name="Line 11"/>
          <p:cNvSpPr>
            <a:spLocks noChangeShapeType="1"/>
          </p:cNvSpPr>
          <p:nvPr/>
        </p:nvSpPr>
        <p:spPr bwMode="auto">
          <a:xfrm flipH="1">
            <a:off x="1676400" y="2286000"/>
            <a:ext cx="12954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4" name="Line 12"/>
          <p:cNvSpPr>
            <a:spLocks noChangeShapeType="1"/>
          </p:cNvSpPr>
          <p:nvPr/>
        </p:nvSpPr>
        <p:spPr bwMode="auto">
          <a:xfrm flipH="1" flipV="1">
            <a:off x="1143000" y="2133600"/>
            <a:ext cx="533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5" name="Text Box 13"/>
          <p:cNvSpPr txBox="1">
            <a:spLocks noChangeArrowheads="1"/>
          </p:cNvSpPr>
          <p:nvPr/>
        </p:nvSpPr>
        <p:spPr bwMode="auto">
          <a:xfrm>
            <a:off x="381000" y="1066800"/>
            <a:ext cx="838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Find the measures of the angles.</a:t>
            </a:r>
          </a:p>
        </p:txBody>
      </p:sp>
      <p:sp>
        <p:nvSpPr>
          <p:cNvPr id="90126" name="Line 14"/>
          <p:cNvSpPr>
            <a:spLocks noChangeShapeType="1"/>
          </p:cNvSpPr>
          <p:nvPr/>
        </p:nvSpPr>
        <p:spPr bwMode="auto">
          <a:xfrm flipH="1">
            <a:off x="1905000" y="2057400"/>
            <a:ext cx="762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27" name="Line 15"/>
          <p:cNvSpPr>
            <a:spLocks noChangeShapeType="1"/>
          </p:cNvSpPr>
          <p:nvPr/>
        </p:nvSpPr>
        <p:spPr bwMode="auto">
          <a:xfrm>
            <a:off x="2133600" y="3048000"/>
            <a:ext cx="2286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38" name="Object 2"/>
          <p:cNvGraphicFramePr>
            <a:graphicFrameLocks noChangeAspect="1"/>
          </p:cNvGraphicFramePr>
          <p:nvPr/>
        </p:nvGraphicFramePr>
        <p:xfrm>
          <a:off x="0" y="6535738"/>
          <a:ext cx="91440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70" name="Image" r:id="rId4" imgW="13003175" imgH="456821" progId="Photoshop.Image.7">
                  <p:embed/>
                </p:oleObj>
              </mc:Choice>
              <mc:Fallback>
                <p:oleObj name="Image" r:id="rId4" imgW="13003175" imgH="456821" progId="Photoshop.Image.7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535738"/>
                        <a:ext cx="9144000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39" name="Object 3"/>
          <p:cNvGraphicFramePr>
            <a:graphicFrameLocks noChangeAspect="1"/>
          </p:cNvGraphicFramePr>
          <p:nvPr/>
        </p:nvGraphicFramePr>
        <p:xfrm>
          <a:off x="0" y="0"/>
          <a:ext cx="91440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71" name="Image" r:id="rId6" imgW="13002794" imgH="1179279" progId="Photoshop.Image.7">
                  <p:embed/>
                </p:oleObj>
              </mc:Choice>
              <mc:Fallback>
                <p:oleObj name="Image" r:id="rId6" imgW="13002794" imgH="1179279" progId="Photoshop.Image.7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254000" y="266700"/>
            <a:ext cx="2197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bg1"/>
                </a:solidFill>
              </a:rPr>
              <a:t>EXAMPLE 4</a:t>
            </a:r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2460625" y="293688"/>
            <a:ext cx="436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CC0000"/>
                </a:solidFill>
              </a:rPr>
              <a:t>Apply the Base Angles Theorem</a:t>
            </a:r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442913" y="1089025"/>
            <a:ext cx="8472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/>
              <a:t>Find the value of x.  Then find the measure of each angle.</a:t>
            </a:r>
          </a:p>
        </p:txBody>
      </p:sp>
      <p:sp>
        <p:nvSpPr>
          <p:cNvPr id="91143" name="Line 8"/>
          <p:cNvSpPr>
            <a:spLocks noChangeShapeType="1"/>
          </p:cNvSpPr>
          <p:nvPr/>
        </p:nvSpPr>
        <p:spPr bwMode="auto">
          <a:xfrm>
            <a:off x="685800" y="38100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4" name="Line 9"/>
          <p:cNvSpPr>
            <a:spLocks noChangeShapeType="1"/>
          </p:cNvSpPr>
          <p:nvPr/>
        </p:nvSpPr>
        <p:spPr bwMode="auto">
          <a:xfrm flipV="1">
            <a:off x="685800" y="2057400"/>
            <a:ext cx="1371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5" name="Line 10"/>
          <p:cNvSpPr>
            <a:spLocks noChangeShapeType="1"/>
          </p:cNvSpPr>
          <p:nvPr/>
        </p:nvSpPr>
        <p:spPr bwMode="auto">
          <a:xfrm>
            <a:off x="2057400" y="2057400"/>
            <a:ext cx="914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6" name="Text Box 11"/>
          <p:cNvSpPr txBox="1">
            <a:spLocks noChangeArrowheads="1"/>
          </p:cNvSpPr>
          <p:nvPr/>
        </p:nvSpPr>
        <p:spPr bwMode="auto">
          <a:xfrm>
            <a:off x="1905000" y="1752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</a:t>
            </a:r>
          </a:p>
        </p:txBody>
      </p:sp>
      <p:sp>
        <p:nvSpPr>
          <p:cNvPr id="91147" name="Text Box 12"/>
          <p:cNvSpPr txBox="1">
            <a:spLocks noChangeArrowheads="1"/>
          </p:cNvSpPr>
          <p:nvPr/>
        </p:nvSpPr>
        <p:spPr bwMode="auto">
          <a:xfrm>
            <a:off x="2971800" y="3657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R</a:t>
            </a:r>
          </a:p>
        </p:txBody>
      </p:sp>
      <p:sp>
        <p:nvSpPr>
          <p:cNvPr id="91148" name="Text Box 13"/>
          <p:cNvSpPr txBox="1">
            <a:spLocks noChangeArrowheads="1"/>
          </p:cNvSpPr>
          <p:nvPr/>
        </p:nvSpPr>
        <p:spPr bwMode="auto">
          <a:xfrm>
            <a:off x="381000" y="3657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Q</a:t>
            </a:r>
          </a:p>
        </p:txBody>
      </p:sp>
      <p:sp>
        <p:nvSpPr>
          <p:cNvPr id="91149" name="Line 14"/>
          <p:cNvSpPr>
            <a:spLocks noChangeShapeType="1"/>
          </p:cNvSpPr>
          <p:nvPr/>
        </p:nvSpPr>
        <p:spPr bwMode="auto">
          <a:xfrm>
            <a:off x="1219200" y="2895600"/>
            <a:ext cx="2286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0" name="Line 15"/>
          <p:cNvSpPr>
            <a:spLocks noChangeShapeType="1"/>
          </p:cNvSpPr>
          <p:nvPr/>
        </p:nvSpPr>
        <p:spPr bwMode="auto">
          <a:xfrm flipH="1">
            <a:off x="1752600" y="3733800"/>
            <a:ext cx="762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1" name="Text Box 18"/>
          <p:cNvSpPr txBox="1">
            <a:spLocks noChangeArrowheads="1"/>
          </p:cNvSpPr>
          <p:nvPr/>
        </p:nvSpPr>
        <p:spPr bwMode="auto">
          <a:xfrm>
            <a:off x="1905000" y="3429000"/>
            <a:ext cx="13335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(20x-4)</a:t>
            </a:r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°</a:t>
            </a:r>
          </a:p>
        </p:txBody>
      </p:sp>
      <p:sp>
        <p:nvSpPr>
          <p:cNvPr id="91152" name="Text Box 19"/>
          <p:cNvSpPr txBox="1">
            <a:spLocks noChangeArrowheads="1"/>
          </p:cNvSpPr>
          <p:nvPr/>
        </p:nvSpPr>
        <p:spPr bwMode="auto">
          <a:xfrm rot="-1078149">
            <a:off x="1331913" y="2116138"/>
            <a:ext cx="14430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(12x+20)</a:t>
            </a:r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38" name="Object 2"/>
          <p:cNvGraphicFramePr>
            <a:graphicFrameLocks noChangeAspect="1"/>
          </p:cNvGraphicFramePr>
          <p:nvPr/>
        </p:nvGraphicFramePr>
        <p:xfrm>
          <a:off x="0" y="6535738"/>
          <a:ext cx="91440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4" name="Image" r:id="rId4" imgW="13003175" imgH="456821" progId="Photoshop.Image.7">
                  <p:embed/>
                </p:oleObj>
              </mc:Choice>
              <mc:Fallback>
                <p:oleObj name="Image" r:id="rId4" imgW="13003175" imgH="456821" progId="Photoshop.Image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535738"/>
                        <a:ext cx="9144000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39" name="Object 3"/>
          <p:cNvGraphicFramePr>
            <a:graphicFrameLocks noChangeAspect="1"/>
          </p:cNvGraphicFramePr>
          <p:nvPr/>
        </p:nvGraphicFramePr>
        <p:xfrm>
          <a:off x="0" y="0"/>
          <a:ext cx="91440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5" name="Image" r:id="rId6" imgW="13002794" imgH="1179279" progId="Photoshop.Image.7">
                  <p:embed/>
                </p:oleObj>
              </mc:Choice>
              <mc:Fallback>
                <p:oleObj name="Image" r:id="rId6" imgW="13002794" imgH="1179279" progId="Photoshop.Image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254000" y="266700"/>
            <a:ext cx="2197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bg1"/>
                </a:solidFill>
              </a:rPr>
              <a:t>EXAMPLE 4</a:t>
            </a:r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2460625" y="293688"/>
            <a:ext cx="436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CC0000"/>
                </a:solidFill>
              </a:rPr>
              <a:t>Apply the Base Angles Theorem</a:t>
            </a:r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442913" y="1089025"/>
            <a:ext cx="8472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/>
              <a:t>Find the value of x.  Then find the measure of each angle.</a:t>
            </a:r>
          </a:p>
        </p:txBody>
      </p:sp>
      <p:sp>
        <p:nvSpPr>
          <p:cNvPr id="91143" name="Line 8"/>
          <p:cNvSpPr>
            <a:spLocks noChangeShapeType="1"/>
          </p:cNvSpPr>
          <p:nvPr/>
        </p:nvSpPr>
        <p:spPr bwMode="auto">
          <a:xfrm>
            <a:off x="685800" y="38100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4" name="Line 9"/>
          <p:cNvSpPr>
            <a:spLocks noChangeShapeType="1"/>
          </p:cNvSpPr>
          <p:nvPr/>
        </p:nvSpPr>
        <p:spPr bwMode="auto">
          <a:xfrm flipV="1">
            <a:off x="685800" y="2057400"/>
            <a:ext cx="1371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5" name="Line 10"/>
          <p:cNvSpPr>
            <a:spLocks noChangeShapeType="1"/>
          </p:cNvSpPr>
          <p:nvPr/>
        </p:nvSpPr>
        <p:spPr bwMode="auto">
          <a:xfrm>
            <a:off x="2057400" y="2057400"/>
            <a:ext cx="914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6" name="Text Box 11"/>
          <p:cNvSpPr txBox="1">
            <a:spLocks noChangeArrowheads="1"/>
          </p:cNvSpPr>
          <p:nvPr/>
        </p:nvSpPr>
        <p:spPr bwMode="auto">
          <a:xfrm>
            <a:off x="1905000" y="1752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</a:t>
            </a:r>
          </a:p>
        </p:txBody>
      </p:sp>
      <p:sp>
        <p:nvSpPr>
          <p:cNvPr id="91147" name="Text Box 12"/>
          <p:cNvSpPr txBox="1">
            <a:spLocks noChangeArrowheads="1"/>
          </p:cNvSpPr>
          <p:nvPr/>
        </p:nvSpPr>
        <p:spPr bwMode="auto">
          <a:xfrm>
            <a:off x="2971800" y="3657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R</a:t>
            </a:r>
          </a:p>
        </p:txBody>
      </p:sp>
      <p:sp>
        <p:nvSpPr>
          <p:cNvPr id="91148" name="Text Box 13"/>
          <p:cNvSpPr txBox="1">
            <a:spLocks noChangeArrowheads="1"/>
          </p:cNvSpPr>
          <p:nvPr/>
        </p:nvSpPr>
        <p:spPr bwMode="auto">
          <a:xfrm>
            <a:off x="381000" y="3657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Q</a:t>
            </a:r>
          </a:p>
        </p:txBody>
      </p:sp>
      <p:sp>
        <p:nvSpPr>
          <p:cNvPr id="91149" name="Line 14"/>
          <p:cNvSpPr>
            <a:spLocks noChangeShapeType="1"/>
          </p:cNvSpPr>
          <p:nvPr/>
        </p:nvSpPr>
        <p:spPr bwMode="auto">
          <a:xfrm>
            <a:off x="1219200" y="2895600"/>
            <a:ext cx="2286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0" name="Line 15"/>
          <p:cNvSpPr>
            <a:spLocks noChangeShapeType="1"/>
          </p:cNvSpPr>
          <p:nvPr/>
        </p:nvSpPr>
        <p:spPr bwMode="auto">
          <a:xfrm flipH="1">
            <a:off x="1752600" y="3733800"/>
            <a:ext cx="762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1" name="Text Box 18"/>
          <p:cNvSpPr txBox="1">
            <a:spLocks noChangeArrowheads="1"/>
          </p:cNvSpPr>
          <p:nvPr/>
        </p:nvSpPr>
        <p:spPr bwMode="auto">
          <a:xfrm>
            <a:off x="1905000" y="3429000"/>
            <a:ext cx="13335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(20x-4)</a:t>
            </a:r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°</a:t>
            </a:r>
          </a:p>
        </p:txBody>
      </p:sp>
      <p:sp>
        <p:nvSpPr>
          <p:cNvPr id="91152" name="Text Box 19"/>
          <p:cNvSpPr txBox="1">
            <a:spLocks noChangeArrowheads="1"/>
          </p:cNvSpPr>
          <p:nvPr/>
        </p:nvSpPr>
        <p:spPr bwMode="auto">
          <a:xfrm rot="-1078149">
            <a:off x="1331913" y="2116138"/>
            <a:ext cx="14430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(12x+20)</a:t>
            </a:r>
            <a:r>
              <a:rPr lang="en-US" altLang="en-US">
                <a:solidFill>
                  <a:srgbClr val="0000FF"/>
                </a:solidFill>
                <a:cs typeface="Arial" panose="020B0604020202020204" pitchFamily="34" charset="0"/>
              </a:rPr>
              <a:t>°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5257800" y="1828800"/>
            <a:ext cx="1757363" cy="457200"/>
          </a:xfrm>
          <a:prstGeom prst="rect">
            <a:avLst/>
          </a:prstGeom>
          <a:solidFill>
            <a:srgbClr val="7DE5C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/>
              <a:t>SOLUTION</a:t>
            </a:r>
          </a:p>
        </p:txBody>
      </p:sp>
      <p:sp>
        <p:nvSpPr>
          <p:cNvPr id="91154" name="Text Box 21"/>
          <p:cNvSpPr txBox="1">
            <a:spLocks noChangeArrowheads="1"/>
          </p:cNvSpPr>
          <p:nvPr/>
        </p:nvSpPr>
        <p:spPr bwMode="auto">
          <a:xfrm>
            <a:off x="4419600" y="2209800"/>
            <a:ext cx="4572000" cy="215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Since there are two congruent sides, the angles opposite them must be congruent also.  Therefore,  12x + 20 = 20x – 4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        20 = 8x – 4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        24 = 8x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          </a:t>
            </a:r>
            <a:r>
              <a:rPr lang="en-US" altLang="en-US" dirty="0">
                <a:solidFill>
                  <a:srgbClr val="FF0000"/>
                </a:solidFill>
              </a:rPr>
              <a:t>3 = x</a:t>
            </a:r>
          </a:p>
        </p:txBody>
      </p:sp>
      <p:sp>
        <p:nvSpPr>
          <p:cNvPr id="91155" name="Text Box 22"/>
          <p:cNvSpPr txBox="1">
            <a:spLocks noChangeArrowheads="1"/>
          </p:cNvSpPr>
          <p:nvPr/>
        </p:nvSpPr>
        <p:spPr bwMode="auto">
          <a:xfrm>
            <a:off x="4281616" y="3927475"/>
            <a:ext cx="4495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Plugging back in,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graphicFrame>
        <p:nvGraphicFramePr>
          <p:cNvPr id="91156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814055"/>
              </p:ext>
            </p:extLst>
          </p:nvPr>
        </p:nvGraphicFramePr>
        <p:xfrm>
          <a:off x="1455008" y="4892069"/>
          <a:ext cx="2438400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6" name="Equation" r:id="rId8" imgW="1485900" imgH="660400" progId="Equation.3">
                  <p:embed/>
                </p:oleObj>
              </mc:Choice>
              <mc:Fallback>
                <p:oleObj name="Equation" r:id="rId8" imgW="1485900" imgH="660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008" y="4892069"/>
                        <a:ext cx="2438400" cy="1084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57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594103"/>
              </p:ext>
            </p:extLst>
          </p:nvPr>
        </p:nvGraphicFramePr>
        <p:xfrm>
          <a:off x="1264920" y="6134100"/>
          <a:ext cx="31242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7" name="Equation" r:id="rId10" imgW="1676400" imgH="203200" progId="Equation.3">
                  <p:embed/>
                </p:oleObj>
              </mc:Choice>
              <mc:Fallback>
                <p:oleObj name="Equation" r:id="rId10" imgW="16764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4920" y="6134100"/>
                        <a:ext cx="3124200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19200" y="5605403"/>
            <a:ext cx="594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en-US" sz="2000" dirty="0" smtClean="0"/>
              <a:t>And since there must be 180 degrees in the triangle,  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59120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1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1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1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1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1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1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1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1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6" grpId="0" animBg="1" autoUpdateAnimBg="0"/>
      <p:bldP spid="91154" grpId="0"/>
      <p:bldP spid="91155" grpId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62" name="Object 2"/>
          <p:cNvGraphicFramePr>
            <a:graphicFrameLocks noChangeAspect="1"/>
          </p:cNvGraphicFramePr>
          <p:nvPr/>
        </p:nvGraphicFramePr>
        <p:xfrm>
          <a:off x="0" y="6535738"/>
          <a:ext cx="91440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5" name="Image" r:id="rId4" imgW="13003175" imgH="456821" progId="Photoshop.Image.7">
                  <p:embed/>
                </p:oleObj>
              </mc:Choice>
              <mc:Fallback>
                <p:oleObj name="Image" r:id="rId4" imgW="13003175" imgH="456821" progId="Photoshop.Image.7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535738"/>
                        <a:ext cx="9144000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3" name="Object 3"/>
          <p:cNvGraphicFramePr>
            <a:graphicFrameLocks noChangeAspect="1"/>
          </p:cNvGraphicFramePr>
          <p:nvPr/>
        </p:nvGraphicFramePr>
        <p:xfrm>
          <a:off x="0" y="0"/>
          <a:ext cx="91440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6" name="Image" r:id="rId6" imgW="13002794" imgH="1179279" progId="Photoshop.Image.7">
                  <p:embed/>
                </p:oleObj>
              </mc:Choice>
              <mc:Fallback>
                <p:oleObj name="Image" r:id="rId6" imgW="13002794" imgH="1179279" progId="Photoshop.Image.7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254000" y="266700"/>
            <a:ext cx="2197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bg1"/>
                </a:solidFill>
              </a:rPr>
              <a:t>EXAMPLE 5</a:t>
            </a: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2460625" y="293688"/>
            <a:ext cx="436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CC0000"/>
                </a:solidFill>
              </a:rPr>
              <a:t>Apply the Base Angles Theorem</a:t>
            </a:r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442913" y="1089025"/>
            <a:ext cx="8472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/>
              <a:t>Find the value of x.  Then find the measure of each angle.</a:t>
            </a:r>
          </a:p>
        </p:txBody>
      </p:sp>
      <p:sp>
        <p:nvSpPr>
          <p:cNvPr id="92167" name="Text Box 10"/>
          <p:cNvSpPr txBox="1">
            <a:spLocks noChangeArrowheads="1"/>
          </p:cNvSpPr>
          <p:nvPr/>
        </p:nvSpPr>
        <p:spPr bwMode="auto">
          <a:xfrm>
            <a:off x="3048000" y="1905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</a:t>
            </a:r>
          </a:p>
        </p:txBody>
      </p:sp>
      <p:sp>
        <p:nvSpPr>
          <p:cNvPr id="92168" name="Text Box 11"/>
          <p:cNvSpPr txBox="1">
            <a:spLocks noChangeArrowheads="1"/>
          </p:cNvSpPr>
          <p:nvPr/>
        </p:nvSpPr>
        <p:spPr bwMode="auto">
          <a:xfrm>
            <a:off x="1905000" y="6172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R</a:t>
            </a:r>
          </a:p>
        </p:txBody>
      </p:sp>
      <p:sp>
        <p:nvSpPr>
          <p:cNvPr id="92169" name="Text Box 12"/>
          <p:cNvSpPr txBox="1">
            <a:spLocks noChangeArrowheads="1"/>
          </p:cNvSpPr>
          <p:nvPr/>
        </p:nvSpPr>
        <p:spPr bwMode="auto">
          <a:xfrm>
            <a:off x="685800" y="1905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Q</a:t>
            </a:r>
          </a:p>
        </p:txBody>
      </p:sp>
      <p:sp>
        <p:nvSpPr>
          <p:cNvPr id="92170" name="Text Box 15"/>
          <p:cNvSpPr txBox="1">
            <a:spLocks noChangeArrowheads="1"/>
          </p:cNvSpPr>
          <p:nvPr/>
        </p:nvSpPr>
        <p:spPr bwMode="auto">
          <a:xfrm>
            <a:off x="1143000" y="21336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0000FF"/>
                </a:solidFill>
              </a:rPr>
              <a:t>(11x+8)</a:t>
            </a:r>
            <a:r>
              <a:rPr lang="en-US" altLang="en-US" sz="1400">
                <a:solidFill>
                  <a:srgbClr val="0000FF"/>
                </a:solidFill>
                <a:cs typeface="Arial" panose="020B0604020202020204" pitchFamily="34" charset="0"/>
              </a:rPr>
              <a:t>°</a:t>
            </a:r>
          </a:p>
        </p:txBody>
      </p:sp>
      <p:sp>
        <p:nvSpPr>
          <p:cNvPr id="92171" name="Text Box 16"/>
          <p:cNvSpPr txBox="1">
            <a:spLocks noChangeArrowheads="1"/>
          </p:cNvSpPr>
          <p:nvPr/>
        </p:nvSpPr>
        <p:spPr bwMode="auto">
          <a:xfrm>
            <a:off x="2209800" y="21336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0000FF"/>
                </a:solidFill>
              </a:rPr>
              <a:t>(5x+50)</a:t>
            </a:r>
            <a:r>
              <a:rPr lang="en-US" altLang="en-US" sz="1400">
                <a:solidFill>
                  <a:srgbClr val="0000FF"/>
                </a:solidFill>
                <a:cs typeface="Arial" panose="020B0604020202020204" pitchFamily="34" charset="0"/>
              </a:rPr>
              <a:t>°</a:t>
            </a:r>
          </a:p>
        </p:txBody>
      </p:sp>
      <p:sp>
        <p:nvSpPr>
          <p:cNvPr id="92172" name="Line 22"/>
          <p:cNvSpPr>
            <a:spLocks noChangeShapeType="1"/>
          </p:cNvSpPr>
          <p:nvPr/>
        </p:nvSpPr>
        <p:spPr bwMode="auto">
          <a:xfrm>
            <a:off x="1143000" y="2133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3" name="Line 23"/>
          <p:cNvSpPr>
            <a:spLocks noChangeShapeType="1"/>
          </p:cNvSpPr>
          <p:nvPr/>
        </p:nvSpPr>
        <p:spPr bwMode="auto">
          <a:xfrm flipH="1">
            <a:off x="2133600" y="2133600"/>
            <a:ext cx="83820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4" name="Line 24"/>
          <p:cNvSpPr>
            <a:spLocks noChangeShapeType="1"/>
          </p:cNvSpPr>
          <p:nvPr/>
        </p:nvSpPr>
        <p:spPr bwMode="auto">
          <a:xfrm flipH="1" flipV="1">
            <a:off x="1143000" y="2133600"/>
            <a:ext cx="99060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5" name="Line 25"/>
          <p:cNvSpPr>
            <a:spLocks noChangeShapeType="1"/>
          </p:cNvSpPr>
          <p:nvPr/>
        </p:nvSpPr>
        <p:spPr bwMode="auto">
          <a:xfrm flipH="1">
            <a:off x="1447800" y="3886200"/>
            <a:ext cx="2286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6" name="Line 26"/>
          <p:cNvSpPr>
            <a:spLocks noChangeShapeType="1"/>
          </p:cNvSpPr>
          <p:nvPr/>
        </p:nvSpPr>
        <p:spPr bwMode="auto">
          <a:xfrm>
            <a:off x="2438400" y="3886200"/>
            <a:ext cx="30480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76200"/>
            <a:ext cx="8991600" cy="685800"/>
          </a:xfrm>
        </p:spPr>
        <p:txBody>
          <a:bodyPr/>
          <a:lstStyle/>
          <a:p>
            <a:pPr eaLnBrk="1" hangingPunct="1"/>
            <a:r>
              <a:rPr lang="en-US" altLang="en-US" sz="2000" b="1" smtClean="0"/>
              <a:t>Session 5	</a:t>
            </a:r>
            <a:r>
              <a:rPr lang="en-US" altLang="en-US" sz="3200" b="1" smtClean="0"/>
              <a:t>		Daily Check</a:t>
            </a:r>
            <a:endParaRPr lang="en-US" altLang="en-US" sz="3200" b="1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186" name="Object 2"/>
          <p:cNvGraphicFramePr>
            <a:graphicFrameLocks noChangeAspect="1"/>
          </p:cNvGraphicFramePr>
          <p:nvPr/>
        </p:nvGraphicFramePr>
        <p:xfrm>
          <a:off x="0" y="6535738"/>
          <a:ext cx="91440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7" name="Image" r:id="rId4" imgW="13003175" imgH="456821" progId="Photoshop.Image.7">
                  <p:embed/>
                </p:oleObj>
              </mc:Choice>
              <mc:Fallback>
                <p:oleObj name="Image" r:id="rId4" imgW="13003175" imgH="456821" progId="Photoshop.Image.7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535738"/>
                        <a:ext cx="9144000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7" name="Object 3"/>
          <p:cNvGraphicFramePr>
            <a:graphicFrameLocks noChangeAspect="1"/>
          </p:cNvGraphicFramePr>
          <p:nvPr/>
        </p:nvGraphicFramePr>
        <p:xfrm>
          <a:off x="0" y="0"/>
          <a:ext cx="91440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8" name="Image" r:id="rId6" imgW="13002794" imgH="1179279" progId="Photoshop.Image.7">
                  <p:embed/>
                </p:oleObj>
              </mc:Choice>
              <mc:Fallback>
                <p:oleObj name="Image" r:id="rId6" imgW="13002794" imgH="1179279" progId="Photoshop.Image.7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254000" y="266700"/>
            <a:ext cx="2197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bg1"/>
                </a:solidFill>
              </a:rPr>
              <a:t>EXAMPLE 6</a:t>
            </a: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2460625" y="293688"/>
            <a:ext cx="436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CC0000"/>
                </a:solidFill>
              </a:rPr>
              <a:t>Apply the Base Angles Theorem</a:t>
            </a:r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442913" y="1136650"/>
            <a:ext cx="7540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/>
              <a:t>Find the value of x.  Then find the length of the labeled sides.</a:t>
            </a: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3048000" y="1905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</a:t>
            </a: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1905000" y="6172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R</a:t>
            </a: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685800" y="1905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Q</a:t>
            </a: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1143000" y="21336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0000FF"/>
                </a:solidFill>
              </a:rPr>
              <a:t>(80)</a:t>
            </a:r>
            <a:r>
              <a:rPr lang="en-US" altLang="en-US" sz="1400">
                <a:solidFill>
                  <a:srgbClr val="0000FF"/>
                </a:solidFill>
                <a:cs typeface="Arial" panose="020B0604020202020204" pitchFamily="34" charset="0"/>
              </a:rPr>
              <a:t>°</a:t>
            </a:r>
          </a:p>
        </p:txBody>
      </p:sp>
      <p:sp>
        <p:nvSpPr>
          <p:cNvPr id="93195" name="Text Box 11"/>
          <p:cNvSpPr txBox="1">
            <a:spLocks noChangeArrowheads="1"/>
          </p:cNvSpPr>
          <p:nvPr/>
        </p:nvSpPr>
        <p:spPr bwMode="auto">
          <a:xfrm>
            <a:off x="2438400" y="21336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0000FF"/>
                </a:solidFill>
              </a:rPr>
              <a:t>(80)</a:t>
            </a:r>
            <a:r>
              <a:rPr lang="en-US" altLang="en-US" sz="1400">
                <a:solidFill>
                  <a:srgbClr val="0000FF"/>
                </a:solidFill>
                <a:cs typeface="Arial" panose="020B0604020202020204" pitchFamily="34" charset="0"/>
              </a:rPr>
              <a:t>°</a:t>
            </a:r>
          </a:p>
        </p:txBody>
      </p:sp>
      <p:sp>
        <p:nvSpPr>
          <p:cNvPr id="93196" name="Line 12"/>
          <p:cNvSpPr>
            <a:spLocks noChangeShapeType="1"/>
          </p:cNvSpPr>
          <p:nvPr/>
        </p:nvSpPr>
        <p:spPr bwMode="auto">
          <a:xfrm>
            <a:off x="1143000" y="2133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7" name="Line 13"/>
          <p:cNvSpPr>
            <a:spLocks noChangeShapeType="1"/>
          </p:cNvSpPr>
          <p:nvPr/>
        </p:nvSpPr>
        <p:spPr bwMode="auto">
          <a:xfrm flipH="1">
            <a:off x="2133600" y="2133600"/>
            <a:ext cx="83820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8" name="Line 14"/>
          <p:cNvSpPr>
            <a:spLocks noChangeShapeType="1"/>
          </p:cNvSpPr>
          <p:nvPr/>
        </p:nvSpPr>
        <p:spPr bwMode="auto">
          <a:xfrm flipH="1" flipV="1">
            <a:off x="1143000" y="2133600"/>
            <a:ext cx="99060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5257800" y="1828800"/>
            <a:ext cx="1757363" cy="457200"/>
          </a:xfrm>
          <a:prstGeom prst="rect">
            <a:avLst/>
          </a:prstGeom>
          <a:solidFill>
            <a:srgbClr val="7DE5C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/>
              <a:t>SOLUTION</a:t>
            </a:r>
          </a:p>
        </p:txBody>
      </p:sp>
      <p:sp>
        <p:nvSpPr>
          <p:cNvPr id="93200" name="Text Box 18"/>
          <p:cNvSpPr txBox="1">
            <a:spLocks noChangeArrowheads="1"/>
          </p:cNvSpPr>
          <p:nvPr/>
        </p:nvSpPr>
        <p:spPr bwMode="auto">
          <a:xfrm>
            <a:off x="4191000" y="2362200"/>
            <a:ext cx="4572000" cy="174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Since there are two congruent sides, the angles opposite them must be congruent also.  Therefore,  7x = 3x + 40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4x = 40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   </a:t>
            </a:r>
            <a:r>
              <a:rPr lang="en-US" altLang="en-US" dirty="0">
                <a:solidFill>
                  <a:srgbClr val="FF0000"/>
                </a:solidFill>
              </a:rPr>
              <a:t>x = 10</a:t>
            </a:r>
          </a:p>
        </p:txBody>
      </p:sp>
      <p:sp>
        <p:nvSpPr>
          <p:cNvPr id="93201" name="Text Box 19"/>
          <p:cNvSpPr txBox="1">
            <a:spLocks noChangeArrowheads="1"/>
          </p:cNvSpPr>
          <p:nvPr/>
        </p:nvSpPr>
        <p:spPr bwMode="auto">
          <a:xfrm>
            <a:off x="1219200" y="39624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7x</a:t>
            </a:r>
            <a:endParaRPr lang="en-US" altLang="en-US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93202" name="Text Box 20"/>
          <p:cNvSpPr txBox="1">
            <a:spLocks noChangeArrowheads="1"/>
          </p:cNvSpPr>
          <p:nvPr/>
        </p:nvSpPr>
        <p:spPr bwMode="auto">
          <a:xfrm>
            <a:off x="2667000" y="38862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3x+40</a:t>
            </a:r>
            <a:endParaRPr lang="en-US" altLang="en-US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93203" name="Text Box 21"/>
          <p:cNvSpPr txBox="1">
            <a:spLocks noChangeArrowheads="1"/>
          </p:cNvSpPr>
          <p:nvPr/>
        </p:nvSpPr>
        <p:spPr bwMode="auto">
          <a:xfrm>
            <a:off x="3200400" y="4524375"/>
            <a:ext cx="44958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Plugging back in,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i="1" dirty="0"/>
              <a:t>QR</a:t>
            </a:r>
            <a:r>
              <a:rPr lang="en-US" altLang="en-US" dirty="0"/>
              <a:t> = 7(10)= 70</a:t>
            </a:r>
          </a:p>
          <a:p>
            <a:pPr eaLnBrk="1" hangingPunct="1"/>
            <a:r>
              <a:rPr lang="en-US" altLang="en-US" i="1" dirty="0"/>
              <a:t>PR</a:t>
            </a:r>
            <a:r>
              <a:rPr lang="en-US" altLang="en-US" dirty="0"/>
              <a:t> = 3(10) + 40 = 70</a:t>
            </a:r>
            <a:endParaRPr lang="en-US" altLang="en-US" i="1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graphicFrame>
        <p:nvGraphicFramePr>
          <p:cNvPr id="93204" name="Object 2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9" name="Equation" r:id="rId8" imgW="114151" imgH="215619" progId="Equation.3">
                  <p:embed/>
                </p:oleObj>
              </mc:Choice>
              <mc:Fallback>
                <p:oleObj name="Equation" r:id="rId8" imgW="114151" imgH="215619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3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3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3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3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1" grpId="0" animBg="1" autoUpdateAnimBg="0"/>
      <p:bldP spid="93200" grpId="0"/>
      <p:bldP spid="9320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210" name="Object 2"/>
          <p:cNvGraphicFramePr>
            <a:graphicFrameLocks noChangeAspect="1"/>
          </p:cNvGraphicFramePr>
          <p:nvPr/>
        </p:nvGraphicFramePr>
        <p:xfrm>
          <a:off x="0" y="6535738"/>
          <a:ext cx="91440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38" name="Image" r:id="rId4" imgW="13003175" imgH="456821" progId="Photoshop.Image.7">
                  <p:embed/>
                </p:oleObj>
              </mc:Choice>
              <mc:Fallback>
                <p:oleObj name="Image" r:id="rId4" imgW="13003175" imgH="456821" progId="Photoshop.Image.7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535738"/>
                        <a:ext cx="9144000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1" name="Object 3"/>
          <p:cNvGraphicFramePr>
            <a:graphicFrameLocks noChangeAspect="1"/>
          </p:cNvGraphicFramePr>
          <p:nvPr/>
        </p:nvGraphicFramePr>
        <p:xfrm>
          <a:off x="0" y="0"/>
          <a:ext cx="91440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39" name="Image" r:id="rId6" imgW="13002794" imgH="1179279" progId="Photoshop.Image.7">
                  <p:embed/>
                </p:oleObj>
              </mc:Choice>
              <mc:Fallback>
                <p:oleObj name="Image" r:id="rId6" imgW="13002794" imgH="1179279" progId="Photoshop.Image.7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254000" y="266700"/>
            <a:ext cx="2197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bg1"/>
                </a:solidFill>
              </a:rPr>
              <a:t>EXAMPLE 7</a:t>
            </a: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2460625" y="293688"/>
            <a:ext cx="436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CC0000"/>
                </a:solidFill>
              </a:rPr>
              <a:t>Apply the Base Angles Theorem</a:t>
            </a:r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442913" y="1136650"/>
            <a:ext cx="75406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/>
              <a:t>Find the value of x.  Then find the length of the labeled sides.</a:t>
            </a:r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685800" y="2286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</a:t>
            </a:r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3886200" y="4953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R</a:t>
            </a: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228600" y="5181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Q</a:t>
            </a:r>
          </a:p>
        </p:txBody>
      </p:sp>
      <p:sp>
        <p:nvSpPr>
          <p:cNvPr id="94218" name="Text Box 10"/>
          <p:cNvSpPr txBox="1">
            <a:spLocks noChangeArrowheads="1"/>
          </p:cNvSpPr>
          <p:nvPr/>
        </p:nvSpPr>
        <p:spPr bwMode="auto">
          <a:xfrm>
            <a:off x="914400" y="28956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0000FF"/>
                </a:solidFill>
              </a:rPr>
              <a:t>(50)</a:t>
            </a:r>
            <a:r>
              <a:rPr lang="en-US" altLang="en-US" sz="1400">
                <a:solidFill>
                  <a:srgbClr val="0000FF"/>
                </a:solidFill>
                <a:cs typeface="Arial" panose="020B0604020202020204" pitchFamily="34" charset="0"/>
              </a:rPr>
              <a:t>°</a:t>
            </a:r>
          </a:p>
        </p:txBody>
      </p:sp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3124200" y="48006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>
                <a:solidFill>
                  <a:srgbClr val="0000FF"/>
                </a:solidFill>
              </a:rPr>
              <a:t>(50)</a:t>
            </a:r>
            <a:r>
              <a:rPr lang="en-US" altLang="en-US" sz="1400">
                <a:solidFill>
                  <a:srgbClr val="0000FF"/>
                </a:solidFill>
                <a:cs typeface="Arial" panose="020B0604020202020204" pitchFamily="34" charset="0"/>
              </a:rPr>
              <a:t>°</a:t>
            </a:r>
          </a:p>
        </p:txBody>
      </p:sp>
      <p:sp>
        <p:nvSpPr>
          <p:cNvPr id="94220" name="Text Box 17"/>
          <p:cNvSpPr txBox="1">
            <a:spLocks noChangeArrowheads="1"/>
          </p:cNvSpPr>
          <p:nvPr/>
        </p:nvSpPr>
        <p:spPr bwMode="auto">
          <a:xfrm>
            <a:off x="1828800" y="5410200"/>
            <a:ext cx="12954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10x – 2 </a:t>
            </a:r>
            <a:endParaRPr lang="en-US" altLang="en-US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94221" name="Text Box 18"/>
          <p:cNvSpPr txBox="1">
            <a:spLocks noChangeArrowheads="1"/>
          </p:cNvSpPr>
          <p:nvPr/>
        </p:nvSpPr>
        <p:spPr bwMode="auto">
          <a:xfrm>
            <a:off x="76200" y="3695699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5x+3</a:t>
            </a:r>
            <a:endParaRPr lang="en-US" altLang="en-US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94222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40" name="Equation" r:id="rId8" imgW="114151" imgH="215619" progId="Equation.3">
                  <p:embed/>
                </p:oleObj>
              </mc:Choice>
              <mc:Fallback>
                <p:oleObj name="Equation" r:id="rId8" imgW="114151" imgH="215619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23" name="Line 21"/>
          <p:cNvSpPr>
            <a:spLocks noChangeShapeType="1"/>
          </p:cNvSpPr>
          <p:nvPr/>
        </p:nvSpPr>
        <p:spPr bwMode="auto">
          <a:xfrm flipV="1">
            <a:off x="685800" y="5105400"/>
            <a:ext cx="3124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24" name="Line 22"/>
          <p:cNvSpPr>
            <a:spLocks noChangeShapeType="1"/>
          </p:cNvSpPr>
          <p:nvPr/>
        </p:nvSpPr>
        <p:spPr bwMode="auto">
          <a:xfrm flipV="1">
            <a:off x="685800" y="2667000"/>
            <a:ext cx="38100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25" name="Line 23"/>
          <p:cNvSpPr>
            <a:spLocks noChangeShapeType="1"/>
          </p:cNvSpPr>
          <p:nvPr/>
        </p:nvSpPr>
        <p:spPr bwMode="auto">
          <a:xfrm>
            <a:off x="1066800" y="2667000"/>
            <a:ext cx="27432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AutoShape 2"/>
          <p:cNvSpPr>
            <a:spLocks noChangeArrowheads="1"/>
          </p:cNvSpPr>
          <p:nvPr/>
        </p:nvSpPr>
        <p:spPr bwMode="auto">
          <a:xfrm>
            <a:off x="2133600" y="1295400"/>
            <a:ext cx="4648200" cy="3733800"/>
          </a:xfrm>
          <a:prstGeom prst="rtTriangle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2133600" y="4565650"/>
            <a:ext cx="457200" cy="4572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3810000" y="5257800"/>
            <a:ext cx="685800" cy="6858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 rot="5419110">
            <a:off x="1143000" y="2819400"/>
            <a:ext cx="685800" cy="685800"/>
          </a:xfrm>
          <a:prstGeom prst="upArrow">
            <a:avLst>
              <a:gd name="adj1" fmla="val 62500"/>
              <a:gd name="adj2" fmla="val 25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3810000" y="60198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LEG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304800" y="29718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LEG</a:t>
            </a:r>
          </a:p>
        </p:txBody>
      </p:sp>
      <p:sp>
        <p:nvSpPr>
          <p:cNvPr id="62472" name="AutoShape 8"/>
          <p:cNvSpPr>
            <a:spLocks noChangeArrowheads="1"/>
          </p:cNvSpPr>
          <p:nvPr/>
        </p:nvSpPr>
        <p:spPr bwMode="auto">
          <a:xfrm rot="2384138">
            <a:off x="4876800" y="1752600"/>
            <a:ext cx="685800" cy="1219200"/>
          </a:xfrm>
          <a:prstGeom prst="downArrow">
            <a:avLst>
              <a:gd name="adj1" fmla="val 50000"/>
              <a:gd name="adj2" fmla="val 44444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5943600" y="13716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HYPOTENUSE</a:t>
            </a:r>
          </a:p>
        </p:txBody>
      </p:sp>
      <p:sp>
        <p:nvSpPr>
          <p:cNvPr id="95242" name="WordArt 10"/>
          <p:cNvSpPr>
            <a:spLocks noChangeArrowheads="1" noChangeShapeType="1" noTextEdit="1"/>
          </p:cNvSpPr>
          <p:nvPr/>
        </p:nvSpPr>
        <p:spPr bwMode="auto">
          <a:xfrm>
            <a:off x="1447800" y="76200"/>
            <a:ext cx="6019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 panose="020B0806030902050204" pitchFamily="34" charset="0"/>
              </a:rPr>
              <a:t>Right Triangles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animBg="1"/>
      <p:bldP spid="62469" grpId="0" animBg="1"/>
      <p:bldP spid="62470" grpId="0" autoUpdateAnimBg="0"/>
      <p:bldP spid="62471" grpId="0" autoUpdateAnimBg="0"/>
      <p:bldP spid="62472" grpId="0" animBg="1"/>
      <p:bldP spid="62473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02" name="Group 46"/>
          <p:cNvGrpSpPr>
            <a:grpSpLocks/>
          </p:cNvGrpSpPr>
          <p:nvPr/>
        </p:nvGrpSpPr>
        <p:grpSpPr bwMode="auto">
          <a:xfrm>
            <a:off x="2768600" y="1192213"/>
            <a:ext cx="4137025" cy="2116137"/>
            <a:chOff x="1744" y="1199"/>
            <a:chExt cx="2606" cy="1333"/>
          </a:xfrm>
        </p:grpSpPr>
        <p:sp>
          <p:nvSpPr>
            <p:cNvPr id="96270" name="Freeform 38"/>
            <p:cNvSpPr>
              <a:spLocks/>
            </p:cNvSpPr>
            <p:nvPr/>
          </p:nvSpPr>
          <p:spPr bwMode="auto">
            <a:xfrm>
              <a:off x="2638" y="1199"/>
              <a:ext cx="321" cy="434"/>
            </a:xfrm>
            <a:custGeom>
              <a:avLst/>
              <a:gdLst>
                <a:gd name="T0" fmla="*/ 61 w 321"/>
                <a:gd name="T1" fmla="*/ 0 h 434"/>
                <a:gd name="T2" fmla="*/ 37 w 321"/>
                <a:gd name="T3" fmla="*/ 95 h 434"/>
                <a:gd name="T4" fmla="*/ 21 w 321"/>
                <a:gd name="T5" fmla="*/ 142 h 434"/>
                <a:gd name="T6" fmla="*/ 13 w 321"/>
                <a:gd name="T7" fmla="*/ 166 h 434"/>
                <a:gd name="T8" fmla="*/ 13 w 321"/>
                <a:gd name="T9" fmla="*/ 340 h 434"/>
                <a:gd name="T10" fmla="*/ 37 w 321"/>
                <a:gd name="T11" fmla="*/ 387 h 434"/>
                <a:gd name="T12" fmla="*/ 53 w 321"/>
                <a:gd name="T13" fmla="*/ 434 h 434"/>
                <a:gd name="T14" fmla="*/ 163 w 321"/>
                <a:gd name="T15" fmla="*/ 340 h 434"/>
                <a:gd name="T16" fmla="*/ 321 w 321"/>
                <a:gd name="T17" fmla="*/ 213 h 434"/>
                <a:gd name="T18" fmla="*/ 155 w 321"/>
                <a:gd name="T19" fmla="*/ 87 h 434"/>
                <a:gd name="T20" fmla="*/ 100 w 321"/>
                <a:gd name="T21" fmla="*/ 56 h 434"/>
                <a:gd name="T22" fmla="*/ 76 w 321"/>
                <a:gd name="T23" fmla="*/ 32 h 434"/>
                <a:gd name="T24" fmla="*/ 53 w 321"/>
                <a:gd name="T25" fmla="*/ 24 h 434"/>
                <a:gd name="T26" fmla="*/ 61 w 321"/>
                <a:gd name="T27" fmla="*/ 0 h 43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21" h="434">
                  <a:moveTo>
                    <a:pt x="61" y="0"/>
                  </a:moveTo>
                  <a:cubicBezTo>
                    <a:pt x="53" y="32"/>
                    <a:pt x="48" y="64"/>
                    <a:pt x="37" y="95"/>
                  </a:cubicBezTo>
                  <a:cubicBezTo>
                    <a:pt x="32" y="111"/>
                    <a:pt x="26" y="126"/>
                    <a:pt x="21" y="142"/>
                  </a:cubicBezTo>
                  <a:cubicBezTo>
                    <a:pt x="18" y="150"/>
                    <a:pt x="13" y="166"/>
                    <a:pt x="13" y="166"/>
                  </a:cubicBezTo>
                  <a:cubicBezTo>
                    <a:pt x="3" y="253"/>
                    <a:pt x="0" y="239"/>
                    <a:pt x="13" y="340"/>
                  </a:cubicBezTo>
                  <a:cubicBezTo>
                    <a:pt x="16" y="368"/>
                    <a:pt x="26" y="362"/>
                    <a:pt x="37" y="387"/>
                  </a:cubicBezTo>
                  <a:cubicBezTo>
                    <a:pt x="44" y="402"/>
                    <a:pt x="53" y="434"/>
                    <a:pt x="53" y="434"/>
                  </a:cubicBezTo>
                  <a:cubicBezTo>
                    <a:pt x="88" y="381"/>
                    <a:pt x="106" y="367"/>
                    <a:pt x="163" y="340"/>
                  </a:cubicBezTo>
                  <a:cubicBezTo>
                    <a:pt x="213" y="290"/>
                    <a:pt x="279" y="275"/>
                    <a:pt x="321" y="213"/>
                  </a:cubicBezTo>
                  <a:cubicBezTo>
                    <a:pt x="306" y="168"/>
                    <a:pt x="201" y="110"/>
                    <a:pt x="155" y="87"/>
                  </a:cubicBezTo>
                  <a:cubicBezTo>
                    <a:pt x="95" y="24"/>
                    <a:pt x="172" y="96"/>
                    <a:pt x="100" y="56"/>
                  </a:cubicBezTo>
                  <a:cubicBezTo>
                    <a:pt x="90" y="51"/>
                    <a:pt x="85" y="38"/>
                    <a:pt x="76" y="32"/>
                  </a:cubicBezTo>
                  <a:cubicBezTo>
                    <a:pt x="69" y="27"/>
                    <a:pt x="56" y="31"/>
                    <a:pt x="53" y="24"/>
                  </a:cubicBezTo>
                  <a:cubicBezTo>
                    <a:pt x="49" y="16"/>
                    <a:pt x="58" y="8"/>
                    <a:pt x="61" y="0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66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6271" name="Freeform 40"/>
            <p:cNvSpPr>
              <a:spLocks/>
            </p:cNvSpPr>
            <p:nvPr/>
          </p:nvSpPr>
          <p:spPr bwMode="auto">
            <a:xfrm>
              <a:off x="1744" y="2116"/>
              <a:ext cx="773" cy="416"/>
            </a:xfrm>
            <a:custGeom>
              <a:avLst/>
              <a:gdLst>
                <a:gd name="T0" fmla="*/ 31 w 773"/>
                <a:gd name="T1" fmla="*/ 298 h 416"/>
                <a:gd name="T2" fmla="*/ 158 w 773"/>
                <a:gd name="T3" fmla="*/ 362 h 416"/>
                <a:gd name="T4" fmla="*/ 260 w 773"/>
                <a:gd name="T5" fmla="*/ 393 h 416"/>
                <a:gd name="T6" fmla="*/ 473 w 773"/>
                <a:gd name="T7" fmla="*/ 401 h 416"/>
                <a:gd name="T8" fmla="*/ 623 w 773"/>
                <a:gd name="T9" fmla="*/ 291 h 416"/>
                <a:gd name="T10" fmla="*/ 702 w 773"/>
                <a:gd name="T11" fmla="*/ 188 h 416"/>
                <a:gd name="T12" fmla="*/ 718 w 773"/>
                <a:gd name="T13" fmla="*/ 164 h 416"/>
                <a:gd name="T14" fmla="*/ 749 w 773"/>
                <a:gd name="T15" fmla="*/ 78 h 416"/>
                <a:gd name="T16" fmla="*/ 710 w 773"/>
                <a:gd name="T17" fmla="*/ 22 h 416"/>
                <a:gd name="T18" fmla="*/ 481 w 773"/>
                <a:gd name="T19" fmla="*/ 14 h 416"/>
                <a:gd name="T20" fmla="*/ 363 w 773"/>
                <a:gd name="T21" fmla="*/ 14 h 416"/>
                <a:gd name="T22" fmla="*/ 197 w 773"/>
                <a:gd name="T23" fmla="*/ 156 h 416"/>
                <a:gd name="T24" fmla="*/ 63 w 773"/>
                <a:gd name="T25" fmla="*/ 251 h 416"/>
                <a:gd name="T26" fmla="*/ 31 w 773"/>
                <a:gd name="T27" fmla="*/ 298 h 4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73" h="416">
                  <a:moveTo>
                    <a:pt x="31" y="298"/>
                  </a:moveTo>
                  <a:cubicBezTo>
                    <a:pt x="82" y="315"/>
                    <a:pt x="112" y="331"/>
                    <a:pt x="158" y="362"/>
                  </a:cubicBezTo>
                  <a:cubicBezTo>
                    <a:pt x="181" y="378"/>
                    <a:pt x="235" y="384"/>
                    <a:pt x="260" y="393"/>
                  </a:cubicBezTo>
                  <a:cubicBezTo>
                    <a:pt x="327" y="416"/>
                    <a:pt x="402" y="398"/>
                    <a:pt x="473" y="401"/>
                  </a:cubicBezTo>
                  <a:cubicBezTo>
                    <a:pt x="531" y="386"/>
                    <a:pt x="572" y="323"/>
                    <a:pt x="623" y="291"/>
                  </a:cubicBezTo>
                  <a:cubicBezTo>
                    <a:pt x="650" y="256"/>
                    <a:pt x="677" y="225"/>
                    <a:pt x="702" y="188"/>
                  </a:cubicBezTo>
                  <a:cubicBezTo>
                    <a:pt x="707" y="180"/>
                    <a:pt x="718" y="164"/>
                    <a:pt x="718" y="164"/>
                  </a:cubicBezTo>
                  <a:cubicBezTo>
                    <a:pt x="736" y="92"/>
                    <a:pt x="722" y="119"/>
                    <a:pt x="749" y="78"/>
                  </a:cubicBezTo>
                  <a:cubicBezTo>
                    <a:pt x="760" y="21"/>
                    <a:pt x="773" y="9"/>
                    <a:pt x="710" y="22"/>
                  </a:cubicBezTo>
                  <a:cubicBezTo>
                    <a:pt x="610" y="11"/>
                    <a:pt x="598" y="8"/>
                    <a:pt x="481" y="14"/>
                  </a:cubicBezTo>
                  <a:cubicBezTo>
                    <a:pt x="449" y="11"/>
                    <a:pt x="397" y="0"/>
                    <a:pt x="363" y="14"/>
                  </a:cubicBezTo>
                  <a:cubicBezTo>
                    <a:pt x="294" y="42"/>
                    <a:pt x="259" y="117"/>
                    <a:pt x="197" y="156"/>
                  </a:cubicBezTo>
                  <a:cubicBezTo>
                    <a:pt x="169" y="199"/>
                    <a:pt x="107" y="222"/>
                    <a:pt x="63" y="251"/>
                  </a:cubicBezTo>
                  <a:cubicBezTo>
                    <a:pt x="31" y="272"/>
                    <a:pt x="0" y="267"/>
                    <a:pt x="31" y="298"/>
                  </a:cubicBez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6272" name="Freeform 45"/>
            <p:cNvSpPr>
              <a:spLocks/>
            </p:cNvSpPr>
            <p:nvPr/>
          </p:nvSpPr>
          <p:spPr bwMode="auto">
            <a:xfrm>
              <a:off x="3563" y="1838"/>
              <a:ext cx="787" cy="374"/>
            </a:xfrm>
            <a:custGeom>
              <a:avLst/>
              <a:gdLst>
                <a:gd name="T0" fmla="*/ 35 w 787"/>
                <a:gd name="T1" fmla="*/ 40 h 374"/>
                <a:gd name="T2" fmla="*/ 217 w 787"/>
                <a:gd name="T3" fmla="*/ 0 h 374"/>
                <a:gd name="T4" fmla="*/ 343 w 787"/>
                <a:gd name="T5" fmla="*/ 24 h 374"/>
                <a:gd name="T6" fmla="*/ 398 w 787"/>
                <a:gd name="T7" fmla="*/ 56 h 374"/>
                <a:gd name="T8" fmla="*/ 414 w 787"/>
                <a:gd name="T9" fmla="*/ 79 h 374"/>
                <a:gd name="T10" fmla="*/ 611 w 787"/>
                <a:gd name="T11" fmla="*/ 127 h 374"/>
                <a:gd name="T12" fmla="*/ 690 w 787"/>
                <a:gd name="T13" fmla="*/ 150 h 374"/>
                <a:gd name="T14" fmla="*/ 769 w 787"/>
                <a:gd name="T15" fmla="*/ 285 h 374"/>
                <a:gd name="T16" fmla="*/ 769 w 787"/>
                <a:gd name="T17" fmla="*/ 363 h 374"/>
                <a:gd name="T18" fmla="*/ 674 w 787"/>
                <a:gd name="T19" fmla="*/ 340 h 374"/>
                <a:gd name="T20" fmla="*/ 398 w 787"/>
                <a:gd name="T21" fmla="*/ 332 h 374"/>
                <a:gd name="T22" fmla="*/ 303 w 787"/>
                <a:gd name="T23" fmla="*/ 277 h 374"/>
                <a:gd name="T24" fmla="*/ 256 w 787"/>
                <a:gd name="T25" fmla="*/ 237 h 374"/>
                <a:gd name="T26" fmla="*/ 232 w 787"/>
                <a:gd name="T27" fmla="*/ 190 h 374"/>
                <a:gd name="T28" fmla="*/ 209 w 787"/>
                <a:gd name="T29" fmla="*/ 174 h 374"/>
                <a:gd name="T30" fmla="*/ 67 w 787"/>
                <a:gd name="T31" fmla="*/ 87 h 374"/>
                <a:gd name="T32" fmla="*/ 35 w 787"/>
                <a:gd name="T33" fmla="*/ 40 h 37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87" h="374">
                  <a:moveTo>
                    <a:pt x="35" y="40"/>
                  </a:moveTo>
                  <a:cubicBezTo>
                    <a:pt x="95" y="25"/>
                    <a:pt x="157" y="15"/>
                    <a:pt x="217" y="0"/>
                  </a:cubicBezTo>
                  <a:cubicBezTo>
                    <a:pt x="260" y="6"/>
                    <a:pt x="300" y="15"/>
                    <a:pt x="343" y="24"/>
                  </a:cubicBezTo>
                  <a:cubicBezTo>
                    <a:pt x="355" y="30"/>
                    <a:pt x="387" y="45"/>
                    <a:pt x="398" y="56"/>
                  </a:cubicBezTo>
                  <a:cubicBezTo>
                    <a:pt x="405" y="63"/>
                    <a:pt x="407" y="73"/>
                    <a:pt x="414" y="79"/>
                  </a:cubicBezTo>
                  <a:cubicBezTo>
                    <a:pt x="456" y="113"/>
                    <a:pt x="561" y="121"/>
                    <a:pt x="611" y="127"/>
                  </a:cubicBezTo>
                  <a:cubicBezTo>
                    <a:pt x="668" y="145"/>
                    <a:pt x="642" y="138"/>
                    <a:pt x="690" y="150"/>
                  </a:cubicBezTo>
                  <a:cubicBezTo>
                    <a:pt x="719" y="194"/>
                    <a:pt x="740" y="241"/>
                    <a:pt x="769" y="285"/>
                  </a:cubicBezTo>
                  <a:cubicBezTo>
                    <a:pt x="769" y="287"/>
                    <a:pt x="787" y="354"/>
                    <a:pt x="769" y="363"/>
                  </a:cubicBezTo>
                  <a:cubicBezTo>
                    <a:pt x="746" y="374"/>
                    <a:pt x="698" y="341"/>
                    <a:pt x="674" y="340"/>
                  </a:cubicBezTo>
                  <a:cubicBezTo>
                    <a:pt x="582" y="335"/>
                    <a:pt x="490" y="335"/>
                    <a:pt x="398" y="332"/>
                  </a:cubicBezTo>
                  <a:cubicBezTo>
                    <a:pt x="368" y="312"/>
                    <a:pt x="329" y="304"/>
                    <a:pt x="303" y="277"/>
                  </a:cubicBezTo>
                  <a:cubicBezTo>
                    <a:pt x="273" y="246"/>
                    <a:pt x="289" y="259"/>
                    <a:pt x="256" y="237"/>
                  </a:cubicBezTo>
                  <a:cubicBezTo>
                    <a:pt x="246" y="223"/>
                    <a:pt x="243" y="204"/>
                    <a:pt x="232" y="190"/>
                  </a:cubicBezTo>
                  <a:cubicBezTo>
                    <a:pt x="226" y="183"/>
                    <a:pt x="216" y="180"/>
                    <a:pt x="209" y="174"/>
                  </a:cubicBezTo>
                  <a:cubicBezTo>
                    <a:pt x="164" y="135"/>
                    <a:pt x="124" y="106"/>
                    <a:pt x="67" y="87"/>
                  </a:cubicBezTo>
                  <a:cubicBezTo>
                    <a:pt x="0" y="64"/>
                    <a:pt x="10" y="65"/>
                    <a:pt x="35" y="40"/>
                  </a:cubicBez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FF66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4038600" cy="609600"/>
          </a:xfrm>
        </p:spPr>
        <p:txBody>
          <a:bodyPr/>
          <a:lstStyle/>
          <a:p>
            <a:pPr algn="ctr" eaLnBrk="1" hangingPunct="1"/>
            <a:r>
              <a:rPr lang="en-US" altLang="en-US" b="1" smtClean="0">
                <a:solidFill>
                  <a:srgbClr val="6600FF"/>
                </a:solidFill>
                <a:sym typeface="Symbol" panose="05050102010706020507" pitchFamily="18" charset="2"/>
              </a:rPr>
              <a:t>Interior Angles</a:t>
            </a:r>
            <a:r>
              <a:rPr lang="en-US" altLang="en-US" smtClean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</a:p>
        </p:txBody>
      </p:sp>
      <p:pic>
        <p:nvPicPr>
          <p:cNvPr id="45082" name="Picture 26" descr="C:\WINNT\Application Data\Microsoft\Media Catalog\Downloaded Clips\cl33\j012864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4630738"/>
            <a:ext cx="1697038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5103" name="Group 47"/>
          <p:cNvGrpSpPr>
            <a:grpSpLocks/>
          </p:cNvGrpSpPr>
          <p:nvPr/>
        </p:nvGrpSpPr>
        <p:grpSpPr bwMode="auto">
          <a:xfrm>
            <a:off x="3394075" y="1530350"/>
            <a:ext cx="2917825" cy="1241425"/>
            <a:chOff x="2138" y="1412"/>
            <a:chExt cx="1838" cy="782"/>
          </a:xfrm>
        </p:grpSpPr>
        <p:sp>
          <p:nvSpPr>
            <p:cNvPr id="96267" name="Freeform 33"/>
            <p:cNvSpPr>
              <a:spLocks/>
            </p:cNvSpPr>
            <p:nvPr/>
          </p:nvSpPr>
          <p:spPr bwMode="auto">
            <a:xfrm>
              <a:off x="2138" y="1824"/>
              <a:ext cx="434" cy="310"/>
            </a:xfrm>
            <a:custGeom>
              <a:avLst/>
              <a:gdLst>
                <a:gd name="T0" fmla="*/ 0 w 434"/>
                <a:gd name="T1" fmla="*/ 275 h 310"/>
                <a:gd name="T2" fmla="*/ 63 w 434"/>
                <a:gd name="T3" fmla="*/ 228 h 310"/>
                <a:gd name="T4" fmla="*/ 190 w 434"/>
                <a:gd name="T5" fmla="*/ 156 h 310"/>
                <a:gd name="T6" fmla="*/ 205 w 434"/>
                <a:gd name="T7" fmla="*/ 133 h 310"/>
                <a:gd name="T8" fmla="*/ 229 w 434"/>
                <a:gd name="T9" fmla="*/ 125 h 310"/>
                <a:gd name="T10" fmla="*/ 237 w 434"/>
                <a:gd name="T11" fmla="*/ 101 h 310"/>
                <a:gd name="T12" fmla="*/ 284 w 434"/>
                <a:gd name="T13" fmla="*/ 70 h 310"/>
                <a:gd name="T14" fmla="*/ 411 w 434"/>
                <a:gd name="T15" fmla="*/ 125 h 310"/>
                <a:gd name="T16" fmla="*/ 434 w 434"/>
                <a:gd name="T17" fmla="*/ 228 h 310"/>
                <a:gd name="T18" fmla="*/ 426 w 434"/>
                <a:gd name="T19" fmla="*/ 291 h 310"/>
                <a:gd name="T20" fmla="*/ 379 w 434"/>
                <a:gd name="T21" fmla="*/ 291 h 310"/>
                <a:gd name="T22" fmla="*/ 261 w 434"/>
                <a:gd name="T23" fmla="*/ 275 h 310"/>
                <a:gd name="T24" fmla="*/ 0 w 434"/>
                <a:gd name="T25" fmla="*/ 275 h 31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34" h="310">
                  <a:moveTo>
                    <a:pt x="0" y="275"/>
                  </a:moveTo>
                  <a:cubicBezTo>
                    <a:pt x="26" y="257"/>
                    <a:pt x="33" y="237"/>
                    <a:pt x="63" y="228"/>
                  </a:cubicBezTo>
                  <a:cubicBezTo>
                    <a:pt x="89" y="189"/>
                    <a:pt x="145" y="171"/>
                    <a:pt x="190" y="156"/>
                  </a:cubicBezTo>
                  <a:cubicBezTo>
                    <a:pt x="195" y="148"/>
                    <a:pt x="198" y="139"/>
                    <a:pt x="205" y="133"/>
                  </a:cubicBezTo>
                  <a:cubicBezTo>
                    <a:pt x="212" y="128"/>
                    <a:pt x="223" y="131"/>
                    <a:pt x="229" y="125"/>
                  </a:cubicBezTo>
                  <a:cubicBezTo>
                    <a:pt x="235" y="119"/>
                    <a:pt x="231" y="107"/>
                    <a:pt x="237" y="101"/>
                  </a:cubicBezTo>
                  <a:cubicBezTo>
                    <a:pt x="250" y="88"/>
                    <a:pt x="284" y="70"/>
                    <a:pt x="284" y="70"/>
                  </a:cubicBezTo>
                  <a:cubicBezTo>
                    <a:pt x="331" y="0"/>
                    <a:pt x="379" y="77"/>
                    <a:pt x="411" y="125"/>
                  </a:cubicBezTo>
                  <a:cubicBezTo>
                    <a:pt x="422" y="161"/>
                    <a:pt x="428" y="189"/>
                    <a:pt x="434" y="228"/>
                  </a:cubicBezTo>
                  <a:cubicBezTo>
                    <a:pt x="431" y="249"/>
                    <a:pt x="434" y="272"/>
                    <a:pt x="426" y="291"/>
                  </a:cubicBezTo>
                  <a:cubicBezTo>
                    <a:pt x="418" y="310"/>
                    <a:pt x="387" y="293"/>
                    <a:pt x="379" y="291"/>
                  </a:cubicBezTo>
                  <a:cubicBezTo>
                    <a:pt x="360" y="287"/>
                    <a:pt x="277" y="277"/>
                    <a:pt x="261" y="275"/>
                  </a:cubicBezTo>
                  <a:cubicBezTo>
                    <a:pt x="150" y="293"/>
                    <a:pt x="155" y="289"/>
                    <a:pt x="0" y="275"/>
                  </a:cubicBezTo>
                  <a:close/>
                </a:path>
              </a:pathLst>
            </a:custGeom>
            <a:gradFill rotWithShape="0">
              <a:gsLst>
                <a:gs pos="0">
                  <a:srgbClr val="6600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6268" name="Freeform 34"/>
            <p:cNvSpPr>
              <a:spLocks/>
            </p:cNvSpPr>
            <p:nvPr/>
          </p:nvSpPr>
          <p:spPr bwMode="auto">
            <a:xfrm>
              <a:off x="2722" y="1412"/>
              <a:ext cx="553" cy="308"/>
            </a:xfrm>
            <a:custGeom>
              <a:avLst/>
              <a:gdLst>
                <a:gd name="T0" fmla="*/ 0 w 553"/>
                <a:gd name="T1" fmla="*/ 213 h 308"/>
                <a:gd name="T2" fmla="*/ 166 w 553"/>
                <a:gd name="T3" fmla="*/ 87 h 308"/>
                <a:gd name="T4" fmla="*/ 253 w 553"/>
                <a:gd name="T5" fmla="*/ 0 h 308"/>
                <a:gd name="T6" fmla="*/ 300 w 553"/>
                <a:gd name="T7" fmla="*/ 24 h 308"/>
                <a:gd name="T8" fmla="*/ 308 w 553"/>
                <a:gd name="T9" fmla="*/ 48 h 308"/>
                <a:gd name="T10" fmla="*/ 379 w 553"/>
                <a:gd name="T11" fmla="*/ 79 h 308"/>
                <a:gd name="T12" fmla="*/ 434 w 553"/>
                <a:gd name="T13" fmla="*/ 135 h 308"/>
                <a:gd name="T14" fmla="*/ 513 w 553"/>
                <a:gd name="T15" fmla="*/ 206 h 308"/>
                <a:gd name="T16" fmla="*/ 529 w 553"/>
                <a:gd name="T17" fmla="*/ 229 h 308"/>
                <a:gd name="T18" fmla="*/ 553 w 553"/>
                <a:gd name="T19" fmla="*/ 245 h 308"/>
                <a:gd name="T20" fmla="*/ 450 w 553"/>
                <a:gd name="T21" fmla="*/ 300 h 308"/>
                <a:gd name="T22" fmla="*/ 426 w 553"/>
                <a:gd name="T23" fmla="*/ 308 h 308"/>
                <a:gd name="T24" fmla="*/ 150 w 553"/>
                <a:gd name="T25" fmla="*/ 284 h 308"/>
                <a:gd name="T26" fmla="*/ 0 w 553"/>
                <a:gd name="T27" fmla="*/ 213 h 30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53" h="308">
                  <a:moveTo>
                    <a:pt x="0" y="213"/>
                  </a:moveTo>
                  <a:cubicBezTo>
                    <a:pt x="59" y="175"/>
                    <a:pt x="114" y="133"/>
                    <a:pt x="166" y="87"/>
                  </a:cubicBezTo>
                  <a:cubicBezTo>
                    <a:pt x="197" y="59"/>
                    <a:pt x="219" y="23"/>
                    <a:pt x="253" y="0"/>
                  </a:cubicBezTo>
                  <a:cubicBezTo>
                    <a:pt x="268" y="5"/>
                    <a:pt x="289" y="10"/>
                    <a:pt x="300" y="24"/>
                  </a:cubicBezTo>
                  <a:cubicBezTo>
                    <a:pt x="305" y="31"/>
                    <a:pt x="302" y="42"/>
                    <a:pt x="308" y="48"/>
                  </a:cubicBezTo>
                  <a:cubicBezTo>
                    <a:pt x="314" y="54"/>
                    <a:pt x="369" y="76"/>
                    <a:pt x="379" y="79"/>
                  </a:cubicBezTo>
                  <a:cubicBezTo>
                    <a:pt x="415" y="134"/>
                    <a:pt x="392" y="121"/>
                    <a:pt x="434" y="135"/>
                  </a:cubicBezTo>
                  <a:cubicBezTo>
                    <a:pt x="480" y="202"/>
                    <a:pt x="455" y="167"/>
                    <a:pt x="513" y="206"/>
                  </a:cubicBezTo>
                  <a:cubicBezTo>
                    <a:pt x="518" y="214"/>
                    <a:pt x="522" y="222"/>
                    <a:pt x="529" y="229"/>
                  </a:cubicBezTo>
                  <a:cubicBezTo>
                    <a:pt x="536" y="236"/>
                    <a:pt x="553" y="235"/>
                    <a:pt x="553" y="245"/>
                  </a:cubicBezTo>
                  <a:cubicBezTo>
                    <a:pt x="553" y="269"/>
                    <a:pt x="463" y="296"/>
                    <a:pt x="450" y="300"/>
                  </a:cubicBezTo>
                  <a:cubicBezTo>
                    <a:pt x="442" y="303"/>
                    <a:pt x="426" y="308"/>
                    <a:pt x="426" y="308"/>
                  </a:cubicBezTo>
                  <a:cubicBezTo>
                    <a:pt x="333" y="302"/>
                    <a:pt x="242" y="297"/>
                    <a:pt x="150" y="284"/>
                  </a:cubicBezTo>
                  <a:cubicBezTo>
                    <a:pt x="95" y="268"/>
                    <a:pt x="53" y="231"/>
                    <a:pt x="0" y="213"/>
                  </a:cubicBezTo>
                  <a:close/>
                </a:path>
              </a:pathLst>
            </a:custGeom>
            <a:gradFill rotWithShape="0">
              <a:gsLst>
                <a:gs pos="0">
                  <a:srgbClr val="6600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6269" name="Freeform 35"/>
            <p:cNvSpPr>
              <a:spLocks/>
            </p:cNvSpPr>
            <p:nvPr/>
          </p:nvSpPr>
          <p:spPr bwMode="auto">
            <a:xfrm>
              <a:off x="3378" y="1902"/>
              <a:ext cx="598" cy="292"/>
            </a:xfrm>
            <a:custGeom>
              <a:avLst/>
              <a:gdLst>
                <a:gd name="T0" fmla="*/ 244 w 598"/>
                <a:gd name="T1" fmla="*/ 0 h 292"/>
                <a:gd name="T2" fmla="*/ 409 w 598"/>
                <a:gd name="T3" fmla="*/ 118 h 292"/>
                <a:gd name="T4" fmla="*/ 544 w 598"/>
                <a:gd name="T5" fmla="*/ 236 h 292"/>
                <a:gd name="T6" fmla="*/ 559 w 598"/>
                <a:gd name="T7" fmla="*/ 260 h 292"/>
                <a:gd name="T8" fmla="*/ 559 w 598"/>
                <a:gd name="T9" fmla="*/ 292 h 292"/>
                <a:gd name="T10" fmla="*/ 417 w 598"/>
                <a:gd name="T11" fmla="*/ 252 h 292"/>
                <a:gd name="T12" fmla="*/ 291 w 598"/>
                <a:gd name="T13" fmla="*/ 244 h 292"/>
                <a:gd name="T14" fmla="*/ 39 w 598"/>
                <a:gd name="T15" fmla="*/ 252 h 292"/>
                <a:gd name="T16" fmla="*/ 7 w 598"/>
                <a:gd name="T17" fmla="*/ 260 h 292"/>
                <a:gd name="T18" fmla="*/ 23 w 598"/>
                <a:gd name="T19" fmla="*/ 236 h 292"/>
                <a:gd name="T20" fmla="*/ 39 w 598"/>
                <a:gd name="T21" fmla="*/ 181 h 292"/>
                <a:gd name="T22" fmla="*/ 117 w 598"/>
                <a:gd name="T23" fmla="*/ 15 h 292"/>
                <a:gd name="T24" fmla="*/ 220 w 598"/>
                <a:gd name="T25" fmla="*/ 23 h 292"/>
                <a:gd name="T26" fmla="*/ 244 w 598"/>
                <a:gd name="T27" fmla="*/ 39 h 292"/>
                <a:gd name="T28" fmla="*/ 315 w 598"/>
                <a:gd name="T29" fmla="*/ 55 h 29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98" h="292">
                  <a:moveTo>
                    <a:pt x="244" y="0"/>
                  </a:moveTo>
                  <a:cubicBezTo>
                    <a:pt x="309" y="20"/>
                    <a:pt x="345" y="96"/>
                    <a:pt x="409" y="118"/>
                  </a:cubicBezTo>
                  <a:cubicBezTo>
                    <a:pt x="443" y="169"/>
                    <a:pt x="485" y="216"/>
                    <a:pt x="544" y="236"/>
                  </a:cubicBezTo>
                  <a:cubicBezTo>
                    <a:pt x="549" y="244"/>
                    <a:pt x="552" y="253"/>
                    <a:pt x="559" y="260"/>
                  </a:cubicBezTo>
                  <a:cubicBezTo>
                    <a:pt x="584" y="286"/>
                    <a:pt x="598" y="266"/>
                    <a:pt x="559" y="292"/>
                  </a:cubicBezTo>
                  <a:cubicBezTo>
                    <a:pt x="513" y="282"/>
                    <a:pt x="464" y="257"/>
                    <a:pt x="417" y="252"/>
                  </a:cubicBezTo>
                  <a:cubicBezTo>
                    <a:pt x="375" y="248"/>
                    <a:pt x="333" y="247"/>
                    <a:pt x="291" y="244"/>
                  </a:cubicBezTo>
                  <a:cubicBezTo>
                    <a:pt x="198" y="275"/>
                    <a:pt x="173" y="257"/>
                    <a:pt x="39" y="252"/>
                  </a:cubicBezTo>
                  <a:cubicBezTo>
                    <a:pt x="28" y="255"/>
                    <a:pt x="15" y="268"/>
                    <a:pt x="7" y="260"/>
                  </a:cubicBezTo>
                  <a:cubicBezTo>
                    <a:pt x="0" y="253"/>
                    <a:pt x="19" y="245"/>
                    <a:pt x="23" y="236"/>
                  </a:cubicBezTo>
                  <a:cubicBezTo>
                    <a:pt x="29" y="223"/>
                    <a:pt x="36" y="193"/>
                    <a:pt x="39" y="181"/>
                  </a:cubicBezTo>
                  <a:cubicBezTo>
                    <a:pt x="45" y="96"/>
                    <a:pt x="31" y="37"/>
                    <a:pt x="117" y="15"/>
                  </a:cubicBezTo>
                  <a:cubicBezTo>
                    <a:pt x="151" y="18"/>
                    <a:pt x="186" y="17"/>
                    <a:pt x="220" y="23"/>
                  </a:cubicBezTo>
                  <a:cubicBezTo>
                    <a:pt x="229" y="25"/>
                    <a:pt x="235" y="35"/>
                    <a:pt x="244" y="39"/>
                  </a:cubicBezTo>
                  <a:cubicBezTo>
                    <a:pt x="285" y="58"/>
                    <a:pt x="281" y="55"/>
                    <a:pt x="315" y="55"/>
                  </a:cubicBez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6600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6262" name="Group 48"/>
          <p:cNvGrpSpPr>
            <a:grpSpLocks/>
          </p:cNvGrpSpPr>
          <p:nvPr/>
        </p:nvGrpSpPr>
        <p:grpSpPr bwMode="auto">
          <a:xfrm>
            <a:off x="2057400" y="838200"/>
            <a:ext cx="5232400" cy="2895600"/>
            <a:chOff x="1296" y="976"/>
            <a:chExt cx="3296" cy="1824"/>
          </a:xfrm>
        </p:grpSpPr>
        <p:sp>
          <p:nvSpPr>
            <p:cNvPr id="96264" name="Line 27"/>
            <p:cNvSpPr>
              <a:spLocks noChangeShapeType="1"/>
            </p:cNvSpPr>
            <p:nvPr/>
          </p:nvSpPr>
          <p:spPr bwMode="auto">
            <a:xfrm flipV="1">
              <a:off x="1296" y="1408"/>
              <a:ext cx="1680" cy="13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6265" name="Line 28"/>
            <p:cNvSpPr>
              <a:spLocks noChangeShapeType="1"/>
            </p:cNvSpPr>
            <p:nvPr/>
          </p:nvSpPr>
          <p:spPr bwMode="auto">
            <a:xfrm>
              <a:off x="2400" y="976"/>
              <a:ext cx="1584" cy="12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6266" name="Line 29"/>
            <p:cNvSpPr>
              <a:spLocks noChangeShapeType="1"/>
            </p:cNvSpPr>
            <p:nvPr/>
          </p:nvSpPr>
          <p:spPr bwMode="auto">
            <a:xfrm>
              <a:off x="2144" y="2112"/>
              <a:ext cx="2448" cy="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5105" name="Rectangle 49"/>
          <p:cNvSpPr>
            <a:spLocks noChangeArrowheads="1"/>
          </p:cNvSpPr>
          <p:nvPr/>
        </p:nvSpPr>
        <p:spPr bwMode="auto">
          <a:xfrm>
            <a:off x="4876800" y="76200"/>
            <a:ext cx="4191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400" b="1">
                <a:solidFill>
                  <a:srgbClr val="FF6600"/>
                </a:solidFill>
                <a:sym typeface="Symbol" panose="05050102010706020507" pitchFamily="18" charset="2"/>
              </a:rPr>
              <a:t>Exterior Angles</a:t>
            </a:r>
            <a:r>
              <a:rPr lang="en-US" altLang="en-US" sz="4400">
                <a:solidFill>
                  <a:srgbClr val="FF6600"/>
                </a:solidFill>
                <a:sym typeface="Symbol" panose="05050102010706020507" pitchFamily="18" charset="2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5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utoUpdateAnimBg="0"/>
      <p:bldP spid="45105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b="1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Triangle Sum Theorem</a:t>
            </a: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381000" y="914400"/>
            <a:ext cx="8458200" cy="1266825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/>
              <a:t>The measures of the three interior angles in a triangle add up to be 180º.</a:t>
            </a:r>
          </a:p>
        </p:txBody>
      </p:sp>
      <p:sp>
        <p:nvSpPr>
          <p:cNvPr id="97284" name="Line 5"/>
          <p:cNvSpPr>
            <a:spLocks noChangeShapeType="1"/>
          </p:cNvSpPr>
          <p:nvPr/>
        </p:nvSpPr>
        <p:spPr bwMode="auto">
          <a:xfrm flipH="1">
            <a:off x="381000" y="2743200"/>
            <a:ext cx="873125" cy="239077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7285" name="Line 6"/>
          <p:cNvSpPr>
            <a:spLocks noChangeShapeType="1"/>
          </p:cNvSpPr>
          <p:nvPr/>
        </p:nvSpPr>
        <p:spPr bwMode="auto">
          <a:xfrm>
            <a:off x="1254125" y="2743200"/>
            <a:ext cx="2327275" cy="239077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7286" name="Line 7"/>
          <p:cNvSpPr>
            <a:spLocks noChangeShapeType="1"/>
          </p:cNvSpPr>
          <p:nvPr/>
        </p:nvSpPr>
        <p:spPr bwMode="auto">
          <a:xfrm flipH="1">
            <a:off x="381000" y="5133975"/>
            <a:ext cx="32004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7287" name="Text Box 8"/>
          <p:cNvSpPr txBox="1">
            <a:spLocks noChangeArrowheads="1"/>
          </p:cNvSpPr>
          <p:nvPr/>
        </p:nvSpPr>
        <p:spPr bwMode="auto">
          <a:xfrm>
            <a:off x="1066800" y="2898775"/>
            <a:ext cx="5953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600" b="1"/>
              <a:t>x</a:t>
            </a:r>
            <a:r>
              <a:rPr lang="en-US" altLang="en-US" sz="3600" b="1">
                <a:cs typeface="Times New Roman" panose="02020603050405020304" pitchFamily="18" charset="0"/>
              </a:rPr>
              <a:t>°</a:t>
            </a:r>
          </a:p>
        </p:txBody>
      </p:sp>
      <p:sp>
        <p:nvSpPr>
          <p:cNvPr id="97288" name="Text Box 9"/>
          <p:cNvSpPr txBox="1">
            <a:spLocks noChangeArrowheads="1"/>
          </p:cNvSpPr>
          <p:nvPr/>
        </p:nvSpPr>
        <p:spPr bwMode="auto">
          <a:xfrm>
            <a:off x="533400" y="4495800"/>
            <a:ext cx="5953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600" b="1"/>
              <a:t>y°</a:t>
            </a:r>
          </a:p>
        </p:txBody>
      </p:sp>
      <p:sp>
        <p:nvSpPr>
          <p:cNvPr id="97289" name="Text Box 10"/>
          <p:cNvSpPr txBox="1">
            <a:spLocks noChangeArrowheads="1"/>
          </p:cNvSpPr>
          <p:nvPr/>
        </p:nvSpPr>
        <p:spPr bwMode="auto">
          <a:xfrm>
            <a:off x="2590800" y="4498975"/>
            <a:ext cx="5699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600" b="1"/>
              <a:t>z°</a:t>
            </a: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2438400" y="2362200"/>
            <a:ext cx="6705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7400">
                <a:solidFill>
                  <a:srgbClr val="6600FF"/>
                </a:solidFill>
              </a:rPr>
              <a:t>x + y + z = 180°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animBg="1" autoUpdateAnimBg="0"/>
      <p:bldP spid="64523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Line 2"/>
          <p:cNvSpPr>
            <a:spLocks noChangeShapeType="1"/>
          </p:cNvSpPr>
          <p:nvPr/>
        </p:nvSpPr>
        <p:spPr bwMode="auto">
          <a:xfrm flipH="1">
            <a:off x="1082675" y="1482725"/>
            <a:ext cx="762000" cy="16764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8307" name="Line 3"/>
          <p:cNvSpPr>
            <a:spLocks noChangeShapeType="1"/>
          </p:cNvSpPr>
          <p:nvPr/>
        </p:nvSpPr>
        <p:spPr bwMode="auto">
          <a:xfrm>
            <a:off x="1082675" y="3159125"/>
            <a:ext cx="1676400" cy="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8308" name="Line 4"/>
          <p:cNvSpPr>
            <a:spLocks noChangeShapeType="1"/>
          </p:cNvSpPr>
          <p:nvPr/>
        </p:nvSpPr>
        <p:spPr bwMode="auto">
          <a:xfrm flipH="1" flipV="1">
            <a:off x="1844675" y="1482725"/>
            <a:ext cx="914400" cy="16764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1616075" y="1611313"/>
            <a:ext cx="6826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/>
              <a:t>54</a:t>
            </a:r>
            <a:r>
              <a:rPr lang="en-US" altLang="en-US" sz="2800" b="1">
                <a:cs typeface="Times New Roman" panose="02020603050405020304" pitchFamily="18" charset="0"/>
              </a:rPr>
              <a:t>°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1143000" y="2692400"/>
            <a:ext cx="682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/>
              <a:t>67</a:t>
            </a:r>
            <a:r>
              <a:rPr lang="en-US" altLang="en-US" sz="2800" b="1">
                <a:cs typeface="Times New Roman" panose="02020603050405020304" pitchFamily="18" charset="0"/>
              </a:rPr>
              <a:t>°</a:t>
            </a: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1676400" y="10160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/>
              <a:t>R</a:t>
            </a:r>
          </a:p>
        </p:txBody>
      </p:sp>
      <p:sp>
        <p:nvSpPr>
          <p:cNvPr id="98312" name="Text Box 8"/>
          <p:cNvSpPr txBox="1">
            <a:spLocks noChangeArrowheads="1"/>
          </p:cNvSpPr>
          <p:nvPr/>
        </p:nvSpPr>
        <p:spPr bwMode="auto">
          <a:xfrm>
            <a:off x="838200" y="2997200"/>
            <a:ext cx="382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/>
              <a:t>S</a:t>
            </a:r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2743200" y="2997200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/>
              <a:t>T</a:t>
            </a: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3597275" y="1543050"/>
            <a:ext cx="52879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6600FF"/>
                </a:solidFill>
              </a:rPr>
              <a:t>m </a:t>
            </a:r>
            <a:r>
              <a:rPr lang="en-US" altLang="en-US" sz="3200" b="1">
                <a:solidFill>
                  <a:srgbClr val="6600FF"/>
                </a:solidFill>
                <a:sym typeface="Symbol" panose="05050102010706020507" pitchFamily="18" charset="2"/>
              </a:rPr>
              <a:t>R + m S + m T = 180</a:t>
            </a:r>
            <a:r>
              <a:rPr lang="en-US" altLang="en-US" sz="3600"/>
              <a:t>º</a:t>
            </a: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3429000" y="1984375"/>
            <a:ext cx="5578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/>
              <a:t>  54</a:t>
            </a:r>
            <a:r>
              <a:rPr lang="en-US" altLang="en-US" sz="3600"/>
              <a:t>º</a:t>
            </a:r>
            <a:r>
              <a:rPr lang="en-US" altLang="en-US" sz="3200" b="1"/>
              <a:t>     +    67</a:t>
            </a:r>
            <a:r>
              <a:rPr lang="en-US" altLang="en-US" sz="3600"/>
              <a:t>º</a:t>
            </a:r>
            <a:r>
              <a:rPr lang="en-US" altLang="en-US" sz="3200" b="1"/>
              <a:t>   + m </a:t>
            </a:r>
            <a:r>
              <a:rPr lang="en-US" altLang="en-US" sz="3200" b="1">
                <a:sym typeface="Symbol" panose="05050102010706020507" pitchFamily="18" charset="2"/>
              </a:rPr>
              <a:t>T = 180</a:t>
            </a:r>
            <a:r>
              <a:rPr lang="en-US" altLang="en-US" sz="3600"/>
              <a:t>º</a:t>
            </a:r>
            <a:r>
              <a:rPr lang="en-US" altLang="en-US" sz="3200" b="1"/>
              <a:t> </a:t>
            </a: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5334000" y="2552700"/>
            <a:ext cx="36814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/>
              <a:t>121</a:t>
            </a:r>
            <a:r>
              <a:rPr lang="en-US" altLang="en-US" sz="3600"/>
              <a:t>º</a:t>
            </a:r>
            <a:r>
              <a:rPr lang="en-US" altLang="en-US" sz="3200" b="1"/>
              <a:t> + m </a:t>
            </a:r>
            <a:r>
              <a:rPr lang="en-US" altLang="en-US" sz="3200" b="1">
                <a:sym typeface="Symbol" panose="05050102010706020507" pitchFamily="18" charset="2"/>
              </a:rPr>
              <a:t>T = 180</a:t>
            </a:r>
            <a:r>
              <a:rPr lang="en-US" altLang="en-US" sz="3600"/>
              <a:t>º</a:t>
            </a:r>
            <a:r>
              <a:rPr lang="en-US" altLang="en-US" sz="3200" b="1"/>
              <a:t> </a:t>
            </a:r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5986463" y="3352800"/>
            <a:ext cx="3041650" cy="835025"/>
          </a:xfrm>
          <a:prstGeom prst="rect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500" b="1"/>
              <a:t>m </a:t>
            </a:r>
            <a:r>
              <a:rPr lang="en-US" altLang="en-US" sz="4500" b="1">
                <a:sym typeface="Symbol" panose="05050102010706020507" pitchFamily="18" charset="2"/>
              </a:rPr>
              <a:t>T = 59</a:t>
            </a:r>
            <a:r>
              <a:rPr lang="en-US" altLang="en-US" sz="4500"/>
              <a:t>º</a:t>
            </a:r>
          </a:p>
        </p:txBody>
      </p:sp>
      <p:graphicFrame>
        <p:nvGraphicFramePr>
          <p:cNvPr id="98318" name="Object 14"/>
          <p:cNvGraphicFramePr>
            <a:graphicFrameLocks noGrp="1" noChangeAspect="1"/>
          </p:cNvGraphicFramePr>
          <p:nvPr>
            <p:ph type="title"/>
          </p:nvPr>
        </p:nvGraphicFramePr>
        <p:xfrm>
          <a:off x="0" y="0"/>
          <a:ext cx="670560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3" name="ips Publishing Equation" r:id="rId3" imgW="1269449" imgH="165028" progId="Equation">
                  <p:embed/>
                </p:oleObj>
              </mc:Choice>
              <mc:Fallback>
                <p:oleObj name="ips Publishing Equation" r:id="rId3" imgW="1269449" imgH="165028" progId="Equation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6705600" cy="87153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5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6" grpId="0" autoUpdateAnimBg="0"/>
      <p:bldP spid="65547" grpId="0" autoUpdateAnimBg="0"/>
      <p:bldP spid="65548" grpId="0" autoUpdateAnimBg="0"/>
      <p:bldP spid="65549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Line 2"/>
          <p:cNvSpPr>
            <a:spLocks noChangeShapeType="1"/>
          </p:cNvSpPr>
          <p:nvPr/>
        </p:nvSpPr>
        <p:spPr bwMode="auto">
          <a:xfrm flipH="1">
            <a:off x="152400" y="1524000"/>
            <a:ext cx="2286000" cy="27432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331" name="Line 3"/>
          <p:cNvSpPr>
            <a:spLocks noChangeShapeType="1"/>
          </p:cNvSpPr>
          <p:nvPr/>
        </p:nvSpPr>
        <p:spPr bwMode="auto">
          <a:xfrm flipH="1">
            <a:off x="2362200" y="1524000"/>
            <a:ext cx="76200" cy="20574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332" name="Line 4"/>
          <p:cNvSpPr>
            <a:spLocks noChangeShapeType="1"/>
          </p:cNvSpPr>
          <p:nvPr/>
        </p:nvSpPr>
        <p:spPr bwMode="auto">
          <a:xfrm flipH="1" flipV="1">
            <a:off x="152400" y="1600200"/>
            <a:ext cx="2209800" cy="19812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609600" y="2468563"/>
            <a:ext cx="7524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/>
              <a:t>85</a:t>
            </a:r>
            <a:r>
              <a:rPr lang="en-US" altLang="en-US" sz="3200" b="1">
                <a:cs typeface="Times New Roman" panose="02020603050405020304" pitchFamily="18" charset="0"/>
              </a:rPr>
              <a:t>°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1524000" y="2338388"/>
            <a:ext cx="504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/>
              <a:t>x</a:t>
            </a:r>
            <a:r>
              <a:rPr lang="en-US" altLang="en-US" sz="2800" b="1">
                <a:cs typeface="Times New Roman" panose="02020603050405020304" pitchFamily="18" charset="0"/>
              </a:rPr>
              <a:t>°</a:t>
            </a: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1828800" y="2819400"/>
            <a:ext cx="682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/>
              <a:t>55</a:t>
            </a:r>
            <a:r>
              <a:rPr lang="en-US" altLang="en-US" sz="2800" b="1">
                <a:cs typeface="Times New Roman" panose="02020603050405020304" pitchFamily="18" charset="0"/>
              </a:rPr>
              <a:t>°</a:t>
            </a: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2014538" y="1689100"/>
            <a:ext cx="504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/>
              <a:t>y</a:t>
            </a:r>
            <a:r>
              <a:rPr lang="en-US" altLang="en-US" sz="2800" b="1">
                <a:cs typeface="Times New Roman" panose="02020603050405020304" pitchFamily="18" charset="0"/>
              </a:rPr>
              <a:t>°</a:t>
            </a:r>
          </a:p>
        </p:txBody>
      </p:sp>
      <p:sp>
        <p:nvSpPr>
          <p:cNvPr id="99337" name="Oval 9"/>
          <p:cNvSpPr>
            <a:spLocks noChangeArrowheads="1"/>
          </p:cNvSpPr>
          <p:nvPr/>
        </p:nvSpPr>
        <p:spPr bwMode="auto">
          <a:xfrm>
            <a:off x="330200" y="3962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9338" name="Text Box 10"/>
          <p:cNvSpPr txBox="1">
            <a:spLocks noChangeArrowheads="1"/>
          </p:cNvSpPr>
          <p:nvPr/>
        </p:nvSpPr>
        <p:spPr bwMode="auto">
          <a:xfrm>
            <a:off x="304800" y="3886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/>
              <a:t>A</a:t>
            </a:r>
          </a:p>
        </p:txBody>
      </p:sp>
      <p:sp>
        <p:nvSpPr>
          <p:cNvPr id="99339" name="Oval 11"/>
          <p:cNvSpPr>
            <a:spLocks noChangeArrowheads="1"/>
          </p:cNvSpPr>
          <p:nvPr/>
        </p:nvSpPr>
        <p:spPr bwMode="auto">
          <a:xfrm>
            <a:off x="355600" y="1778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9340" name="Text Box 12"/>
          <p:cNvSpPr txBox="1">
            <a:spLocks noChangeArrowheads="1"/>
          </p:cNvSpPr>
          <p:nvPr/>
        </p:nvSpPr>
        <p:spPr bwMode="auto">
          <a:xfrm>
            <a:off x="457200" y="1371600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/>
              <a:t>B</a:t>
            </a:r>
          </a:p>
        </p:txBody>
      </p:sp>
      <p:sp>
        <p:nvSpPr>
          <p:cNvPr id="99341" name="Text Box 13"/>
          <p:cNvSpPr txBox="1">
            <a:spLocks noChangeArrowheads="1"/>
          </p:cNvSpPr>
          <p:nvPr/>
        </p:nvSpPr>
        <p:spPr bwMode="auto">
          <a:xfrm>
            <a:off x="1143000" y="2133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/>
              <a:t>C</a:t>
            </a:r>
          </a:p>
        </p:txBody>
      </p:sp>
      <p:sp>
        <p:nvSpPr>
          <p:cNvPr id="99342" name="Text Box 14"/>
          <p:cNvSpPr txBox="1">
            <a:spLocks noChangeArrowheads="1"/>
          </p:cNvSpPr>
          <p:nvPr/>
        </p:nvSpPr>
        <p:spPr bwMode="auto">
          <a:xfrm>
            <a:off x="2362200" y="37338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/>
              <a:t>D</a:t>
            </a:r>
          </a:p>
        </p:txBody>
      </p:sp>
      <p:sp>
        <p:nvSpPr>
          <p:cNvPr id="99343" name="Text Box 15"/>
          <p:cNvSpPr txBox="1">
            <a:spLocks noChangeArrowheads="1"/>
          </p:cNvSpPr>
          <p:nvPr/>
        </p:nvSpPr>
        <p:spPr bwMode="auto">
          <a:xfrm>
            <a:off x="2362200" y="1042988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/>
              <a:t>E</a:t>
            </a:r>
          </a:p>
        </p:txBody>
      </p:sp>
      <p:sp>
        <p:nvSpPr>
          <p:cNvPr id="66576" name="Text Box 16"/>
          <p:cNvSpPr txBox="1">
            <a:spLocks noChangeArrowheads="1"/>
          </p:cNvSpPr>
          <p:nvPr/>
        </p:nvSpPr>
        <p:spPr bwMode="auto">
          <a:xfrm>
            <a:off x="2968625" y="838200"/>
            <a:ext cx="6022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66"/>
                </a:solidFill>
              </a:rPr>
              <a:t>m </a:t>
            </a:r>
            <a:r>
              <a:rPr lang="en-US" altLang="en-US" sz="3200" b="1">
                <a:solidFill>
                  <a:srgbClr val="FF0066"/>
                </a:solidFill>
                <a:sym typeface="Symbol" panose="05050102010706020507" pitchFamily="18" charset="2"/>
              </a:rPr>
              <a:t> D + m DCE + m E = 180</a:t>
            </a:r>
            <a:r>
              <a:rPr lang="en-US" altLang="en-US" sz="3600"/>
              <a:t>º</a:t>
            </a:r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5348288" y="1339850"/>
            <a:ext cx="36401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/>
              <a:t>55</a:t>
            </a:r>
            <a:r>
              <a:rPr lang="en-US" altLang="en-US" sz="3600"/>
              <a:t>º</a:t>
            </a:r>
            <a:r>
              <a:rPr lang="en-US" altLang="en-US" sz="3200" b="1"/>
              <a:t> +  85</a:t>
            </a:r>
            <a:r>
              <a:rPr lang="en-US" altLang="en-US" sz="3600"/>
              <a:t>º</a:t>
            </a:r>
            <a:r>
              <a:rPr lang="en-US" altLang="en-US" sz="3200" b="1"/>
              <a:t> + y = 180</a:t>
            </a:r>
            <a:r>
              <a:rPr lang="en-US" altLang="en-US" sz="3600"/>
              <a:t>º</a:t>
            </a:r>
          </a:p>
        </p:txBody>
      </p:sp>
      <p:sp>
        <p:nvSpPr>
          <p:cNvPr id="66578" name="Text Box 18"/>
          <p:cNvSpPr txBox="1">
            <a:spLocks noChangeArrowheads="1"/>
          </p:cNvSpPr>
          <p:nvPr/>
        </p:nvSpPr>
        <p:spPr bwMode="auto">
          <a:xfrm>
            <a:off x="6169025" y="1873250"/>
            <a:ext cx="27590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/>
              <a:t>140</a:t>
            </a:r>
            <a:r>
              <a:rPr lang="en-US" altLang="en-US" sz="3600"/>
              <a:t>º</a:t>
            </a:r>
            <a:r>
              <a:rPr lang="en-US" altLang="en-US" sz="3200" b="1"/>
              <a:t> + y = 180</a:t>
            </a:r>
            <a:r>
              <a:rPr lang="en-US" altLang="en-US" sz="3600"/>
              <a:t>º</a:t>
            </a:r>
          </a:p>
        </p:txBody>
      </p:sp>
      <p:sp>
        <p:nvSpPr>
          <p:cNvPr id="66579" name="Text Box 19"/>
          <p:cNvSpPr txBox="1">
            <a:spLocks noChangeArrowheads="1"/>
          </p:cNvSpPr>
          <p:nvPr/>
        </p:nvSpPr>
        <p:spPr bwMode="auto">
          <a:xfrm>
            <a:off x="7235825" y="2584450"/>
            <a:ext cx="1687513" cy="758825"/>
          </a:xfrm>
          <a:prstGeom prst="rect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/>
              <a:t>y = 40</a:t>
            </a:r>
            <a:r>
              <a:rPr lang="en-US" altLang="en-US" sz="3600"/>
              <a:t>º</a:t>
            </a:r>
          </a:p>
        </p:txBody>
      </p:sp>
      <p:graphicFrame>
        <p:nvGraphicFramePr>
          <p:cNvPr id="99348" name="Object 20"/>
          <p:cNvGraphicFramePr>
            <a:graphicFrameLocks noGrp="1" noChangeAspect="1"/>
          </p:cNvGraphicFramePr>
          <p:nvPr>
            <p:ph type="title"/>
          </p:nvPr>
        </p:nvGraphicFramePr>
        <p:xfrm>
          <a:off x="76200" y="76200"/>
          <a:ext cx="77724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4" name="ips Publishing Equation" r:id="rId3" imgW="2527300" imgH="165100" progId="Equation">
                  <p:embed/>
                </p:oleObj>
              </mc:Choice>
              <mc:Fallback>
                <p:oleObj name="ips Publishing Equation" r:id="rId3" imgW="2527300" imgH="165100" progId="Equation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76200"/>
                        <a:ext cx="7772400" cy="5080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49" name="Oval 21"/>
          <p:cNvSpPr>
            <a:spLocks noChangeArrowheads="1"/>
          </p:cNvSpPr>
          <p:nvPr/>
        </p:nvSpPr>
        <p:spPr bwMode="auto">
          <a:xfrm>
            <a:off x="1371600" y="27051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 spd="med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6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6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6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6" grpId="0" autoUpdateAnimBg="0"/>
      <p:bldP spid="66577" grpId="0" autoUpdateAnimBg="0"/>
      <p:bldP spid="66578" grpId="0" autoUpdateAnimBg="0"/>
      <p:bldP spid="66579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reeform 2"/>
          <p:cNvSpPr>
            <a:spLocks/>
          </p:cNvSpPr>
          <p:nvPr/>
        </p:nvSpPr>
        <p:spPr bwMode="auto">
          <a:xfrm>
            <a:off x="3063875" y="1587500"/>
            <a:ext cx="2371725" cy="3124200"/>
          </a:xfrm>
          <a:custGeom>
            <a:avLst/>
            <a:gdLst>
              <a:gd name="T0" fmla="*/ 2147483647 w 1494"/>
              <a:gd name="T1" fmla="*/ 2147483647 h 1968"/>
              <a:gd name="T2" fmla="*/ 2147483647 w 1494"/>
              <a:gd name="T3" fmla="*/ 2147483647 h 1968"/>
              <a:gd name="T4" fmla="*/ 2147483647 w 1494"/>
              <a:gd name="T5" fmla="*/ 0 h 1968"/>
              <a:gd name="T6" fmla="*/ 2147483647 w 1494"/>
              <a:gd name="T7" fmla="*/ 2147483647 h 1968"/>
              <a:gd name="T8" fmla="*/ 2147483647 w 1494"/>
              <a:gd name="T9" fmla="*/ 2147483647 h 1968"/>
              <a:gd name="T10" fmla="*/ 2147483647 w 1494"/>
              <a:gd name="T11" fmla="*/ 2147483647 h 19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494" h="1968">
                <a:moveTo>
                  <a:pt x="54" y="960"/>
                </a:moveTo>
                <a:lnTo>
                  <a:pt x="1494" y="1968"/>
                </a:lnTo>
                <a:lnTo>
                  <a:pt x="1158" y="0"/>
                </a:lnTo>
                <a:cubicBezTo>
                  <a:pt x="774" y="320"/>
                  <a:pt x="390" y="639"/>
                  <a:pt x="6" y="960"/>
                </a:cubicBezTo>
                <a:cubicBezTo>
                  <a:pt x="0" y="965"/>
                  <a:pt x="17" y="947"/>
                  <a:pt x="25" y="947"/>
                </a:cubicBezTo>
                <a:cubicBezTo>
                  <a:pt x="36" y="947"/>
                  <a:pt x="44" y="956"/>
                  <a:pt x="54" y="960"/>
                </a:cubicBezTo>
                <a:close/>
              </a:path>
            </a:pathLst>
          </a:custGeom>
          <a:solidFill>
            <a:schemeClr val="tx1"/>
          </a:solidFill>
          <a:ln w="76200" cmpd="sng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608013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altLang="en-US" b="1" smtClean="0"/>
              <a:t>Find the value of each variable.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46038" y="4251325"/>
            <a:ext cx="1630362" cy="7016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chemeClr val="tx2"/>
                </a:solidFill>
              </a:rPr>
              <a:t>x = 50</a:t>
            </a:r>
            <a:r>
              <a:rPr lang="en-US" altLang="en-US" sz="3600">
                <a:solidFill>
                  <a:schemeClr val="tx2"/>
                </a:solidFill>
              </a:rPr>
              <a:t>º</a:t>
            </a:r>
          </a:p>
        </p:txBody>
      </p:sp>
      <p:sp>
        <p:nvSpPr>
          <p:cNvPr id="100357" name="AutoShape 5"/>
          <p:cNvSpPr>
            <a:spLocks noChangeArrowheads="1"/>
          </p:cNvSpPr>
          <p:nvPr/>
        </p:nvSpPr>
        <p:spPr bwMode="auto">
          <a:xfrm rot="-2165431">
            <a:off x="711200" y="1284288"/>
            <a:ext cx="1828800" cy="25908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1524000" y="3429000"/>
            <a:ext cx="549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chemeClr val="bg1"/>
                </a:solidFill>
              </a:rPr>
              <a:t>x</a:t>
            </a:r>
            <a:r>
              <a:rPr lang="en-US" altLang="en-US" sz="3200" b="1">
                <a:solidFill>
                  <a:schemeClr val="bg1"/>
                </a:solidFill>
                <a:cs typeface="Times New Roman" panose="02020603050405020304" pitchFamily="18" charset="0"/>
              </a:rPr>
              <a:t>°</a:t>
            </a:r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1143000" y="1933575"/>
            <a:ext cx="549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chemeClr val="bg1"/>
                </a:solidFill>
              </a:rPr>
              <a:t>x°</a:t>
            </a: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4267200" y="1935163"/>
            <a:ext cx="7524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chemeClr val="bg1"/>
                </a:solidFill>
              </a:rPr>
              <a:t>43°</a:t>
            </a:r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4581525" y="3657600"/>
            <a:ext cx="752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chemeClr val="bg1"/>
                </a:solidFill>
              </a:rPr>
              <a:t>57°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608013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altLang="en-US" b="1" smtClean="0"/>
              <a:t>Find the value of each variable.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46038" y="4251325"/>
            <a:ext cx="1630362" cy="7016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chemeClr val="tx2"/>
                </a:solidFill>
              </a:rPr>
              <a:t>x = 22</a:t>
            </a:r>
            <a:r>
              <a:rPr lang="en-US" altLang="en-US" sz="3600">
                <a:solidFill>
                  <a:schemeClr val="tx2"/>
                </a:solidFill>
              </a:rPr>
              <a:t>º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 rot="1449752">
            <a:off x="2482850" y="1981200"/>
            <a:ext cx="1631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chemeClr val="bg1"/>
                </a:solidFill>
              </a:rPr>
              <a:t>(6x – 7)°</a:t>
            </a: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4267200" y="1935163"/>
            <a:ext cx="7524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chemeClr val="bg1"/>
                </a:solidFill>
              </a:rPr>
              <a:t>43°</a:t>
            </a:r>
          </a:p>
        </p:txBody>
      </p:sp>
      <p:sp>
        <p:nvSpPr>
          <p:cNvPr id="101382" name="Line 6"/>
          <p:cNvSpPr>
            <a:spLocks noChangeShapeType="1"/>
          </p:cNvSpPr>
          <p:nvPr/>
        </p:nvSpPr>
        <p:spPr bwMode="auto">
          <a:xfrm flipH="1">
            <a:off x="762000" y="1854200"/>
            <a:ext cx="2743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3" name="Freeform 7"/>
          <p:cNvSpPr>
            <a:spLocks/>
          </p:cNvSpPr>
          <p:nvPr/>
        </p:nvSpPr>
        <p:spPr bwMode="auto">
          <a:xfrm>
            <a:off x="3429000" y="1854200"/>
            <a:ext cx="3733800" cy="3048000"/>
          </a:xfrm>
          <a:custGeom>
            <a:avLst/>
            <a:gdLst>
              <a:gd name="T0" fmla="*/ 0 w 2352"/>
              <a:gd name="T1" fmla="*/ 0 h 1920"/>
              <a:gd name="T2" fmla="*/ 2147483647 w 2352"/>
              <a:gd name="T3" fmla="*/ 0 h 1920"/>
              <a:gd name="T4" fmla="*/ 2147483647 w 2352"/>
              <a:gd name="T5" fmla="*/ 2147483647 h 1920"/>
              <a:gd name="T6" fmla="*/ 0 w 2352"/>
              <a:gd name="T7" fmla="*/ 0 h 192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352" h="1920">
                <a:moveTo>
                  <a:pt x="0" y="0"/>
                </a:moveTo>
                <a:lnTo>
                  <a:pt x="1920" y="0"/>
                </a:lnTo>
                <a:lnTo>
                  <a:pt x="2352" y="192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76200" cmpd="sng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3898900" y="1790700"/>
            <a:ext cx="752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chemeClr val="bg1"/>
                </a:solidFill>
                <a:cs typeface="Times New Roman" panose="02020603050405020304" pitchFamily="18" charset="0"/>
              </a:rPr>
              <a:t>55°</a:t>
            </a:r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6172200" y="3657600"/>
            <a:ext cx="752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chemeClr val="bg1"/>
                </a:solidFill>
              </a:rPr>
              <a:t>28°</a:t>
            </a:r>
          </a:p>
        </p:txBody>
      </p:sp>
      <p:sp>
        <p:nvSpPr>
          <p:cNvPr id="101386" name="Text Box 10"/>
          <p:cNvSpPr txBox="1">
            <a:spLocks noChangeArrowheads="1"/>
          </p:cNvSpPr>
          <p:nvPr/>
        </p:nvSpPr>
        <p:spPr bwMode="auto">
          <a:xfrm rot="2588157">
            <a:off x="5222875" y="2151063"/>
            <a:ext cx="16605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chemeClr val="bg1"/>
                </a:solidFill>
              </a:rPr>
              <a:t>(40 + y)°</a:t>
            </a:r>
          </a:p>
        </p:txBody>
      </p:sp>
      <p:sp>
        <p:nvSpPr>
          <p:cNvPr id="71691" name="Text Box 11"/>
          <p:cNvSpPr txBox="1">
            <a:spLocks noChangeArrowheads="1"/>
          </p:cNvSpPr>
          <p:nvPr/>
        </p:nvSpPr>
        <p:spPr bwMode="auto">
          <a:xfrm>
            <a:off x="76200" y="5165725"/>
            <a:ext cx="1630363" cy="7016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chemeClr val="tx2"/>
                </a:solidFill>
              </a:rPr>
              <a:t>y = 57</a:t>
            </a:r>
            <a:r>
              <a:rPr lang="en-US" altLang="en-US" sz="3600">
                <a:solidFill>
                  <a:schemeClr val="tx2"/>
                </a:solidFill>
              </a:rPr>
              <a:t>º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animBg="1" autoUpdateAnimBg="0"/>
      <p:bldP spid="71691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7772400" cy="608013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altLang="en-US" b="1" smtClean="0"/>
              <a:t>Find the value of each variable.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0" y="4800600"/>
            <a:ext cx="1630363" cy="7016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chemeClr val="tx2"/>
                </a:solidFill>
              </a:rPr>
              <a:t>x = 65</a:t>
            </a:r>
            <a:r>
              <a:rPr lang="en-US" altLang="en-US" sz="3600">
                <a:solidFill>
                  <a:schemeClr val="tx2"/>
                </a:solidFill>
              </a:rPr>
              <a:t>º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1295400" y="3810000"/>
            <a:ext cx="752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chemeClr val="bg1"/>
                </a:solidFill>
              </a:rPr>
              <a:t>62°</a:t>
            </a: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2514600" y="1447800"/>
            <a:ext cx="752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chemeClr val="bg1"/>
                </a:solidFill>
                <a:cs typeface="Times New Roman" panose="02020603050405020304" pitchFamily="18" charset="0"/>
              </a:rPr>
              <a:t>50°</a:t>
            </a:r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6172200" y="3657600"/>
            <a:ext cx="752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chemeClr val="bg1"/>
                </a:solidFill>
              </a:rPr>
              <a:t>50°</a:t>
            </a:r>
          </a:p>
        </p:txBody>
      </p:sp>
      <p:sp>
        <p:nvSpPr>
          <p:cNvPr id="102407" name="AutoShape 7"/>
          <p:cNvSpPr>
            <a:spLocks noChangeArrowheads="1"/>
          </p:cNvSpPr>
          <p:nvPr/>
        </p:nvSpPr>
        <p:spPr bwMode="auto">
          <a:xfrm>
            <a:off x="1143000" y="990600"/>
            <a:ext cx="3505200" cy="3429000"/>
          </a:xfrm>
          <a:prstGeom prst="triangle">
            <a:avLst>
              <a:gd name="adj" fmla="val 50000"/>
            </a:avLst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08" name="AutoShape 8"/>
          <p:cNvSpPr>
            <a:spLocks noChangeArrowheads="1"/>
          </p:cNvSpPr>
          <p:nvPr/>
        </p:nvSpPr>
        <p:spPr bwMode="auto">
          <a:xfrm>
            <a:off x="3048000" y="1447800"/>
            <a:ext cx="4343400" cy="2971800"/>
          </a:xfrm>
          <a:prstGeom prst="triangle">
            <a:avLst>
              <a:gd name="adj" fmla="val 67181"/>
            </a:avLst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5495925" y="1828800"/>
            <a:ext cx="752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chemeClr val="bg1"/>
                </a:solidFill>
              </a:rPr>
              <a:t>53°</a:t>
            </a:r>
          </a:p>
        </p:txBody>
      </p:sp>
      <p:sp>
        <p:nvSpPr>
          <p:cNvPr id="102410" name="Text Box 10"/>
          <p:cNvSpPr txBox="1">
            <a:spLocks noChangeArrowheads="1"/>
          </p:cNvSpPr>
          <p:nvPr/>
        </p:nvSpPr>
        <p:spPr bwMode="auto">
          <a:xfrm>
            <a:off x="3946525" y="2620963"/>
            <a:ext cx="5492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chemeClr val="bg1"/>
                </a:solidFill>
              </a:rPr>
              <a:t>x°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FFFFCC"/>
                </a:solidFill>
              </a:rPr>
              <a:t>CCGPS Analytic Geometry</a:t>
            </a:r>
            <a:br>
              <a:rPr lang="en-US" altLang="en-US" sz="4000" smtClean="0">
                <a:solidFill>
                  <a:srgbClr val="FFFFCC"/>
                </a:solidFill>
              </a:rPr>
            </a:br>
            <a:r>
              <a:rPr lang="en-US" altLang="en-US" sz="4000" smtClean="0">
                <a:solidFill>
                  <a:srgbClr val="FFFFCC"/>
                </a:solidFill>
              </a:rPr>
              <a:t>Day 5 (8-13-13)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52400" y="1593850"/>
            <a:ext cx="8686800" cy="523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>
                <a:solidFill>
                  <a:srgbClr val="FFFFCC"/>
                </a:solidFill>
                <a:latin typeface="Arial" panose="020B0604020202020204" pitchFamily="34" charset="0"/>
              </a:rPr>
              <a:t>UNIT QUESTION: How do I prove geometric theorems involving lines, angles, triangles and parallelograms?</a:t>
            </a:r>
          </a:p>
          <a:p>
            <a:pPr eaLnBrk="1" hangingPunct="1"/>
            <a:r>
              <a:rPr lang="en-US" altLang="en-US" sz="1800">
                <a:solidFill>
                  <a:srgbClr val="FFFFCC"/>
                </a:solidFill>
                <a:latin typeface="Arial" panose="020B0604020202020204" pitchFamily="34" charset="0"/>
              </a:rPr>
              <a:t>Standards: </a:t>
            </a:r>
            <a:r>
              <a:rPr lang="en-US" altLang="en-US" sz="1800" u="sng">
                <a:solidFill>
                  <a:srgbClr val="FFFFCC"/>
                </a:solidFill>
                <a:latin typeface="Arial" panose="020B0604020202020204" pitchFamily="34" charset="0"/>
              </a:rPr>
              <a:t>MCC9-12.G.SRT.1-5, MCC9-12.A.CO.6-13</a:t>
            </a:r>
          </a:p>
          <a:p>
            <a:pPr eaLnBrk="1" hangingPunct="1"/>
            <a:r>
              <a:rPr lang="en-US" altLang="en-US" sz="4000">
                <a:solidFill>
                  <a:srgbClr val="FFFFCC"/>
                </a:solidFill>
                <a:latin typeface="Arial" panose="020B0604020202020204" pitchFamily="34" charset="0"/>
              </a:rPr>
              <a:t>Today’s Question:</a:t>
            </a:r>
          </a:p>
          <a:p>
            <a:pPr eaLnBrk="1" hangingPunct="1"/>
            <a:r>
              <a:rPr lang="en-US" altLang="en-US" sz="4000">
                <a:solidFill>
                  <a:srgbClr val="FFFFCC"/>
                </a:solidFill>
                <a:latin typeface="Arial" panose="020B0604020202020204" pitchFamily="34" charset="0"/>
              </a:rPr>
              <a:t>If the legs of an isosceles triangle are congruent, what do we know about the angles opposite them?</a:t>
            </a:r>
          </a:p>
          <a:p>
            <a:pPr eaLnBrk="1" hangingPunct="1"/>
            <a:r>
              <a:rPr lang="en-US" altLang="en-US" sz="1800">
                <a:solidFill>
                  <a:srgbClr val="FFFFCC"/>
                </a:solidFill>
                <a:latin typeface="Arial" panose="020B0604020202020204" pitchFamily="34" charset="0"/>
              </a:rPr>
              <a:t>Standard: </a:t>
            </a:r>
            <a:r>
              <a:rPr lang="en-US" altLang="en-US" sz="1800" u="sng">
                <a:solidFill>
                  <a:srgbClr val="FFFFCC"/>
                </a:solidFill>
                <a:latin typeface="Arial" panose="020B0604020202020204" pitchFamily="34" charset="0"/>
              </a:rPr>
              <a:t>MCC9-12.G.CO.10</a:t>
            </a:r>
          </a:p>
          <a:p>
            <a:pPr eaLnBrk="1" hangingPunct="1"/>
            <a:endParaRPr lang="en-US" altLang="en-US" sz="1800">
              <a:solidFill>
                <a:srgbClr val="FFFFCC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AutoShape 2"/>
          <p:cNvSpPr>
            <a:spLocks noChangeArrowheads="1"/>
          </p:cNvSpPr>
          <p:nvPr/>
        </p:nvSpPr>
        <p:spPr bwMode="auto">
          <a:xfrm>
            <a:off x="2438400" y="914400"/>
            <a:ext cx="3810000" cy="4572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152400" y="838200"/>
            <a:ext cx="297180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The measure of the exterior angle is equal to the sum of two nonadjacent interior angles</a:t>
            </a:r>
          </a:p>
        </p:txBody>
      </p:sp>
      <p:sp>
        <p:nvSpPr>
          <p:cNvPr id="103428" name="Line 4"/>
          <p:cNvSpPr>
            <a:spLocks noChangeShapeType="1"/>
          </p:cNvSpPr>
          <p:nvPr/>
        </p:nvSpPr>
        <p:spPr bwMode="auto">
          <a:xfrm flipV="1">
            <a:off x="6248400" y="5486400"/>
            <a:ext cx="1981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4191000" y="13716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1</a:t>
            </a:r>
          </a:p>
        </p:txBody>
      </p:sp>
      <p:sp>
        <p:nvSpPr>
          <p:cNvPr id="103430" name="Rectangle 6"/>
          <p:cNvSpPr>
            <a:spLocks noChangeArrowheads="1"/>
          </p:cNvSpPr>
          <p:nvPr/>
        </p:nvSpPr>
        <p:spPr bwMode="auto">
          <a:xfrm>
            <a:off x="2819400" y="48006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/>
              <a:t>2</a:t>
            </a:r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6248400" y="48768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3</a:t>
            </a: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5257800" y="1905000"/>
            <a:ext cx="3886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ym typeface="Symbol" panose="05050102010706020507" pitchFamily="18" charset="2"/>
              </a:rPr>
              <a:t>m1+m2 =m3</a:t>
            </a:r>
            <a:endParaRPr lang="en-US" altLang="en-US" sz="3600" b="1"/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0" y="0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Exterior Angle Theorem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utoUpdateAnimBg="0"/>
      <p:bldP spid="74760" grpId="0" autoUpdateAnimBg="0"/>
      <p:bldP spid="74762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AutoShape 2"/>
          <p:cNvSpPr>
            <a:spLocks noChangeArrowheads="1"/>
          </p:cNvSpPr>
          <p:nvPr/>
        </p:nvSpPr>
        <p:spPr bwMode="auto">
          <a:xfrm>
            <a:off x="1676400" y="838200"/>
            <a:ext cx="2514600" cy="3124200"/>
          </a:xfrm>
          <a:prstGeom prst="triangle">
            <a:avLst>
              <a:gd name="adj" fmla="val 0"/>
            </a:avLst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4451" name="AutoShape 3"/>
          <p:cNvSpPr>
            <a:spLocks noChangeArrowheads="1"/>
          </p:cNvSpPr>
          <p:nvPr/>
        </p:nvSpPr>
        <p:spPr bwMode="auto">
          <a:xfrm>
            <a:off x="4191000" y="685800"/>
            <a:ext cx="3352800" cy="2286000"/>
          </a:xfrm>
          <a:prstGeom prst="triangle">
            <a:avLst>
              <a:gd name="adj" fmla="val 1650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4452" name="Line 5"/>
          <p:cNvSpPr>
            <a:spLocks noChangeShapeType="1"/>
          </p:cNvSpPr>
          <p:nvPr/>
        </p:nvSpPr>
        <p:spPr bwMode="auto">
          <a:xfrm flipH="1">
            <a:off x="838200" y="39624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3" name="Text Box 6"/>
          <p:cNvSpPr txBox="1">
            <a:spLocks noChangeArrowheads="1"/>
          </p:cNvSpPr>
          <p:nvPr/>
        </p:nvSpPr>
        <p:spPr bwMode="auto">
          <a:xfrm>
            <a:off x="1295400" y="3429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x</a:t>
            </a:r>
          </a:p>
        </p:txBody>
      </p:sp>
      <p:sp>
        <p:nvSpPr>
          <p:cNvPr id="104454" name="Text Box 7"/>
          <p:cNvSpPr txBox="1">
            <a:spLocks noChangeArrowheads="1"/>
          </p:cNvSpPr>
          <p:nvPr/>
        </p:nvSpPr>
        <p:spPr bwMode="auto">
          <a:xfrm>
            <a:off x="1676400" y="1219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43</a:t>
            </a:r>
          </a:p>
        </p:txBody>
      </p:sp>
      <p:sp>
        <p:nvSpPr>
          <p:cNvPr id="104455" name="Text Box 8"/>
          <p:cNvSpPr txBox="1">
            <a:spLocks noChangeArrowheads="1"/>
          </p:cNvSpPr>
          <p:nvPr/>
        </p:nvSpPr>
        <p:spPr bwMode="auto">
          <a:xfrm>
            <a:off x="3200400" y="3429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38</a:t>
            </a: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381000" y="3505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81</a:t>
            </a:r>
          </a:p>
        </p:txBody>
      </p:sp>
      <p:sp>
        <p:nvSpPr>
          <p:cNvPr id="104457" name="Line 10"/>
          <p:cNvSpPr>
            <a:spLocks noChangeShapeType="1"/>
          </p:cNvSpPr>
          <p:nvPr/>
        </p:nvSpPr>
        <p:spPr bwMode="auto">
          <a:xfrm>
            <a:off x="7543800" y="29718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8" name="Text Box 11"/>
          <p:cNvSpPr txBox="1">
            <a:spLocks noChangeArrowheads="1"/>
          </p:cNvSpPr>
          <p:nvPr/>
        </p:nvSpPr>
        <p:spPr bwMode="auto">
          <a:xfrm>
            <a:off x="7543800" y="23622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148</a:t>
            </a:r>
          </a:p>
        </p:txBody>
      </p:sp>
      <p:sp>
        <p:nvSpPr>
          <p:cNvPr id="104459" name="Text Box 12"/>
          <p:cNvSpPr txBox="1">
            <a:spLocks noChangeArrowheads="1"/>
          </p:cNvSpPr>
          <p:nvPr/>
        </p:nvSpPr>
        <p:spPr bwMode="auto">
          <a:xfrm>
            <a:off x="4724400" y="1066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72</a:t>
            </a:r>
          </a:p>
        </p:txBody>
      </p:sp>
      <p:sp>
        <p:nvSpPr>
          <p:cNvPr id="104460" name="Text Box 13"/>
          <p:cNvSpPr txBox="1">
            <a:spLocks noChangeArrowheads="1"/>
          </p:cNvSpPr>
          <p:nvPr/>
        </p:nvSpPr>
        <p:spPr bwMode="auto">
          <a:xfrm>
            <a:off x="4343400" y="2514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x</a:t>
            </a:r>
          </a:p>
        </p:txBody>
      </p:sp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3657600" y="2514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76</a:t>
            </a:r>
          </a:p>
        </p:txBody>
      </p:sp>
      <p:sp>
        <p:nvSpPr>
          <p:cNvPr id="104462" name="Text Box 20"/>
          <p:cNvSpPr txBox="1">
            <a:spLocks noChangeArrowheads="1"/>
          </p:cNvSpPr>
          <p:nvPr/>
        </p:nvSpPr>
        <p:spPr bwMode="auto">
          <a:xfrm>
            <a:off x="0" y="0"/>
            <a:ext cx="525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u="sng"/>
              <a:t>Ex. 1</a:t>
            </a:r>
            <a:r>
              <a:rPr lang="en-US" altLang="en-US" sz="3600" b="1"/>
              <a:t>: Find x.</a:t>
            </a:r>
          </a:p>
        </p:txBody>
      </p:sp>
      <p:sp>
        <p:nvSpPr>
          <p:cNvPr id="104463" name="Text Box 21"/>
          <p:cNvSpPr txBox="1">
            <a:spLocks noChangeArrowheads="1"/>
          </p:cNvSpPr>
          <p:nvPr/>
        </p:nvSpPr>
        <p:spPr bwMode="auto">
          <a:xfrm>
            <a:off x="762000" y="9906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A.</a:t>
            </a:r>
            <a:r>
              <a:rPr lang="en-US" altLang="en-US"/>
              <a:t> </a:t>
            </a:r>
          </a:p>
        </p:txBody>
      </p:sp>
      <p:sp>
        <p:nvSpPr>
          <p:cNvPr id="104464" name="Rectangle 22"/>
          <p:cNvSpPr>
            <a:spLocks noChangeArrowheads="1"/>
          </p:cNvSpPr>
          <p:nvPr/>
        </p:nvSpPr>
        <p:spPr bwMode="auto">
          <a:xfrm>
            <a:off x="3733800" y="685800"/>
            <a:ext cx="5572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/>
              <a:t>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5" grpId="0" autoUpdateAnimBg="0"/>
      <p:bldP spid="75790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15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Corollary to the Triangle Sum Theorem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80975" y="1066800"/>
            <a:ext cx="8658225" cy="1387475"/>
          </a:xfrm>
          <a:prstGeom prst="rect">
            <a:avLst/>
          </a:prstGeom>
          <a:noFill/>
          <a:ln w="762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000" b="1"/>
              <a:t>The acute angles of a right triangle are</a:t>
            </a:r>
          </a:p>
          <a:p>
            <a:pPr algn="ctr" eaLnBrk="1" hangingPunct="1"/>
            <a:r>
              <a:rPr lang="en-US" altLang="en-US" sz="4000" b="1" i="1">
                <a:solidFill>
                  <a:srgbClr val="FF0000"/>
                </a:solidFill>
              </a:rPr>
              <a:t>complementary</a:t>
            </a:r>
            <a:r>
              <a:rPr lang="en-US" altLang="en-US" sz="4000" b="1"/>
              <a:t>.</a:t>
            </a:r>
          </a:p>
        </p:txBody>
      </p:sp>
      <p:sp>
        <p:nvSpPr>
          <p:cNvPr id="105476" name="Line 4"/>
          <p:cNvSpPr>
            <a:spLocks noChangeShapeType="1"/>
          </p:cNvSpPr>
          <p:nvPr/>
        </p:nvSpPr>
        <p:spPr bwMode="auto">
          <a:xfrm>
            <a:off x="1295400" y="2819400"/>
            <a:ext cx="0" cy="175260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477" name="Line 5"/>
          <p:cNvSpPr>
            <a:spLocks noChangeShapeType="1"/>
          </p:cNvSpPr>
          <p:nvPr/>
        </p:nvSpPr>
        <p:spPr bwMode="auto">
          <a:xfrm>
            <a:off x="1295400" y="4572000"/>
            <a:ext cx="1905000" cy="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478" name="Line 6"/>
          <p:cNvSpPr>
            <a:spLocks noChangeShapeType="1"/>
          </p:cNvSpPr>
          <p:nvPr/>
        </p:nvSpPr>
        <p:spPr bwMode="auto">
          <a:xfrm flipH="1" flipV="1">
            <a:off x="1295400" y="2819400"/>
            <a:ext cx="1905000" cy="175260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479" name="Line 7"/>
          <p:cNvSpPr>
            <a:spLocks noChangeShapeType="1"/>
          </p:cNvSpPr>
          <p:nvPr/>
        </p:nvSpPr>
        <p:spPr bwMode="auto">
          <a:xfrm flipV="1">
            <a:off x="1295400" y="4343400"/>
            <a:ext cx="152400" cy="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480" name="Line 8"/>
          <p:cNvSpPr>
            <a:spLocks noChangeShapeType="1"/>
          </p:cNvSpPr>
          <p:nvPr/>
        </p:nvSpPr>
        <p:spPr bwMode="auto">
          <a:xfrm>
            <a:off x="1447800" y="4343400"/>
            <a:ext cx="0" cy="22860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5481" name="Text Box 9"/>
          <p:cNvSpPr txBox="1">
            <a:spLocks noChangeArrowheads="1"/>
          </p:cNvSpPr>
          <p:nvPr/>
        </p:nvSpPr>
        <p:spPr bwMode="auto">
          <a:xfrm>
            <a:off x="1219200" y="2924175"/>
            <a:ext cx="504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/>
              <a:t>x</a:t>
            </a:r>
            <a:r>
              <a:rPr lang="en-US" altLang="en-US" sz="2800" b="1">
                <a:cs typeface="Times New Roman" panose="02020603050405020304" pitchFamily="18" charset="0"/>
              </a:rPr>
              <a:t>°</a:t>
            </a:r>
          </a:p>
        </p:txBody>
      </p:sp>
      <p:sp>
        <p:nvSpPr>
          <p:cNvPr id="105482" name="Text Box 10"/>
          <p:cNvSpPr txBox="1">
            <a:spLocks noChangeArrowheads="1"/>
          </p:cNvSpPr>
          <p:nvPr/>
        </p:nvSpPr>
        <p:spPr bwMode="auto">
          <a:xfrm>
            <a:off x="2574925" y="4105275"/>
            <a:ext cx="504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/>
              <a:t>y</a:t>
            </a:r>
            <a:r>
              <a:rPr lang="en-US" altLang="en-US" sz="2800" b="1">
                <a:cs typeface="Times New Roman" panose="02020603050405020304" pitchFamily="18" charset="0"/>
              </a:rPr>
              <a:t>°</a:t>
            </a:r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4175125" y="2435225"/>
            <a:ext cx="24272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000" b="1">
                <a:solidFill>
                  <a:srgbClr val="6600FF"/>
                </a:solidFill>
              </a:rPr>
              <a:t>x + y = 90</a:t>
            </a:r>
            <a:r>
              <a:rPr lang="en-US" altLang="en-US" sz="3600"/>
              <a:t>º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animBg="1" autoUpdateAnimBg="0"/>
      <p:bldP spid="79883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000000"/>
                </a:solidFill>
              </a:rPr>
              <a:t>Find </a:t>
            </a:r>
            <a:r>
              <a:rPr lang="en-US" altLang="en-US" b="1" dirty="0" err="1" smtClean="0">
                <a:solidFill>
                  <a:srgbClr val="000000"/>
                </a:solidFill>
              </a:rPr>
              <a:t>m</a:t>
            </a:r>
            <a:r>
              <a:rPr lang="en-US" altLang="en-US" b="1" dirty="0" err="1" smtClean="0">
                <a:solidFill>
                  <a:srgbClr val="000000"/>
                </a:solidFill>
                <a:sym typeface="Symbol" panose="05050102010706020507" pitchFamily="18" charset="2"/>
              </a:rPr>
              <a:t>A</a:t>
            </a:r>
            <a:r>
              <a:rPr lang="en-US" altLang="en-US" b="1" dirty="0" smtClean="0">
                <a:solidFill>
                  <a:srgbClr val="000000"/>
                </a:solidFill>
                <a:sym typeface="Symbol" panose="05050102010706020507" pitchFamily="18" charset="2"/>
              </a:rPr>
              <a:t> and </a:t>
            </a:r>
            <a:r>
              <a:rPr lang="en-US" altLang="en-US" b="1" dirty="0" err="1" smtClean="0">
                <a:solidFill>
                  <a:srgbClr val="000000"/>
                </a:solidFill>
                <a:sym typeface="Symbol" panose="05050102010706020507" pitchFamily="18" charset="2"/>
              </a:rPr>
              <a:t>mB</a:t>
            </a:r>
            <a:r>
              <a:rPr lang="en-US" altLang="en-US" b="1" dirty="0" smtClean="0">
                <a:solidFill>
                  <a:srgbClr val="000000"/>
                </a:solidFill>
                <a:sym typeface="Symbol" panose="05050102010706020507" pitchFamily="18" charset="2"/>
              </a:rPr>
              <a:t> in the right triangle ABC.</a:t>
            </a:r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3352800" y="4267200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800" b="1"/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3124200" y="3962400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2800" b="1">
              <a:solidFill>
                <a:srgbClr val="FF0066"/>
              </a:solidFill>
            </a:endParaRPr>
          </a:p>
        </p:txBody>
      </p:sp>
      <p:sp>
        <p:nvSpPr>
          <p:cNvPr id="106501" name="Line 5"/>
          <p:cNvSpPr>
            <a:spLocks noChangeShapeType="1"/>
          </p:cNvSpPr>
          <p:nvPr/>
        </p:nvSpPr>
        <p:spPr bwMode="auto">
          <a:xfrm>
            <a:off x="1905000" y="1981200"/>
            <a:ext cx="0" cy="160020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6502" name="Line 6"/>
          <p:cNvSpPr>
            <a:spLocks noChangeShapeType="1"/>
          </p:cNvSpPr>
          <p:nvPr/>
        </p:nvSpPr>
        <p:spPr bwMode="auto">
          <a:xfrm>
            <a:off x="1905000" y="3581400"/>
            <a:ext cx="1600200" cy="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6503" name="Line 7"/>
          <p:cNvSpPr>
            <a:spLocks noChangeShapeType="1"/>
          </p:cNvSpPr>
          <p:nvPr/>
        </p:nvSpPr>
        <p:spPr bwMode="auto">
          <a:xfrm flipH="1" flipV="1">
            <a:off x="1905000" y="1981200"/>
            <a:ext cx="1600200" cy="160020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1812925" y="1489075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/>
              <a:t>A</a:t>
            </a:r>
          </a:p>
        </p:txBody>
      </p:sp>
      <p:sp>
        <p:nvSpPr>
          <p:cNvPr id="106505" name="Text Box 9"/>
          <p:cNvSpPr txBox="1">
            <a:spLocks noChangeArrowheads="1"/>
          </p:cNvSpPr>
          <p:nvPr/>
        </p:nvSpPr>
        <p:spPr bwMode="auto">
          <a:xfrm>
            <a:off x="3565525" y="339407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/>
              <a:t>B</a:t>
            </a:r>
          </a:p>
        </p:txBody>
      </p:sp>
      <p:sp>
        <p:nvSpPr>
          <p:cNvPr id="106506" name="Text Box 10"/>
          <p:cNvSpPr txBox="1">
            <a:spLocks noChangeArrowheads="1"/>
          </p:cNvSpPr>
          <p:nvPr/>
        </p:nvSpPr>
        <p:spPr bwMode="auto">
          <a:xfrm>
            <a:off x="1447800" y="32766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/>
              <a:t>C</a:t>
            </a:r>
          </a:p>
        </p:txBody>
      </p:sp>
      <p:sp>
        <p:nvSpPr>
          <p:cNvPr id="106507" name="Line 11"/>
          <p:cNvSpPr>
            <a:spLocks noChangeShapeType="1"/>
          </p:cNvSpPr>
          <p:nvPr/>
        </p:nvSpPr>
        <p:spPr bwMode="auto">
          <a:xfrm>
            <a:off x="1905000" y="3429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6508" name="Line 12"/>
          <p:cNvSpPr>
            <a:spLocks noChangeShapeType="1"/>
          </p:cNvSpPr>
          <p:nvPr/>
        </p:nvSpPr>
        <p:spPr bwMode="auto">
          <a:xfrm>
            <a:off x="2057400" y="34290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6509" name="Text Box 13"/>
          <p:cNvSpPr txBox="1">
            <a:spLocks noChangeArrowheads="1"/>
          </p:cNvSpPr>
          <p:nvPr/>
        </p:nvSpPr>
        <p:spPr bwMode="auto">
          <a:xfrm>
            <a:off x="1828800" y="2085975"/>
            <a:ext cx="682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/>
              <a:t>2x</a:t>
            </a:r>
            <a:r>
              <a:rPr lang="en-US" altLang="en-US" sz="2800" b="1">
                <a:cs typeface="Times New Roman" panose="02020603050405020304" pitchFamily="18" charset="0"/>
              </a:rPr>
              <a:t>°</a:t>
            </a:r>
          </a:p>
        </p:txBody>
      </p:sp>
      <p:sp>
        <p:nvSpPr>
          <p:cNvPr id="106510" name="Text Box 14"/>
          <p:cNvSpPr txBox="1">
            <a:spLocks noChangeArrowheads="1"/>
          </p:cNvSpPr>
          <p:nvPr/>
        </p:nvSpPr>
        <p:spPr bwMode="auto">
          <a:xfrm>
            <a:off x="2895600" y="3152775"/>
            <a:ext cx="682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/>
              <a:t>3x°</a:t>
            </a:r>
          </a:p>
        </p:txBody>
      </p:sp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4648200" y="1447800"/>
            <a:ext cx="30241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6600FF"/>
                </a:solidFill>
              </a:rPr>
              <a:t>m</a:t>
            </a:r>
            <a:r>
              <a:rPr lang="en-US" altLang="en-US" sz="2800" b="1">
                <a:solidFill>
                  <a:srgbClr val="6600FF"/>
                </a:solidFill>
                <a:sym typeface="Symbol" panose="05050102010706020507" pitchFamily="18" charset="2"/>
              </a:rPr>
              <a:t>A + m B = 90</a:t>
            </a:r>
            <a:endParaRPr lang="en-US" altLang="en-US" sz="3600"/>
          </a:p>
        </p:txBody>
      </p:sp>
      <p:sp>
        <p:nvSpPr>
          <p:cNvPr id="80912" name="Text Box 16"/>
          <p:cNvSpPr txBox="1">
            <a:spLocks noChangeArrowheads="1"/>
          </p:cNvSpPr>
          <p:nvPr/>
        </p:nvSpPr>
        <p:spPr bwMode="auto">
          <a:xfrm>
            <a:off x="4724400" y="1981200"/>
            <a:ext cx="2990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/>
              <a:t>2x      +     3x   = 90</a:t>
            </a:r>
            <a:endParaRPr lang="en-US" altLang="en-US" sz="3600"/>
          </a:p>
        </p:txBody>
      </p:sp>
      <p:sp>
        <p:nvSpPr>
          <p:cNvPr id="80913" name="Text Box 17"/>
          <p:cNvSpPr txBox="1">
            <a:spLocks noChangeArrowheads="1"/>
          </p:cNvSpPr>
          <p:nvPr/>
        </p:nvSpPr>
        <p:spPr bwMode="auto">
          <a:xfrm>
            <a:off x="6172200" y="2514600"/>
            <a:ext cx="145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/>
              <a:t>5x   = 90</a:t>
            </a:r>
            <a:endParaRPr lang="en-US" altLang="en-US" sz="3600"/>
          </a:p>
        </p:txBody>
      </p:sp>
      <p:sp>
        <p:nvSpPr>
          <p:cNvPr id="80914" name="Text Box 18"/>
          <p:cNvSpPr txBox="1">
            <a:spLocks noChangeArrowheads="1"/>
          </p:cNvSpPr>
          <p:nvPr/>
        </p:nvSpPr>
        <p:spPr bwMode="auto">
          <a:xfrm>
            <a:off x="6324600" y="2971800"/>
            <a:ext cx="1285875" cy="528638"/>
          </a:xfrm>
          <a:prstGeom prst="rect">
            <a:avLst/>
          </a:prstGeom>
          <a:noFill/>
          <a:ln w="9525">
            <a:solidFill>
              <a:srgbClr val="66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/>
              <a:t>x   = 18</a:t>
            </a:r>
          </a:p>
        </p:txBody>
      </p:sp>
      <p:sp>
        <p:nvSpPr>
          <p:cNvPr id="80915" name="Text Box 19"/>
          <p:cNvSpPr txBox="1">
            <a:spLocks noChangeArrowheads="1"/>
          </p:cNvSpPr>
          <p:nvPr/>
        </p:nvSpPr>
        <p:spPr bwMode="auto">
          <a:xfrm>
            <a:off x="533400" y="4114800"/>
            <a:ext cx="1970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>
                <a:sym typeface="Symbol" panose="05050102010706020507" pitchFamily="18" charset="2"/>
              </a:rPr>
              <a:t>mA = 2x</a:t>
            </a:r>
          </a:p>
        </p:txBody>
      </p:sp>
      <p:sp>
        <p:nvSpPr>
          <p:cNvPr id="80916" name="Text Box 20"/>
          <p:cNvSpPr txBox="1">
            <a:spLocks noChangeArrowheads="1"/>
          </p:cNvSpPr>
          <p:nvPr/>
        </p:nvSpPr>
        <p:spPr bwMode="auto">
          <a:xfrm>
            <a:off x="1651000" y="4724400"/>
            <a:ext cx="139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/>
              <a:t>= 2(18)</a:t>
            </a:r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1676400" y="5486400"/>
            <a:ext cx="1000125" cy="655638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/>
              <a:t>= 36</a:t>
            </a:r>
          </a:p>
        </p:txBody>
      </p:sp>
      <p:sp>
        <p:nvSpPr>
          <p:cNvPr id="80918" name="Text Box 22"/>
          <p:cNvSpPr txBox="1">
            <a:spLocks noChangeArrowheads="1"/>
          </p:cNvSpPr>
          <p:nvPr/>
        </p:nvSpPr>
        <p:spPr bwMode="auto">
          <a:xfrm>
            <a:off x="4343400" y="4114800"/>
            <a:ext cx="19478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/>
              <a:t>m</a:t>
            </a:r>
            <a:r>
              <a:rPr lang="en-US" altLang="en-US" sz="3200" b="1">
                <a:sym typeface="Symbol" panose="05050102010706020507" pitchFamily="18" charset="2"/>
              </a:rPr>
              <a:t>B = 3x</a:t>
            </a:r>
          </a:p>
        </p:txBody>
      </p: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5384800" y="4724400"/>
            <a:ext cx="139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/>
              <a:t>= 3(18)</a:t>
            </a:r>
          </a:p>
        </p:txBody>
      </p:sp>
      <p:sp>
        <p:nvSpPr>
          <p:cNvPr id="80920" name="Text Box 24"/>
          <p:cNvSpPr txBox="1">
            <a:spLocks noChangeArrowheads="1"/>
          </p:cNvSpPr>
          <p:nvPr/>
        </p:nvSpPr>
        <p:spPr bwMode="auto">
          <a:xfrm>
            <a:off x="5410200" y="5334000"/>
            <a:ext cx="1000125" cy="655638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/>
              <a:t>= </a:t>
            </a:r>
            <a:r>
              <a:rPr lang="en-US" altLang="en-US" sz="3200" b="1">
                <a:solidFill>
                  <a:srgbClr val="000000"/>
                </a:solidFill>
              </a:rPr>
              <a:t>54</a:t>
            </a:r>
          </a:p>
        </p:txBody>
      </p:sp>
      <p:sp>
        <p:nvSpPr>
          <p:cNvPr id="106521" name="Line 25"/>
          <p:cNvSpPr>
            <a:spLocks noChangeShapeType="1"/>
          </p:cNvSpPr>
          <p:nvPr/>
        </p:nvSpPr>
        <p:spPr bwMode="auto">
          <a:xfrm flipH="1">
            <a:off x="0" y="3810000"/>
            <a:ext cx="91440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0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0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0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0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0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0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0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1" grpId="0" autoUpdateAnimBg="0"/>
      <p:bldP spid="80912" grpId="0" autoUpdateAnimBg="0"/>
      <p:bldP spid="80913" grpId="0" autoUpdateAnimBg="0"/>
      <p:bldP spid="80914" grpId="0" animBg="1" autoUpdateAnimBg="0"/>
      <p:bldP spid="80915" grpId="0" autoUpdateAnimBg="0"/>
      <p:bldP spid="80916" grpId="0" autoUpdateAnimBg="0"/>
      <p:bldP spid="80917" grpId="0" animBg="1" autoUpdateAnimBg="0"/>
      <p:bldP spid="80918" grpId="0" autoUpdateAnimBg="0"/>
      <p:bldP spid="80919" grpId="0" autoUpdateAnimBg="0"/>
      <p:bldP spid="80920" grpId="0" animBg="1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Freeform 4"/>
          <p:cNvSpPr>
            <a:spLocks/>
          </p:cNvSpPr>
          <p:nvPr/>
        </p:nvSpPr>
        <p:spPr bwMode="auto">
          <a:xfrm>
            <a:off x="-685800" y="-635000"/>
            <a:ext cx="10269538" cy="8107363"/>
          </a:xfrm>
          <a:custGeom>
            <a:avLst/>
            <a:gdLst>
              <a:gd name="T0" fmla="*/ 2147483647 w 6469"/>
              <a:gd name="T1" fmla="*/ 2147483647 h 5107"/>
              <a:gd name="T2" fmla="*/ 2147483647 w 6469"/>
              <a:gd name="T3" fmla="*/ 2147483647 h 5107"/>
              <a:gd name="T4" fmla="*/ 0 w 6469"/>
              <a:gd name="T5" fmla="*/ 2147483647 h 5107"/>
              <a:gd name="T6" fmla="*/ 2147483647 w 6469"/>
              <a:gd name="T7" fmla="*/ 2147483647 h 5107"/>
              <a:gd name="T8" fmla="*/ 2147483647 w 6469"/>
              <a:gd name="T9" fmla="*/ 2147483647 h 5107"/>
              <a:gd name="T10" fmla="*/ 2147483647 w 6469"/>
              <a:gd name="T11" fmla="*/ 2147483647 h 5107"/>
              <a:gd name="T12" fmla="*/ 2147483647 w 6469"/>
              <a:gd name="T13" fmla="*/ 2147483647 h 5107"/>
              <a:gd name="T14" fmla="*/ 2147483647 w 6469"/>
              <a:gd name="T15" fmla="*/ 2147483647 h 5107"/>
              <a:gd name="T16" fmla="*/ 2147483647 w 6469"/>
              <a:gd name="T17" fmla="*/ 2147483647 h 5107"/>
              <a:gd name="T18" fmla="*/ 2147483647 w 6469"/>
              <a:gd name="T19" fmla="*/ 2147483647 h 5107"/>
              <a:gd name="T20" fmla="*/ 2147483647 w 6469"/>
              <a:gd name="T21" fmla="*/ 2147483647 h 5107"/>
              <a:gd name="T22" fmla="*/ 2147483647 w 6469"/>
              <a:gd name="T23" fmla="*/ 2147483647 h 5107"/>
              <a:gd name="T24" fmla="*/ 2147483647 w 6469"/>
              <a:gd name="T25" fmla="*/ 2147483647 h 5107"/>
              <a:gd name="T26" fmla="*/ 2147483647 w 6469"/>
              <a:gd name="T27" fmla="*/ 2147483647 h 5107"/>
              <a:gd name="T28" fmla="*/ 2147483647 w 6469"/>
              <a:gd name="T29" fmla="*/ 2147483647 h 5107"/>
              <a:gd name="T30" fmla="*/ 2147483647 w 6469"/>
              <a:gd name="T31" fmla="*/ 2147483647 h 5107"/>
              <a:gd name="T32" fmla="*/ 2147483647 w 6469"/>
              <a:gd name="T33" fmla="*/ 2147483647 h 5107"/>
              <a:gd name="T34" fmla="*/ 2147483647 w 6469"/>
              <a:gd name="T35" fmla="*/ 2147483647 h 5107"/>
              <a:gd name="T36" fmla="*/ 2147483647 w 6469"/>
              <a:gd name="T37" fmla="*/ 2147483647 h 5107"/>
              <a:gd name="T38" fmla="*/ 2147483647 w 6469"/>
              <a:gd name="T39" fmla="*/ 2147483647 h 5107"/>
              <a:gd name="T40" fmla="*/ 2147483647 w 6469"/>
              <a:gd name="T41" fmla="*/ 2147483647 h 5107"/>
              <a:gd name="T42" fmla="*/ 2147483647 w 6469"/>
              <a:gd name="T43" fmla="*/ 2147483647 h 5107"/>
              <a:gd name="T44" fmla="*/ 2147483647 w 6469"/>
              <a:gd name="T45" fmla="*/ 2147483647 h 5107"/>
              <a:gd name="T46" fmla="*/ 2147483647 w 6469"/>
              <a:gd name="T47" fmla="*/ 2147483647 h 5107"/>
              <a:gd name="T48" fmla="*/ 2147483647 w 6469"/>
              <a:gd name="T49" fmla="*/ 0 h 5107"/>
              <a:gd name="T50" fmla="*/ 2147483647 w 6469"/>
              <a:gd name="T51" fmla="*/ 2147483647 h 5107"/>
              <a:gd name="T52" fmla="*/ 2147483647 w 6469"/>
              <a:gd name="T53" fmla="*/ 2147483647 h 5107"/>
              <a:gd name="T54" fmla="*/ 2147483647 w 6469"/>
              <a:gd name="T55" fmla="*/ 2147483647 h 5107"/>
              <a:gd name="T56" fmla="*/ 2147483647 w 6469"/>
              <a:gd name="T57" fmla="*/ 2147483647 h 5107"/>
              <a:gd name="T58" fmla="*/ 2147483647 w 6469"/>
              <a:gd name="T59" fmla="*/ 2147483647 h 5107"/>
              <a:gd name="T60" fmla="*/ 2147483647 w 6469"/>
              <a:gd name="T61" fmla="*/ 2147483647 h 510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6469" h="5107">
                <a:moveTo>
                  <a:pt x="220" y="315"/>
                </a:moveTo>
                <a:lnTo>
                  <a:pt x="173" y="1095"/>
                </a:lnTo>
                <a:lnTo>
                  <a:pt x="0" y="1607"/>
                </a:lnTo>
                <a:lnTo>
                  <a:pt x="404" y="1607"/>
                </a:lnTo>
                <a:lnTo>
                  <a:pt x="21" y="2126"/>
                </a:lnTo>
                <a:lnTo>
                  <a:pt x="454" y="2534"/>
                </a:lnTo>
                <a:lnTo>
                  <a:pt x="53" y="3287"/>
                </a:lnTo>
                <a:lnTo>
                  <a:pt x="310" y="3619"/>
                </a:lnTo>
                <a:lnTo>
                  <a:pt x="91" y="4110"/>
                </a:lnTo>
                <a:lnTo>
                  <a:pt x="290" y="4327"/>
                </a:lnTo>
                <a:lnTo>
                  <a:pt x="190" y="4976"/>
                </a:lnTo>
                <a:lnTo>
                  <a:pt x="1089" y="4757"/>
                </a:lnTo>
                <a:lnTo>
                  <a:pt x="2337" y="5107"/>
                </a:lnTo>
                <a:lnTo>
                  <a:pt x="2574" y="4967"/>
                </a:lnTo>
                <a:lnTo>
                  <a:pt x="3017" y="5107"/>
                </a:lnTo>
                <a:lnTo>
                  <a:pt x="3330" y="4841"/>
                </a:lnTo>
                <a:lnTo>
                  <a:pt x="4252" y="5107"/>
                </a:lnTo>
                <a:lnTo>
                  <a:pt x="4232" y="4850"/>
                </a:lnTo>
                <a:lnTo>
                  <a:pt x="6469" y="4942"/>
                </a:lnTo>
                <a:lnTo>
                  <a:pt x="6250" y="3562"/>
                </a:lnTo>
                <a:lnTo>
                  <a:pt x="6425" y="2417"/>
                </a:lnTo>
                <a:lnTo>
                  <a:pt x="6200" y="1064"/>
                </a:lnTo>
                <a:lnTo>
                  <a:pt x="6425" y="315"/>
                </a:lnTo>
                <a:lnTo>
                  <a:pt x="5263" y="315"/>
                </a:lnTo>
                <a:lnTo>
                  <a:pt x="4293" y="0"/>
                </a:lnTo>
                <a:lnTo>
                  <a:pt x="3643" y="234"/>
                </a:lnTo>
                <a:lnTo>
                  <a:pt x="2990" y="106"/>
                </a:lnTo>
                <a:lnTo>
                  <a:pt x="1441" y="279"/>
                </a:lnTo>
                <a:lnTo>
                  <a:pt x="220" y="3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23" name="Freeform 5"/>
          <p:cNvSpPr>
            <a:spLocks/>
          </p:cNvSpPr>
          <p:nvPr/>
        </p:nvSpPr>
        <p:spPr bwMode="auto">
          <a:xfrm>
            <a:off x="-44450" y="12700"/>
            <a:ext cx="1339850" cy="952500"/>
          </a:xfrm>
          <a:custGeom>
            <a:avLst/>
            <a:gdLst>
              <a:gd name="T0" fmla="*/ 2147483647 w 844"/>
              <a:gd name="T1" fmla="*/ 0 h 600"/>
              <a:gd name="T2" fmla="*/ 0 w 844"/>
              <a:gd name="T3" fmla="*/ 2147483647 h 600"/>
              <a:gd name="T4" fmla="*/ 2147483647 w 844"/>
              <a:gd name="T5" fmla="*/ 2147483647 h 600"/>
              <a:gd name="T6" fmla="*/ 2147483647 w 844"/>
              <a:gd name="T7" fmla="*/ 0 h 600"/>
              <a:gd name="T8" fmla="*/ 2147483647 w 844"/>
              <a:gd name="T9" fmla="*/ 0 h 600"/>
              <a:gd name="T10" fmla="*/ 2147483647 w 844"/>
              <a:gd name="T11" fmla="*/ 0 h 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844" h="600">
                <a:moveTo>
                  <a:pt x="12" y="0"/>
                </a:moveTo>
                <a:lnTo>
                  <a:pt x="0" y="600"/>
                </a:lnTo>
                <a:lnTo>
                  <a:pt x="844" y="25"/>
                </a:lnTo>
                <a:lnTo>
                  <a:pt x="1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24" name="Freeform 6"/>
          <p:cNvSpPr>
            <a:spLocks/>
          </p:cNvSpPr>
          <p:nvPr/>
        </p:nvSpPr>
        <p:spPr bwMode="auto">
          <a:xfrm>
            <a:off x="165100" y="-152400"/>
            <a:ext cx="1338263" cy="952500"/>
          </a:xfrm>
          <a:custGeom>
            <a:avLst/>
            <a:gdLst>
              <a:gd name="T0" fmla="*/ 2147483647 w 843"/>
              <a:gd name="T1" fmla="*/ 0 h 600"/>
              <a:gd name="T2" fmla="*/ 0 w 843"/>
              <a:gd name="T3" fmla="*/ 2147483647 h 600"/>
              <a:gd name="T4" fmla="*/ 2147483647 w 843"/>
              <a:gd name="T5" fmla="*/ 2147483647 h 600"/>
              <a:gd name="T6" fmla="*/ 2147483647 w 843"/>
              <a:gd name="T7" fmla="*/ 0 h 600"/>
              <a:gd name="T8" fmla="*/ 2147483647 w 843"/>
              <a:gd name="T9" fmla="*/ 0 h 600"/>
              <a:gd name="T10" fmla="*/ 2147483647 w 843"/>
              <a:gd name="T11" fmla="*/ 0 h 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843" h="600">
                <a:moveTo>
                  <a:pt x="12" y="0"/>
                </a:moveTo>
                <a:lnTo>
                  <a:pt x="0" y="600"/>
                </a:lnTo>
                <a:lnTo>
                  <a:pt x="843" y="27"/>
                </a:lnTo>
                <a:lnTo>
                  <a:pt x="12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25" name="Freeform 7"/>
          <p:cNvSpPr>
            <a:spLocks/>
          </p:cNvSpPr>
          <p:nvPr/>
        </p:nvSpPr>
        <p:spPr bwMode="auto">
          <a:xfrm>
            <a:off x="3079750" y="2714625"/>
            <a:ext cx="2251075" cy="1174750"/>
          </a:xfrm>
          <a:custGeom>
            <a:avLst/>
            <a:gdLst>
              <a:gd name="T0" fmla="*/ 2147483647 w 1418"/>
              <a:gd name="T1" fmla="*/ 0 h 740"/>
              <a:gd name="T2" fmla="*/ 0 w 1418"/>
              <a:gd name="T3" fmla="*/ 2147483647 h 740"/>
              <a:gd name="T4" fmla="*/ 2147483647 w 1418"/>
              <a:gd name="T5" fmla="*/ 2147483647 h 740"/>
              <a:gd name="T6" fmla="*/ 2147483647 w 1418"/>
              <a:gd name="T7" fmla="*/ 0 h 740"/>
              <a:gd name="T8" fmla="*/ 2147483647 w 1418"/>
              <a:gd name="T9" fmla="*/ 0 h 740"/>
              <a:gd name="T10" fmla="*/ 2147483647 w 1418"/>
              <a:gd name="T11" fmla="*/ 0 h 7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418" h="740">
                <a:moveTo>
                  <a:pt x="732" y="0"/>
                </a:moveTo>
                <a:lnTo>
                  <a:pt x="0" y="668"/>
                </a:lnTo>
                <a:lnTo>
                  <a:pt x="1418" y="740"/>
                </a:lnTo>
                <a:lnTo>
                  <a:pt x="73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26" name="Freeform 8"/>
          <p:cNvSpPr>
            <a:spLocks/>
          </p:cNvSpPr>
          <p:nvPr/>
        </p:nvSpPr>
        <p:spPr bwMode="auto">
          <a:xfrm>
            <a:off x="3289300" y="2554288"/>
            <a:ext cx="2249488" cy="1173162"/>
          </a:xfrm>
          <a:custGeom>
            <a:avLst/>
            <a:gdLst>
              <a:gd name="T0" fmla="*/ 2147483647 w 1417"/>
              <a:gd name="T1" fmla="*/ 0 h 739"/>
              <a:gd name="T2" fmla="*/ 0 w 1417"/>
              <a:gd name="T3" fmla="*/ 2147483647 h 739"/>
              <a:gd name="T4" fmla="*/ 2147483647 w 1417"/>
              <a:gd name="T5" fmla="*/ 2147483647 h 739"/>
              <a:gd name="T6" fmla="*/ 2147483647 w 1417"/>
              <a:gd name="T7" fmla="*/ 0 h 739"/>
              <a:gd name="T8" fmla="*/ 2147483647 w 1417"/>
              <a:gd name="T9" fmla="*/ 0 h 739"/>
              <a:gd name="T10" fmla="*/ 2147483647 w 1417"/>
              <a:gd name="T11" fmla="*/ 0 h 73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417" h="739">
                <a:moveTo>
                  <a:pt x="732" y="0"/>
                </a:moveTo>
                <a:lnTo>
                  <a:pt x="0" y="667"/>
                </a:lnTo>
                <a:lnTo>
                  <a:pt x="1417" y="739"/>
                </a:lnTo>
                <a:lnTo>
                  <a:pt x="732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27" name="Freeform 9"/>
          <p:cNvSpPr>
            <a:spLocks/>
          </p:cNvSpPr>
          <p:nvPr/>
        </p:nvSpPr>
        <p:spPr bwMode="auto">
          <a:xfrm>
            <a:off x="4945063" y="1747838"/>
            <a:ext cx="1119187" cy="1027112"/>
          </a:xfrm>
          <a:custGeom>
            <a:avLst/>
            <a:gdLst>
              <a:gd name="T0" fmla="*/ 2147483647 w 705"/>
              <a:gd name="T1" fmla="*/ 0 h 647"/>
              <a:gd name="T2" fmla="*/ 0 w 705"/>
              <a:gd name="T3" fmla="*/ 2147483647 h 647"/>
              <a:gd name="T4" fmla="*/ 2147483647 w 705"/>
              <a:gd name="T5" fmla="*/ 2147483647 h 647"/>
              <a:gd name="T6" fmla="*/ 2147483647 w 705"/>
              <a:gd name="T7" fmla="*/ 0 h 647"/>
              <a:gd name="T8" fmla="*/ 2147483647 w 705"/>
              <a:gd name="T9" fmla="*/ 0 h 647"/>
              <a:gd name="T10" fmla="*/ 2147483647 w 705"/>
              <a:gd name="T11" fmla="*/ 0 h 6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05" h="647">
                <a:moveTo>
                  <a:pt x="243" y="0"/>
                </a:moveTo>
                <a:lnTo>
                  <a:pt x="0" y="458"/>
                </a:lnTo>
                <a:lnTo>
                  <a:pt x="705" y="647"/>
                </a:lnTo>
                <a:lnTo>
                  <a:pt x="24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28" name="Freeform 10"/>
          <p:cNvSpPr>
            <a:spLocks/>
          </p:cNvSpPr>
          <p:nvPr/>
        </p:nvSpPr>
        <p:spPr bwMode="auto">
          <a:xfrm>
            <a:off x="5153025" y="1587500"/>
            <a:ext cx="1120775" cy="1023938"/>
          </a:xfrm>
          <a:custGeom>
            <a:avLst/>
            <a:gdLst>
              <a:gd name="T0" fmla="*/ 2147483647 w 706"/>
              <a:gd name="T1" fmla="*/ 0 h 645"/>
              <a:gd name="T2" fmla="*/ 0 w 706"/>
              <a:gd name="T3" fmla="*/ 2147483647 h 645"/>
              <a:gd name="T4" fmla="*/ 2147483647 w 706"/>
              <a:gd name="T5" fmla="*/ 2147483647 h 645"/>
              <a:gd name="T6" fmla="*/ 2147483647 w 706"/>
              <a:gd name="T7" fmla="*/ 0 h 645"/>
              <a:gd name="T8" fmla="*/ 2147483647 w 706"/>
              <a:gd name="T9" fmla="*/ 0 h 645"/>
              <a:gd name="T10" fmla="*/ 2147483647 w 706"/>
              <a:gd name="T11" fmla="*/ 0 h 6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06" h="645">
                <a:moveTo>
                  <a:pt x="243" y="0"/>
                </a:moveTo>
                <a:lnTo>
                  <a:pt x="0" y="455"/>
                </a:lnTo>
                <a:lnTo>
                  <a:pt x="706" y="645"/>
                </a:lnTo>
                <a:lnTo>
                  <a:pt x="24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29" name="Freeform 11"/>
          <p:cNvSpPr>
            <a:spLocks/>
          </p:cNvSpPr>
          <p:nvPr/>
        </p:nvSpPr>
        <p:spPr bwMode="auto">
          <a:xfrm>
            <a:off x="5205413" y="2997200"/>
            <a:ext cx="636587" cy="533400"/>
          </a:xfrm>
          <a:custGeom>
            <a:avLst/>
            <a:gdLst>
              <a:gd name="T0" fmla="*/ 0 w 401"/>
              <a:gd name="T1" fmla="*/ 2147483647 h 336"/>
              <a:gd name="T2" fmla="*/ 2147483647 w 401"/>
              <a:gd name="T3" fmla="*/ 2147483647 h 336"/>
              <a:gd name="T4" fmla="*/ 2147483647 w 401"/>
              <a:gd name="T5" fmla="*/ 0 h 336"/>
              <a:gd name="T6" fmla="*/ 0 w 401"/>
              <a:gd name="T7" fmla="*/ 2147483647 h 336"/>
              <a:gd name="T8" fmla="*/ 0 w 401"/>
              <a:gd name="T9" fmla="*/ 2147483647 h 336"/>
              <a:gd name="T10" fmla="*/ 0 w 401"/>
              <a:gd name="T11" fmla="*/ 2147483647 h 3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01" h="336">
                <a:moveTo>
                  <a:pt x="0" y="48"/>
                </a:moveTo>
                <a:lnTo>
                  <a:pt x="105" y="336"/>
                </a:lnTo>
                <a:lnTo>
                  <a:pt x="401" y="0"/>
                </a:lnTo>
                <a:lnTo>
                  <a:pt x="0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30" name="Freeform 12"/>
          <p:cNvSpPr>
            <a:spLocks/>
          </p:cNvSpPr>
          <p:nvPr/>
        </p:nvSpPr>
        <p:spPr bwMode="auto">
          <a:xfrm>
            <a:off x="5413375" y="2836863"/>
            <a:ext cx="642938" cy="533400"/>
          </a:xfrm>
          <a:custGeom>
            <a:avLst/>
            <a:gdLst>
              <a:gd name="T0" fmla="*/ 0 w 405"/>
              <a:gd name="T1" fmla="*/ 2147483647 h 336"/>
              <a:gd name="T2" fmla="*/ 2147483647 w 405"/>
              <a:gd name="T3" fmla="*/ 2147483647 h 336"/>
              <a:gd name="T4" fmla="*/ 2147483647 w 405"/>
              <a:gd name="T5" fmla="*/ 0 h 336"/>
              <a:gd name="T6" fmla="*/ 0 w 405"/>
              <a:gd name="T7" fmla="*/ 2147483647 h 336"/>
              <a:gd name="T8" fmla="*/ 0 w 405"/>
              <a:gd name="T9" fmla="*/ 2147483647 h 336"/>
              <a:gd name="T10" fmla="*/ 0 w 405"/>
              <a:gd name="T11" fmla="*/ 2147483647 h 3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05" h="336">
                <a:moveTo>
                  <a:pt x="0" y="47"/>
                </a:moveTo>
                <a:lnTo>
                  <a:pt x="106" y="336"/>
                </a:lnTo>
                <a:lnTo>
                  <a:pt x="405" y="0"/>
                </a:lnTo>
                <a:lnTo>
                  <a:pt x="0" y="47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31" name="Freeform 13"/>
          <p:cNvSpPr>
            <a:spLocks/>
          </p:cNvSpPr>
          <p:nvPr/>
        </p:nvSpPr>
        <p:spPr bwMode="auto">
          <a:xfrm>
            <a:off x="3209925" y="417513"/>
            <a:ext cx="1009650" cy="1016000"/>
          </a:xfrm>
          <a:custGeom>
            <a:avLst/>
            <a:gdLst>
              <a:gd name="T0" fmla="*/ 0 w 636"/>
              <a:gd name="T1" fmla="*/ 2147483647 h 640"/>
              <a:gd name="T2" fmla="*/ 2147483647 w 636"/>
              <a:gd name="T3" fmla="*/ 2147483647 h 640"/>
              <a:gd name="T4" fmla="*/ 2147483647 w 636"/>
              <a:gd name="T5" fmla="*/ 0 h 640"/>
              <a:gd name="T6" fmla="*/ 0 w 636"/>
              <a:gd name="T7" fmla="*/ 2147483647 h 640"/>
              <a:gd name="T8" fmla="*/ 0 w 636"/>
              <a:gd name="T9" fmla="*/ 2147483647 h 640"/>
              <a:gd name="T10" fmla="*/ 0 w 636"/>
              <a:gd name="T11" fmla="*/ 2147483647 h 6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36" h="640">
                <a:moveTo>
                  <a:pt x="0" y="81"/>
                </a:moveTo>
                <a:lnTo>
                  <a:pt x="372" y="640"/>
                </a:lnTo>
                <a:lnTo>
                  <a:pt x="636" y="0"/>
                </a:lnTo>
                <a:lnTo>
                  <a:pt x="0" y="8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32" name="Freeform 14"/>
          <p:cNvSpPr>
            <a:spLocks/>
          </p:cNvSpPr>
          <p:nvPr/>
        </p:nvSpPr>
        <p:spPr bwMode="auto">
          <a:xfrm>
            <a:off x="3424238" y="252413"/>
            <a:ext cx="1004887" cy="1019175"/>
          </a:xfrm>
          <a:custGeom>
            <a:avLst/>
            <a:gdLst>
              <a:gd name="T0" fmla="*/ 0 w 633"/>
              <a:gd name="T1" fmla="*/ 2147483647 h 642"/>
              <a:gd name="T2" fmla="*/ 2147483647 w 633"/>
              <a:gd name="T3" fmla="*/ 2147483647 h 642"/>
              <a:gd name="T4" fmla="*/ 2147483647 w 633"/>
              <a:gd name="T5" fmla="*/ 0 h 642"/>
              <a:gd name="T6" fmla="*/ 0 w 633"/>
              <a:gd name="T7" fmla="*/ 2147483647 h 642"/>
              <a:gd name="T8" fmla="*/ 0 w 633"/>
              <a:gd name="T9" fmla="*/ 2147483647 h 642"/>
              <a:gd name="T10" fmla="*/ 0 w 633"/>
              <a:gd name="T11" fmla="*/ 2147483647 h 6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33" h="642">
                <a:moveTo>
                  <a:pt x="0" y="81"/>
                </a:moveTo>
                <a:lnTo>
                  <a:pt x="369" y="642"/>
                </a:lnTo>
                <a:lnTo>
                  <a:pt x="633" y="0"/>
                </a:lnTo>
                <a:lnTo>
                  <a:pt x="0" y="81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33" name="Freeform 15"/>
          <p:cNvSpPr>
            <a:spLocks/>
          </p:cNvSpPr>
          <p:nvPr/>
        </p:nvSpPr>
        <p:spPr bwMode="auto">
          <a:xfrm>
            <a:off x="5697538" y="3684588"/>
            <a:ext cx="2873375" cy="1779587"/>
          </a:xfrm>
          <a:custGeom>
            <a:avLst/>
            <a:gdLst>
              <a:gd name="T0" fmla="*/ 2147483647 w 1810"/>
              <a:gd name="T1" fmla="*/ 2147483647 h 1121"/>
              <a:gd name="T2" fmla="*/ 0 w 1810"/>
              <a:gd name="T3" fmla="*/ 2147483647 h 1121"/>
              <a:gd name="T4" fmla="*/ 2147483647 w 1810"/>
              <a:gd name="T5" fmla="*/ 0 h 1121"/>
              <a:gd name="T6" fmla="*/ 2147483647 w 1810"/>
              <a:gd name="T7" fmla="*/ 2147483647 h 1121"/>
              <a:gd name="T8" fmla="*/ 2147483647 w 1810"/>
              <a:gd name="T9" fmla="*/ 2147483647 h 1121"/>
              <a:gd name="T10" fmla="*/ 2147483647 w 1810"/>
              <a:gd name="T11" fmla="*/ 2147483647 h 112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810" h="1121">
                <a:moveTo>
                  <a:pt x="1810" y="688"/>
                </a:moveTo>
                <a:lnTo>
                  <a:pt x="0" y="1121"/>
                </a:lnTo>
                <a:lnTo>
                  <a:pt x="1420" y="0"/>
                </a:lnTo>
                <a:lnTo>
                  <a:pt x="1810" y="68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34" name="Freeform 16"/>
          <p:cNvSpPr>
            <a:spLocks/>
          </p:cNvSpPr>
          <p:nvPr/>
        </p:nvSpPr>
        <p:spPr bwMode="auto">
          <a:xfrm>
            <a:off x="5907088" y="3524250"/>
            <a:ext cx="2873375" cy="1778000"/>
          </a:xfrm>
          <a:custGeom>
            <a:avLst/>
            <a:gdLst>
              <a:gd name="T0" fmla="*/ 2147483647 w 1810"/>
              <a:gd name="T1" fmla="*/ 2147483647 h 1120"/>
              <a:gd name="T2" fmla="*/ 0 w 1810"/>
              <a:gd name="T3" fmla="*/ 2147483647 h 1120"/>
              <a:gd name="T4" fmla="*/ 2147483647 w 1810"/>
              <a:gd name="T5" fmla="*/ 0 h 1120"/>
              <a:gd name="T6" fmla="*/ 2147483647 w 1810"/>
              <a:gd name="T7" fmla="*/ 2147483647 h 1120"/>
              <a:gd name="T8" fmla="*/ 2147483647 w 1810"/>
              <a:gd name="T9" fmla="*/ 2147483647 h 1120"/>
              <a:gd name="T10" fmla="*/ 2147483647 w 1810"/>
              <a:gd name="T11" fmla="*/ 2147483647 h 112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810" h="1120">
                <a:moveTo>
                  <a:pt x="1810" y="687"/>
                </a:moveTo>
                <a:lnTo>
                  <a:pt x="0" y="1120"/>
                </a:lnTo>
                <a:lnTo>
                  <a:pt x="1420" y="0"/>
                </a:lnTo>
                <a:lnTo>
                  <a:pt x="1810" y="687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35" name="Freeform 17"/>
          <p:cNvSpPr>
            <a:spLocks/>
          </p:cNvSpPr>
          <p:nvPr/>
        </p:nvSpPr>
        <p:spPr bwMode="auto">
          <a:xfrm>
            <a:off x="7362825" y="577850"/>
            <a:ext cx="1147763" cy="1639888"/>
          </a:xfrm>
          <a:custGeom>
            <a:avLst/>
            <a:gdLst>
              <a:gd name="T0" fmla="*/ 0 w 723"/>
              <a:gd name="T1" fmla="*/ 0 h 1033"/>
              <a:gd name="T2" fmla="*/ 2147483647 w 723"/>
              <a:gd name="T3" fmla="*/ 2147483647 h 1033"/>
              <a:gd name="T4" fmla="*/ 2147483647 w 723"/>
              <a:gd name="T5" fmla="*/ 2147483647 h 1033"/>
              <a:gd name="T6" fmla="*/ 0 w 723"/>
              <a:gd name="T7" fmla="*/ 0 h 1033"/>
              <a:gd name="T8" fmla="*/ 0 w 723"/>
              <a:gd name="T9" fmla="*/ 0 h 1033"/>
              <a:gd name="T10" fmla="*/ 0 w 723"/>
              <a:gd name="T11" fmla="*/ 0 h 10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23" h="1033">
                <a:moveTo>
                  <a:pt x="0" y="0"/>
                </a:moveTo>
                <a:lnTo>
                  <a:pt x="35" y="1033"/>
                </a:lnTo>
                <a:lnTo>
                  <a:pt x="723" y="19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36" name="Freeform 18"/>
          <p:cNvSpPr>
            <a:spLocks/>
          </p:cNvSpPr>
          <p:nvPr/>
        </p:nvSpPr>
        <p:spPr bwMode="auto">
          <a:xfrm>
            <a:off x="7575550" y="417513"/>
            <a:ext cx="1139825" cy="1638300"/>
          </a:xfrm>
          <a:custGeom>
            <a:avLst/>
            <a:gdLst>
              <a:gd name="T0" fmla="*/ 0 w 718"/>
              <a:gd name="T1" fmla="*/ 0 h 1032"/>
              <a:gd name="T2" fmla="*/ 2147483647 w 718"/>
              <a:gd name="T3" fmla="*/ 2147483647 h 1032"/>
              <a:gd name="T4" fmla="*/ 2147483647 w 718"/>
              <a:gd name="T5" fmla="*/ 2147483647 h 1032"/>
              <a:gd name="T6" fmla="*/ 0 w 718"/>
              <a:gd name="T7" fmla="*/ 0 h 1032"/>
              <a:gd name="T8" fmla="*/ 0 w 718"/>
              <a:gd name="T9" fmla="*/ 0 h 1032"/>
              <a:gd name="T10" fmla="*/ 0 w 718"/>
              <a:gd name="T11" fmla="*/ 0 h 10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18" h="1032">
                <a:moveTo>
                  <a:pt x="0" y="0"/>
                </a:moveTo>
                <a:lnTo>
                  <a:pt x="32" y="1032"/>
                </a:lnTo>
                <a:lnTo>
                  <a:pt x="718" y="191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37" name="Freeform 19"/>
          <p:cNvSpPr>
            <a:spLocks/>
          </p:cNvSpPr>
          <p:nvPr/>
        </p:nvSpPr>
        <p:spPr bwMode="auto">
          <a:xfrm>
            <a:off x="7688263" y="195263"/>
            <a:ext cx="1384300" cy="582612"/>
          </a:xfrm>
          <a:custGeom>
            <a:avLst/>
            <a:gdLst>
              <a:gd name="T0" fmla="*/ 0 w 872"/>
              <a:gd name="T1" fmla="*/ 0 h 367"/>
              <a:gd name="T2" fmla="*/ 2147483647 w 872"/>
              <a:gd name="T3" fmla="*/ 2147483647 h 367"/>
              <a:gd name="T4" fmla="*/ 2147483647 w 872"/>
              <a:gd name="T5" fmla="*/ 2147483647 h 367"/>
              <a:gd name="T6" fmla="*/ 0 w 872"/>
              <a:gd name="T7" fmla="*/ 0 h 367"/>
              <a:gd name="T8" fmla="*/ 0 w 872"/>
              <a:gd name="T9" fmla="*/ 0 h 367"/>
              <a:gd name="T10" fmla="*/ 0 w 872"/>
              <a:gd name="T11" fmla="*/ 0 h 36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872" h="367">
                <a:moveTo>
                  <a:pt x="0" y="0"/>
                </a:moveTo>
                <a:lnTo>
                  <a:pt x="667" y="367"/>
                </a:lnTo>
                <a:lnTo>
                  <a:pt x="872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38" name="Freeform 20"/>
          <p:cNvSpPr>
            <a:spLocks/>
          </p:cNvSpPr>
          <p:nvPr/>
        </p:nvSpPr>
        <p:spPr bwMode="auto">
          <a:xfrm>
            <a:off x="7896225" y="36513"/>
            <a:ext cx="1385888" cy="581025"/>
          </a:xfrm>
          <a:custGeom>
            <a:avLst/>
            <a:gdLst>
              <a:gd name="T0" fmla="*/ 0 w 873"/>
              <a:gd name="T1" fmla="*/ 0 h 366"/>
              <a:gd name="T2" fmla="*/ 2147483647 w 873"/>
              <a:gd name="T3" fmla="*/ 2147483647 h 366"/>
              <a:gd name="T4" fmla="*/ 2147483647 w 873"/>
              <a:gd name="T5" fmla="*/ 2147483647 h 366"/>
              <a:gd name="T6" fmla="*/ 0 w 873"/>
              <a:gd name="T7" fmla="*/ 0 h 366"/>
              <a:gd name="T8" fmla="*/ 0 w 873"/>
              <a:gd name="T9" fmla="*/ 0 h 366"/>
              <a:gd name="T10" fmla="*/ 0 w 873"/>
              <a:gd name="T11" fmla="*/ 0 h 36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873" h="366">
                <a:moveTo>
                  <a:pt x="0" y="0"/>
                </a:moveTo>
                <a:lnTo>
                  <a:pt x="668" y="366"/>
                </a:lnTo>
                <a:lnTo>
                  <a:pt x="873" y="1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39" name="Freeform 21"/>
          <p:cNvSpPr>
            <a:spLocks/>
          </p:cNvSpPr>
          <p:nvPr/>
        </p:nvSpPr>
        <p:spPr bwMode="auto">
          <a:xfrm>
            <a:off x="7278688" y="5778500"/>
            <a:ext cx="1897062" cy="1095375"/>
          </a:xfrm>
          <a:custGeom>
            <a:avLst/>
            <a:gdLst>
              <a:gd name="T0" fmla="*/ 0 w 1195"/>
              <a:gd name="T1" fmla="*/ 2147483647 h 690"/>
              <a:gd name="T2" fmla="*/ 2147483647 w 1195"/>
              <a:gd name="T3" fmla="*/ 2147483647 h 690"/>
              <a:gd name="T4" fmla="*/ 2147483647 w 1195"/>
              <a:gd name="T5" fmla="*/ 0 h 690"/>
              <a:gd name="T6" fmla="*/ 0 w 1195"/>
              <a:gd name="T7" fmla="*/ 2147483647 h 690"/>
              <a:gd name="T8" fmla="*/ 0 w 1195"/>
              <a:gd name="T9" fmla="*/ 2147483647 h 690"/>
              <a:gd name="T10" fmla="*/ 0 w 1195"/>
              <a:gd name="T11" fmla="*/ 2147483647 h 69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5" h="690">
                <a:moveTo>
                  <a:pt x="0" y="546"/>
                </a:moveTo>
                <a:lnTo>
                  <a:pt x="1195" y="690"/>
                </a:lnTo>
                <a:lnTo>
                  <a:pt x="477" y="0"/>
                </a:lnTo>
                <a:lnTo>
                  <a:pt x="0" y="54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40" name="Freeform 22"/>
          <p:cNvSpPr>
            <a:spLocks/>
          </p:cNvSpPr>
          <p:nvPr/>
        </p:nvSpPr>
        <p:spPr bwMode="auto">
          <a:xfrm>
            <a:off x="7488238" y="5618163"/>
            <a:ext cx="1895475" cy="1098550"/>
          </a:xfrm>
          <a:custGeom>
            <a:avLst/>
            <a:gdLst>
              <a:gd name="T0" fmla="*/ 0 w 1194"/>
              <a:gd name="T1" fmla="*/ 2147483647 h 692"/>
              <a:gd name="T2" fmla="*/ 2147483647 w 1194"/>
              <a:gd name="T3" fmla="*/ 2147483647 h 692"/>
              <a:gd name="T4" fmla="*/ 2147483647 w 1194"/>
              <a:gd name="T5" fmla="*/ 0 h 692"/>
              <a:gd name="T6" fmla="*/ 0 w 1194"/>
              <a:gd name="T7" fmla="*/ 2147483647 h 692"/>
              <a:gd name="T8" fmla="*/ 0 w 1194"/>
              <a:gd name="T9" fmla="*/ 2147483647 h 692"/>
              <a:gd name="T10" fmla="*/ 0 w 1194"/>
              <a:gd name="T11" fmla="*/ 2147483647 h 6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94" h="692">
                <a:moveTo>
                  <a:pt x="0" y="546"/>
                </a:moveTo>
                <a:lnTo>
                  <a:pt x="1194" y="692"/>
                </a:lnTo>
                <a:lnTo>
                  <a:pt x="477" y="0"/>
                </a:lnTo>
                <a:lnTo>
                  <a:pt x="0" y="546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41" name="Freeform 23"/>
          <p:cNvSpPr>
            <a:spLocks/>
          </p:cNvSpPr>
          <p:nvPr/>
        </p:nvSpPr>
        <p:spPr bwMode="auto">
          <a:xfrm>
            <a:off x="123825" y="5013325"/>
            <a:ext cx="2640013" cy="1814513"/>
          </a:xfrm>
          <a:custGeom>
            <a:avLst/>
            <a:gdLst>
              <a:gd name="T0" fmla="*/ 0 w 1663"/>
              <a:gd name="T1" fmla="*/ 2147483647 h 1143"/>
              <a:gd name="T2" fmla="*/ 2147483647 w 1663"/>
              <a:gd name="T3" fmla="*/ 2147483647 h 1143"/>
              <a:gd name="T4" fmla="*/ 2147483647 w 1663"/>
              <a:gd name="T5" fmla="*/ 0 h 1143"/>
              <a:gd name="T6" fmla="*/ 0 w 1663"/>
              <a:gd name="T7" fmla="*/ 2147483647 h 1143"/>
              <a:gd name="T8" fmla="*/ 0 w 1663"/>
              <a:gd name="T9" fmla="*/ 2147483647 h 1143"/>
              <a:gd name="T10" fmla="*/ 0 w 1663"/>
              <a:gd name="T11" fmla="*/ 2147483647 h 114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63" h="1143">
                <a:moveTo>
                  <a:pt x="0" y="1143"/>
                </a:moveTo>
                <a:lnTo>
                  <a:pt x="1663" y="681"/>
                </a:lnTo>
                <a:lnTo>
                  <a:pt x="650" y="0"/>
                </a:lnTo>
                <a:lnTo>
                  <a:pt x="0" y="114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42" name="Freeform 24"/>
          <p:cNvSpPr>
            <a:spLocks/>
          </p:cNvSpPr>
          <p:nvPr/>
        </p:nvSpPr>
        <p:spPr bwMode="auto">
          <a:xfrm>
            <a:off x="331788" y="4851400"/>
            <a:ext cx="2641600" cy="1816100"/>
          </a:xfrm>
          <a:custGeom>
            <a:avLst/>
            <a:gdLst>
              <a:gd name="T0" fmla="*/ 0 w 1664"/>
              <a:gd name="T1" fmla="*/ 2147483647 h 1144"/>
              <a:gd name="T2" fmla="*/ 2147483647 w 1664"/>
              <a:gd name="T3" fmla="*/ 2147483647 h 1144"/>
              <a:gd name="T4" fmla="*/ 2147483647 w 1664"/>
              <a:gd name="T5" fmla="*/ 0 h 1144"/>
              <a:gd name="T6" fmla="*/ 0 w 1664"/>
              <a:gd name="T7" fmla="*/ 2147483647 h 1144"/>
              <a:gd name="T8" fmla="*/ 0 w 1664"/>
              <a:gd name="T9" fmla="*/ 2147483647 h 1144"/>
              <a:gd name="T10" fmla="*/ 0 w 1664"/>
              <a:gd name="T11" fmla="*/ 2147483647 h 11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664" h="1144">
                <a:moveTo>
                  <a:pt x="0" y="1144"/>
                </a:moveTo>
                <a:lnTo>
                  <a:pt x="1664" y="681"/>
                </a:lnTo>
                <a:lnTo>
                  <a:pt x="653" y="0"/>
                </a:lnTo>
                <a:lnTo>
                  <a:pt x="0" y="1144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43" name="Freeform 25"/>
          <p:cNvSpPr>
            <a:spLocks/>
          </p:cNvSpPr>
          <p:nvPr/>
        </p:nvSpPr>
        <p:spPr bwMode="auto">
          <a:xfrm>
            <a:off x="531813" y="1601788"/>
            <a:ext cx="1697037" cy="2495550"/>
          </a:xfrm>
          <a:custGeom>
            <a:avLst/>
            <a:gdLst>
              <a:gd name="T0" fmla="*/ 0 w 1069"/>
              <a:gd name="T1" fmla="*/ 2147483647 h 1572"/>
              <a:gd name="T2" fmla="*/ 2147483647 w 1069"/>
              <a:gd name="T3" fmla="*/ 2147483647 h 1572"/>
              <a:gd name="T4" fmla="*/ 2147483647 w 1069"/>
              <a:gd name="T5" fmla="*/ 0 h 1572"/>
              <a:gd name="T6" fmla="*/ 0 w 1069"/>
              <a:gd name="T7" fmla="*/ 2147483647 h 1572"/>
              <a:gd name="T8" fmla="*/ 0 w 1069"/>
              <a:gd name="T9" fmla="*/ 2147483647 h 1572"/>
              <a:gd name="T10" fmla="*/ 0 w 1069"/>
              <a:gd name="T11" fmla="*/ 2147483647 h 15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69" h="1572">
                <a:moveTo>
                  <a:pt x="0" y="255"/>
                </a:moveTo>
                <a:lnTo>
                  <a:pt x="1005" y="1572"/>
                </a:lnTo>
                <a:lnTo>
                  <a:pt x="1069" y="0"/>
                </a:lnTo>
                <a:lnTo>
                  <a:pt x="0" y="25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44" name="Freeform 26"/>
          <p:cNvSpPr>
            <a:spLocks/>
          </p:cNvSpPr>
          <p:nvPr/>
        </p:nvSpPr>
        <p:spPr bwMode="auto">
          <a:xfrm>
            <a:off x="741363" y="1439863"/>
            <a:ext cx="1697037" cy="2495550"/>
          </a:xfrm>
          <a:custGeom>
            <a:avLst/>
            <a:gdLst>
              <a:gd name="T0" fmla="*/ 0 w 1069"/>
              <a:gd name="T1" fmla="*/ 2147483647 h 1572"/>
              <a:gd name="T2" fmla="*/ 2147483647 w 1069"/>
              <a:gd name="T3" fmla="*/ 2147483647 h 1572"/>
              <a:gd name="T4" fmla="*/ 2147483647 w 1069"/>
              <a:gd name="T5" fmla="*/ 0 h 1572"/>
              <a:gd name="T6" fmla="*/ 0 w 1069"/>
              <a:gd name="T7" fmla="*/ 2147483647 h 1572"/>
              <a:gd name="T8" fmla="*/ 0 w 1069"/>
              <a:gd name="T9" fmla="*/ 2147483647 h 1572"/>
              <a:gd name="T10" fmla="*/ 0 w 1069"/>
              <a:gd name="T11" fmla="*/ 2147483647 h 15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69" h="1572">
                <a:moveTo>
                  <a:pt x="0" y="255"/>
                </a:moveTo>
                <a:lnTo>
                  <a:pt x="1005" y="1572"/>
                </a:lnTo>
                <a:lnTo>
                  <a:pt x="1069" y="0"/>
                </a:lnTo>
                <a:lnTo>
                  <a:pt x="0" y="25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45" name="Freeform 27"/>
          <p:cNvSpPr>
            <a:spLocks/>
          </p:cNvSpPr>
          <p:nvPr/>
        </p:nvSpPr>
        <p:spPr bwMode="auto">
          <a:xfrm>
            <a:off x="4470400" y="-223838"/>
            <a:ext cx="2282825" cy="2043113"/>
          </a:xfrm>
          <a:custGeom>
            <a:avLst/>
            <a:gdLst>
              <a:gd name="T0" fmla="*/ 0 w 1438"/>
              <a:gd name="T1" fmla="*/ 2147483647 h 1287"/>
              <a:gd name="T2" fmla="*/ 2147483647 w 1438"/>
              <a:gd name="T3" fmla="*/ 2147483647 h 1287"/>
              <a:gd name="T4" fmla="*/ 2147483647 w 1438"/>
              <a:gd name="T5" fmla="*/ 0 h 1287"/>
              <a:gd name="T6" fmla="*/ 0 w 1438"/>
              <a:gd name="T7" fmla="*/ 2147483647 h 1287"/>
              <a:gd name="T8" fmla="*/ 0 w 1438"/>
              <a:gd name="T9" fmla="*/ 2147483647 h 1287"/>
              <a:gd name="T10" fmla="*/ 0 w 1438"/>
              <a:gd name="T11" fmla="*/ 2147483647 h 128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438" h="1287">
                <a:moveTo>
                  <a:pt x="0" y="519"/>
                </a:moveTo>
                <a:lnTo>
                  <a:pt x="1438" y="1287"/>
                </a:lnTo>
                <a:lnTo>
                  <a:pt x="1045" y="0"/>
                </a:lnTo>
                <a:lnTo>
                  <a:pt x="0" y="51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46" name="Freeform 28"/>
          <p:cNvSpPr>
            <a:spLocks/>
          </p:cNvSpPr>
          <p:nvPr/>
        </p:nvSpPr>
        <p:spPr bwMode="auto">
          <a:xfrm>
            <a:off x="4679950" y="-385763"/>
            <a:ext cx="2282825" cy="2044701"/>
          </a:xfrm>
          <a:custGeom>
            <a:avLst/>
            <a:gdLst>
              <a:gd name="T0" fmla="*/ 0 w 1438"/>
              <a:gd name="T1" fmla="*/ 2147483647 h 1288"/>
              <a:gd name="T2" fmla="*/ 2147483647 w 1438"/>
              <a:gd name="T3" fmla="*/ 2147483647 h 1288"/>
              <a:gd name="T4" fmla="*/ 2147483647 w 1438"/>
              <a:gd name="T5" fmla="*/ 0 h 1288"/>
              <a:gd name="T6" fmla="*/ 0 w 1438"/>
              <a:gd name="T7" fmla="*/ 2147483647 h 1288"/>
              <a:gd name="T8" fmla="*/ 0 w 1438"/>
              <a:gd name="T9" fmla="*/ 2147483647 h 1288"/>
              <a:gd name="T10" fmla="*/ 0 w 1438"/>
              <a:gd name="T11" fmla="*/ 2147483647 h 12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438" h="1288">
                <a:moveTo>
                  <a:pt x="0" y="519"/>
                </a:moveTo>
                <a:lnTo>
                  <a:pt x="1438" y="1288"/>
                </a:lnTo>
                <a:lnTo>
                  <a:pt x="1042" y="0"/>
                </a:lnTo>
                <a:lnTo>
                  <a:pt x="0" y="5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47" name="Freeform 29"/>
          <p:cNvSpPr>
            <a:spLocks/>
          </p:cNvSpPr>
          <p:nvPr/>
        </p:nvSpPr>
        <p:spPr bwMode="auto">
          <a:xfrm>
            <a:off x="90488" y="3144838"/>
            <a:ext cx="1246187" cy="1120775"/>
          </a:xfrm>
          <a:custGeom>
            <a:avLst/>
            <a:gdLst>
              <a:gd name="T0" fmla="*/ 2147483647 w 785"/>
              <a:gd name="T1" fmla="*/ 0 h 706"/>
              <a:gd name="T2" fmla="*/ 0 w 785"/>
              <a:gd name="T3" fmla="*/ 2147483647 h 706"/>
              <a:gd name="T4" fmla="*/ 2147483647 w 785"/>
              <a:gd name="T5" fmla="*/ 2147483647 h 706"/>
              <a:gd name="T6" fmla="*/ 2147483647 w 785"/>
              <a:gd name="T7" fmla="*/ 0 h 706"/>
              <a:gd name="T8" fmla="*/ 2147483647 w 785"/>
              <a:gd name="T9" fmla="*/ 0 h 706"/>
              <a:gd name="T10" fmla="*/ 2147483647 w 785"/>
              <a:gd name="T11" fmla="*/ 0 h 70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85" h="706">
                <a:moveTo>
                  <a:pt x="521" y="0"/>
                </a:moveTo>
                <a:lnTo>
                  <a:pt x="0" y="505"/>
                </a:lnTo>
                <a:lnTo>
                  <a:pt x="785" y="706"/>
                </a:lnTo>
                <a:lnTo>
                  <a:pt x="52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48" name="Freeform 30"/>
          <p:cNvSpPr>
            <a:spLocks/>
          </p:cNvSpPr>
          <p:nvPr/>
        </p:nvSpPr>
        <p:spPr bwMode="auto">
          <a:xfrm>
            <a:off x="300038" y="2982913"/>
            <a:ext cx="1250950" cy="1120775"/>
          </a:xfrm>
          <a:custGeom>
            <a:avLst/>
            <a:gdLst>
              <a:gd name="T0" fmla="*/ 2147483647 w 788"/>
              <a:gd name="T1" fmla="*/ 0 h 706"/>
              <a:gd name="T2" fmla="*/ 0 w 788"/>
              <a:gd name="T3" fmla="*/ 2147483647 h 706"/>
              <a:gd name="T4" fmla="*/ 2147483647 w 788"/>
              <a:gd name="T5" fmla="*/ 2147483647 h 706"/>
              <a:gd name="T6" fmla="*/ 2147483647 w 788"/>
              <a:gd name="T7" fmla="*/ 0 h 706"/>
              <a:gd name="T8" fmla="*/ 2147483647 w 788"/>
              <a:gd name="T9" fmla="*/ 0 h 706"/>
              <a:gd name="T10" fmla="*/ 2147483647 w 788"/>
              <a:gd name="T11" fmla="*/ 0 h 70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88" h="706">
                <a:moveTo>
                  <a:pt x="521" y="0"/>
                </a:moveTo>
                <a:lnTo>
                  <a:pt x="0" y="505"/>
                </a:lnTo>
                <a:lnTo>
                  <a:pt x="788" y="706"/>
                </a:lnTo>
                <a:lnTo>
                  <a:pt x="521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49" name="Freeform 31"/>
          <p:cNvSpPr>
            <a:spLocks/>
          </p:cNvSpPr>
          <p:nvPr/>
        </p:nvSpPr>
        <p:spPr bwMode="auto">
          <a:xfrm>
            <a:off x="2438400" y="4064000"/>
            <a:ext cx="2032000" cy="969963"/>
          </a:xfrm>
          <a:custGeom>
            <a:avLst/>
            <a:gdLst>
              <a:gd name="T0" fmla="*/ 2147483647 w 1280"/>
              <a:gd name="T1" fmla="*/ 0 h 611"/>
              <a:gd name="T2" fmla="*/ 0 w 1280"/>
              <a:gd name="T3" fmla="*/ 2147483647 h 611"/>
              <a:gd name="T4" fmla="*/ 2147483647 w 1280"/>
              <a:gd name="T5" fmla="*/ 2147483647 h 611"/>
              <a:gd name="T6" fmla="*/ 2147483647 w 1280"/>
              <a:gd name="T7" fmla="*/ 0 h 611"/>
              <a:gd name="T8" fmla="*/ 2147483647 w 1280"/>
              <a:gd name="T9" fmla="*/ 0 h 611"/>
              <a:gd name="T10" fmla="*/ 2147483647 w 1280"/>
              <a:gd name="T11" fmla="*/ 0 h 61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80" h="611">
                <a:moveTo>
                  <a:pt x="700" y="0"/>
                </a:moveTo>
                <a:lnTo>
                  <a:pt x="0" y="611"/>
                </a:lnTo>
                <a:lnTo>
                  <a:pt x="1280" y="546"/>
                </a:lnTo>
                <a:lnTo>
                  <a:pt x="70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50" name="Freeform 32"/>
          <p:cNvSpPr>
            <a:spLocks/>
          </p:cNvSpPr>
          <p:nvPr/>
        </p:nvSpPr>
        <p:spPr bwMode="auto">
          <a:xfrm>
            <a:off x="2647950" y="3906838"/>
            <a:ext cx="2032000" cy="966787"/>
          </a:xfrm>
          <a:custGeom>
            <a:avLst/>
            <a:gdLst>
              <a:gd name="T0" fmla="*/ 2147483647 w 1280"/>
              <a:gd name="T1" fmla="*/ 0 h 609"/>
              <a:gd name="T2" fmla="*/ 0 w 1280"/>
              <a:gd name="T3" fmla="*/ 2147483647 h 609"/>
              <a:gd name="T4" fmla="*/ 2147483647 w 1280"/>
              <a:gd name="T5" fmla="*/ 2147483647 h 609"/>
              <a:gd name="T6" fmla="*/ 2147483647 w 1280"/>
              <a:gd name="T7" fmla="*/ 0 h 609"/>
              <a:gd name="T8" fmla="*/ 2147483647 w 1280"/>
              <a:gd name="T9" fmla="*/ 0 h 609"/>
              <a:gd name="T10" fmla="*/ 2147483647 w 1280"/>
              <a:gd name="T11" fmla="*/ 0 h 6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80" h="609">
                <a:moveTo>
                  <a:pt x="700" y="0"/>
                </a:moveTo>
                <a:lnTo>
                  <a:pt x="0" y="609"/>
                </a:lnTo>
                <a:lnTo>
                  <a:pt x="1280" y="543"/>
                </a:lnTo>
                <a:lnTo>
                  <a:pt x="70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51" name="Freeform 33"/>
          <p:cNvSpPr>
            <a:spLocks/>
          </p:cNvSpPr>
          <p:nvPr/>
        </p:nvSpPr>
        <p:spPr bwMode="auto">
          <a:xfrm>
            <a:off x="4689475" y="3914775"/>
            <a:ext cx="1217613" cy="1104900"/>
          </a:xfrm>
          <a:custGeom>
            <a:avLst/>
            <a:gdLst>
              <a:gd name="T0" fmla="*/ 0 w 767"/>
              <a:gd name="T1" fmla="*/ 2147483647 h 696"/>
              <a:gd name="T2" fmla="*/ 2147483647 w 767"/>
              <a:gd name="T3" fmla="*/ 0 h 696"/>
              <a:gd name="T4" fmla="*/ 2147483647 w 767"/>
              <a:gd name="T5" fmla="*/ 2147483647 h 696"/>
              <a:gd name="T6" fmla="*/ 0 w 767"/>
              <a:gd name="T7" fmla="*/ 2147483647 h 696"/>
              <a:gd name="T8" fmla="*/ 0 w 767"/>
              <a:gd name="T9" fmla="*/ 2147483647 h 696"/>
              <a:gd name="T10" fmla="*/ 0 w 767"/>
              <a:gd name="T11" fmla="*/ 2147483647 h 6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67" h="696">
                <a:moveTo>
                  <a:pt x="0" y="221"/>
                </a:moveTo>
                <a:lnTo>
                  <a:pt x="767" y="0"/>
                </a:lnTo>
                <a:lnTo>
                  <a:pt x="512" y="696"/>
                </a:lnTo>
                <a:lnTo>
                  <a:pt x="0" y="22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52" name="Freeform 34"/>
          <p:cNvSpPr>
            <a:spLocks/>
          </p:cNvSpPr>
          <p:nvPr/>
        </p:nvSpPr>
        <p:spPr bwMode="auto">
          <a:xfrm>
            <a:off x="4897438" y="3752850"/>
            <a:ext cx="1219200" cy="1106488"/>
          </a:xfrm>
          <a:custGeom>
            <a:avLst/>
            <a:gdLst>
              <a:gd name="T0" fmla="*/ 0 w 768"/>
              <a:gd name="T1" fmla="*/ 2147483647 h 697"/>
              <a:gd name="T2" fmla="*/ 2147483647 w 768"/>
              <a:gd name="T3" fmla="*/ 0 h 697"/>
              <a:gd name="T4" fmla="*/ 2147483647 w 768"/>
              <a:gd name="T5" fmla="*/ 2147483647 h 697"/>
              <a:gd name="T6" fmla="*/ 0 w 768"/>
              <a:gd name="T7" fmla="*/ 2147483647 h 697"/>
              <a:gd name="T8" fmla="*/ 0 w 768"/>
              <a:gd name="T9" fmla="*/ 2147483647 h 697"/>
              <a:gd name="T10" fmla="*/ 0 w 768"/>
              <a:gd name="T11" fmla="*/ 2147483647 h 69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68" h="697">
                <a:moveTo>
                  <a:pt x="0" y="221"/>
                </a:moveTo>
                <a:lnTo>
                  <a:pt x="768" y="0"/>
                </a:lnTo>
                <a:lnTo>
                  <a:pt x="513" y="697"/>
                </a:lnTo>
                <a:lnTo>
                  <a:pt x="0" y="221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53" name="Freeform 35"/>
          <p:cNvSpPr>
            <a:spLocks/>
          </p:cNvSpPr>
          <p:nvPr/>
        </p:nvSpPr>
        <p:spPr bwMode="auto">
          <a:xfrm>
            <a:off x="6199188" y="2070100"/>
            <a:ext cx="1009650" cy="898525"/>
          </a:xfrm>
          <a:custGeom>
            <a:avLst/>
            <a:gdLst>
              <a:gd name="T0" fmla="*/ 0 w 636"/>
              <a:gd name="T1" fmla="*/ 0 h 566"/>
              <a:gd name="T2" fmla="*/ 2147483647 w 636"/>
              <a:gd name="T3" fmla="*/ 2147483647 h 566"/>
              <a:gd name="T4" fmla="*/ 2147483647 w 636"/>
              <a:gd name="T5" fmla="*/ 0 h 566"/>
              <a:gd name="T6" fmla="*/ 0 w 636"/>
              <a:gd name="T7" fmla="*/ 0 h 566"/>
              <a:gd name="T8" fmla="*/ 0 w 636"/>
              <a:gd name="T9" fmla="*/ 0 h 566"/>
              <a:gd name="T10" fmla="*/ 0 w 636"/>
              <a:gd name="T11" fmla="*/ 0 h 56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36" h="566">
                <a:moveTo>
                  <a:pt x="0" y="0"/>
                </a:moveTo>
                <a:lnTo>
                  <a:pt x="557" y="566"/>
                </a:lnTo>
                <a:lnTo>
                  <a:pt x="63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54" name="Freeform 36"/>
          <p:cNvSpPr>
            <a:spLocks/>
          </p:cNvSpPr>
          <p:nvPr/>
        </p:nvSpPr>
        <p:spPr bwMode="auto">
          <a:xfrm>
            <a:off x="6408738" y="1909763"/>
            <a:ext cx="1009650" cy="898525"/>
          </a:xfrm>
          <a:custGeom>
            <a:avLst/>
            <a:gdLst>
              <a:gd name="T0" fmla="*/ 0 w 636"/>
              <a:gd name="T1" fmla="*/ 0 h 566"/>
              <a:gd name="T2" fmla="*/ 2147483647 w 636"/>
              <a:gd name="T3" fmla="*/ 2147483647 h 566"/>
              <a:gd name="T4" fmla="*/ 2147483647 w 636"/>
              <a:gd name="T5" fmla="*/ 0 h 566"/>
              <a:gd name="T6" fmla="*/ 0 w 636"/>
              <a:gd name="T7" fmla="*/ 0 h 566"/>
              <a:gd name="T8" fmla="*/ 0 w 636"/>
              <a:gd name="T9" fmla="*/ 0 h 566"/>
              <a:gd name="T10" fmla="*/ 0 w 636"/>
              <a:gd name="T11" fmla="*/ 0 h 56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36" h="566">
                <a:moveTo>
                  <a:pt x="0" y="0"/>
                </a:moveTo>
                <a:lnTo>
                  <a:pt x="557" y="566"/>
                </a:lnTo>
                <a:lnTo>
                  <a:pt x="63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55" name="Freeform 37"/>
          <p:cNvSpPr>
            <a:spLocks/>
          </p:cNvSpPr>
          <p:nvPr/>
        </p:nvSpPr>
        <p:spPr bwMode="auto">
          <a:xfrm>
            <a:off x="4103688" y="1196975"/>
            <a:ext cx="1101725" cy="992188"/>
          </a:xfrm>
          <a:custGeom>
            <a:avLst/>
            <a:gdLst>
              <a:gd name="T0" fmla="*/ 0 w 694"/>
              <a:gd name="T1" fmla="*/ 2147483647 h 625"/>
              <a:gd name="T2" fmla="*/ 2147483647 w 694"/>
              <a:gd name="T3" fmla="*/ 0 h 625"/>
              <a:gd name="T4" fmla="*/ 2147483647 w 694"/>
              <a:gd name="T5" fmla="*/ 2147483647 h 625"/>
              <a:gd name="T6" fmla="*/ 0 w 694"/>
              <a:gd name="T7" fmla="*/ 2147483647 h 625"/>
              <a:gd name="T8" fmla="*/ 0 w 694"/>
              <a:gd name="T9" fmla="*/ 2147483647 h 625"/>
              <a:gd name="T10" fmla="*/ 0 w 694"/>
              <a:gd name="T11" fmla="*/ 2147483647 h 6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94" h="625">
                <a:moveTo>
                  <a:pt x="0" y="9"/>
                </a:moveTo>
                <a:lnTo>
                  <a:pt x="694" y="0"/>
                </a:lnTo>
                <a:lnTo>
                  <a:pt x="506" y="625"/>
                </a:lnTo>
                <a:lnTo>
                  <a:pt x="0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56" name="Freeform 38"/>
          <p:cNvSpPr>
            <a:spLocks/>
          </p:cNvSpPr>
          <p:nvPr/>
        </p:nvSpPr>
        <p:spPr bwMode="auto">
          <a:xfrm>
            <a:off x="4311650" y="1036638"/>
            <a:ext cx="1101725" cy="993775"/>
          </a:xfrm>
          <a:custGeom>
            <a:avLst/>
            <a:gdLst>
              <a:gd name="T0" fmla="*/ 0 w 694"/>
              <a:gd name="T1" fmla="*/ 2147483647 h 626"/>
              <a:gd name="T2" fmla="*/ 2147483647 w 694"/>
              <a:gd name="T3" fmla="*/ 0 h 626"/>
              <a:gd name="T4" fmla="*/ 2147483647 w 694"/>
              <a:gd name="T5" fmla="*/ 2147483647 h 626"/>
              <a:gd name="T6" fmla="*/ 0 w 694"/>
              <a:gd name="T7" fmla="*/ 2147483647 h 626"/>
              <a:gd name="T8" fmla="*/ 0 w 694"/>
              <a:gd name="T9" fmla="*/ 2147483647 h 626"/>
              <a:gd name="T10" fmla="*/ 0 w 694"/>
              <a:gd name="T11" fmla="*/ 2147483647 h 6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94" h="626">
                <a:moveTo>
                  <a:pt x="0" y="11"/>
                </a:moveTo>
                <a:lnTo>
                  <a:pt x="694" y="0"/>
                </a:lnTo>
                <a:lnTo>
                  <a:pt x="510" y="626"/>
                </a:lnTo>
                <a:lnTo>
                  <a:pt x="0" y="11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57" name="Freeform 39"/>
          <p:cNvSpPr>
            <a:spLocks/>
          </p:cNvSpPr>
          <p:nvPr/>
        </p:nvSpPr>
        <p:spPr bwMode="auto">
          <a:xfrm>
            <a:off x="2279650" y="-123825"/>
            <a:ext cx="1563688" cy="627063"/>
          </a:xfrm>
          <a:custGeom>
            <a:avLst/>
            <a:gdLst>
              <a:gd name="T0" fmla="*/ 0 w 985"/>
              <a:gd name="T1" fmla="*/ 2147483647 h 395"/>
              <a:gd name="T2" fmla="*/ 2147483647 w 985"/>
              <a:gd name="T3" fmla="*/ 2147483647 h 395"/>
              <a:gd name="T4" fmla="*/ 2147483647 w 985"/>
              <a:gd name="T5" fmla="*/ 0 h 395"/>
              <a:gd name="T6" fmla="*/ 0 w 985"/>
              <a:gd name="T7" fmla="*/ 2147483647 h 395"/>
              <a:gd name="T8" fmla="*/ 0 w 985"/>
              <a:gd name="T9" fmla="*/ 2147483647 h 395"/>
              <a:gd name="T10" fmla="*/ 0 w 985"/>
              <a:gd name="T11" fmla="*/ 2147483647 h 39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85" h="395">
                <a:moveTo>
                  <a:pt x="0" y="54"/>
                </a:moveTo>
                <a:lnTo>
                  <a:pt x="378" y="395"/>
                </a:lnTo>
                <a:lnTo>
                  <a:pt x="985" y="0"/>
                </a:lnTo>
                <a:lnTo>
                  <a:pt x="0" y="5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58" name="Freeform 40"/>
          <p:cNvSpPr>
            <a:spLocks/>
          </p:cNvSpPr>
          <p:nvPr/>
        </p:nvSpPr>
        <p:spPr bwMode="auto">
          <a:xfrm>
            <a:off x="2493963" y="-284163"/>
            <a:ext cx="1557337" cy="625476"/>
          </a:xfrm>
          <a:custGeom>
            <a:avLst/>
            <a:gdLst>
              <a:gd name="T0" fmla="*/ 0 w 981"/>
              <a:gd name="T1" fmla="*/ 2147483647 h 394"/>
              <a:gd name="T2" fmla="*/ 2147483647 w 981"/>
              <a:gd name="T3" fmla="*/ 2147483647 h 394"/>
              <a:gd name="T4" fmla="*/ 2147483647 w 981"/>
              <a:gd name="T5" fmla="*/ 0 h 394"/>
              <a:gd name="T6" fmla="*/ 0 w 981"/>
              <a:gd name="T7" fmla="*/ 2147483647 h 394"/>
              <a:gd name="T8" fmla="*/ 0 w 981"/>
              <a:gd name="T9" fmla="*/ 2147483647 h 394"/>
              <a:gd name="T10" fmla="*/ 0 w 981"/>
              <a:gd name="T11" fmla="*/ 2147483647 h 3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81" h="394">
                <a:moveTo>
                  <a:pt x="0" y="54"/>
                </a:moveTo>
                <a:lnTo>
                  <a:pt x="375" y="394"/>
                </a:lnTo>
                <a:lnTo>
                  <a:pt x="981" y="0"/>
                </a:lnTo>
                <a:lnTo>
                  <a:pt x="0" y="54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59" name="Freeform 41"/>
          <p:cNvSpPr>
            <a:spLocks/>
          </p:cNvSpPr>
          <p:nvPr/>
        </p:nvSpPr>
        <p:spPr bwMode="auto">
          <a:xfrm>
            <a:off x="6483350" y="-23813"/>
            <a:ext cx="879475" cy="487363"/>
          </a:xfrm>
          <a:custGeom>
            <a:avLst/>
            <a:gdLst>
              <a:gd name="T0" fmla="*/ 0 w 554"/>
              <a:gd name="T1" fmla="*/ 0 h 307"/>
              <a:gd name="T2" fmla="*/ 2147483647 w 554"/>
              <a:gd name="T3" fmla="*/ 2147483647 h 307"/>
              <a:gd name="T4" fmla="*/ 2147483647 w 554"/>
              <a:gd name="T5" fmla="*/ 2147483647 h 307"/>
              <a:gd name="T6" fmla="*/ 0 w 554"/>
              <a:gd name="T7" fmla="*/ 0 h 307"/>
              <a:gd name="T8" fmla="*/ 0 w 554"/>
              <a:gd name="T9" fmla="*/ 0 h 307"/>
              <a:gd name="T10" fmla="*/ 0 w 554"/>
              <a:gd name="T11" fmla="*/ 0 h 30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54" h="307">
                <a:moveTo>
                  <a:pt x="0" y="0"/>
                </a:moveTo>
                <a:lnTo>
                  <a:pt x="325" y="307"/>
                </a:lnTo>
                <a:lnTo>
                  <a:pt x="554" y="7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60" name="Freeform 42"/>
          <p:cNvSpPr>
            <a:spLocks/>
          </p:cNvSpPr>
          <p:nvPr/>
        </p:nvSpPr>
        <p:spPr bwMode="auto">
          <a:xfrm>
            <a:off x="6692900" y="-184150"/>
            <a:ext cx="882650" cy="485775"/>
          </a:xfrm>
          <a:custGeom>
            <a:avLst/>
            <a:gdLst>
              <a:gd name="T0" fmla="*/ 0 w 556"/>
              <a:gd name="T1" fmla="*/ 0 h 306"/>
              <a:gd name="T2" fmla="*/ 2147483647 w 556"/>
              <a:gd name="T3" fmla="*/ 2147483647 h 306"/>
              <a:gd name="T4" fmla="*/ 2147483647 w 556"/>
              <a:gd name="T5" fmla="*/ 2147483647 h 306"/>
              <a:gd name="T6" fmla="*/ 0 w 556"/>
              <a:gd name="T7" fmla="*/ 0 h 306"/>
              <a:gd name="T8" fmla="*/ 0 w 556"/>
              <a:gd name="T9" fmla="*/ 0 h 306"/>
              <a:gd name="T10" fmla="*/ 0 w 556"/>
              <a:gd name="T11" fmla="*/ 0 h 30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56" h="306">
                <a:moveTo>
                  <a:pt x="0" y="0"/>
                </a:moveTo>
                <a:lnTo>
                  <a:pt x="325" y="306"/>
                </a:lnTo>
                <a:lnTo>
                  <a:pt x="556" y="76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61" name="Freeform 43"/>
          <p:cNvSpPr>
            <a:spLocks/>
          </p:cNvSpPr>
          <p:nvPr/>
        </p:nvSpPr>
        <p:spPr bwMode="auto">
          <a:xfrm>
            <a:off x="5422900" y="1504950"/>
            <a:ext cx="684213" cy="393700"/>
          </a:xfrm>
          <a:custGeom>
            <a:avLst/>
            <a:gdLst>
              <a:gd name="T0" fmla="*/ 0 w 431"/>
              <a:gd name="T1" fmla="*/ 0 h 248"/>
              <a:gd name="T2" fmla="*/ 2147483647 w 431"/>
              <a:gd name="T3" fmla="*/ 2147483647 h 248"/>
              <a:gd name="T4" fmla="*/ 2147483647 w 431"/>
              <a:gd name="T5" fmla="*/ 2147483647 h 248"/>
              <a:gd name="T6" fmla="*/ 0 w 431"/>
              <a:gd name="T7" fmla="*/ 0 h 248"/>
              <a:gd name="T8" fmla="*/ 0 w 431"/>
              <a:gd name="T9" fmla="*/ 0 h 248"/>
              <a:gd name="T10" fmla="*/ 0 w 431"/>
              <a:gd name="T11" fmla="*/ 0 h 2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31" h="248">
                <a:moveTo>
                  <a:pt x="0" y="0"/>
                </a:moveTo>
                <a:lnTo>
                  <a:pt x="287" y="248"/>
                </a:lnTo>
                <a:lnTo>
                  <a:pt x="431" y="6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62" name="Freeform 44"/>
          <p:cNvSpPr>
            <a:spLocks/>
          </p:cNvSpPr>
          <p:nvPr/>
        </p:nvSpPr>
        <p:spPr bwMode="auto">
          <a:xfrm>
            <a:off x="5632450" y="1344613"/>
            <a:ext cx="684213" cy="393700"/>
          </a:xfrm>
          <a:custGeom>
            <a:avLst/>
            <a:gdLst>
              <a:gd name="T0" fmla="*/ 0 w 431"/>
              <a:gd name="T1" fmla="*/ 0 h 248"/>
              <a:gd name="T2" fmla="*/ 2147483647 w 431"/>
              <a:gd name="T3" fmla="*/ 2147483647 h 248"/>
              <a:gd name="T4" fmla="*/ 2147483647 w 431"/>
              <a:gd name="T5" fmla="*/ 2147483647 h 248"/>
              <a:gd name="T6" fmla="*/ 0 w 431"/>
              <a:gd name="T7" fmla="*/ 0 h 248"/>
              <a:gd name="T8" fmla="*/ 0 w 431"/>
              <a:gd name="T9" fmla="*/ 0 h 248"/>
              <a:gd name="T10" fmla="*/ 0 w 431"/>
              <a:gd name="T11" fmla="*/ 0 h 2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31" h="248">
                <a:moveTo>
                  <a:pt x="0" y="0"/>
                </a:moveTo>
                <a:lnTo>
                  <a:pt x="287" y="248"/>
                </a:lnTo>
                <a:lnTo>
                  <a:pt x="431" y="6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63" name="Freeform 45"/>
          <p:cNvSpPr>
            <a:spLocks/>
          </p:cNvSpPr>
          <p:nvPr/>
        </p:nvSpPr>
        <p:spPr bwMode="auto">
          <a:xfrm>
            <a:off x="6859588" y="1487488"/>
            <a:ext cx="441325" cy="371475"/>
          </a:xfrm>
          <a:custGeom>
            <a:avLst/>
            <a:gdLst>
              <a:gd name="T0" fmla="*/ 0 w 278"/>
              <a:gd name="T1" fmla="*/ 0 h 234"/>
              <a:gd name="T2" fmla="*/ 2147483647 w 278"/>
              <a:gd name="T3" fmla="*/ 2147483647 h 234"/>
              <a:gd name="T4" fmla="*/ 2147483647 w 278"/>
              <a:gd name="T5" fmla="*/ 2147483647 h 234"/>
              <a:gd name="T6" fmla="*/ 0 w 278"/>
              <a:gd name="T7" fmla="*/ 0 h 234"/>
              <a:gd name="T8" fmla="*/ 0 w 278"/>
              <a:gd name="T9" fmla="*/ 0 h 234"/>
              <a:gd name="T10" fmla="*/ 0 w 278"/>
              <a:gd name="T11" fmla="*/ 0 h 23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8" h="234">
                <a:moveTo>
                  <a:pt x="0" y="0"/>
                </a:moveTo>
                <a:lnTo>
                  <a:pt x="278" y="200"/>
                </a:lnTo>
                <a:lnTo>
                  <a:pt x="47" y="23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64" name="Freeform 46"/>
          <p:cNvSpPr>
            <a:spLocks/>
          </p:cNvSpPr>
          <p:nvPr/>
        </p:nvSpPr>
        <p:spPr bwMode="auto">
          <a:xfrm>
            <a:off x="7069138" y="1325563"/>
            <a:ext cx="441325" cy="373062"/>
          </a:xfrm>
          <a:custGeom>
            <a:avLst/>
            <a:gdLst>
              <a:gd name="T0" fmla="*/ 0 w 278"/>
              <a:gd name="T1" fmla="*/ 0 h 235"/>
              <a:gd name="T2" fmla="*/ 2147483647 w 278"/>
              <a:gd name="T3" fmla="*/ 2147483647 h 235"/>
              <a:gd name="T4" fmla="*/ 2147483647 w 278"/>
              <a:gd name="T5" fmla="*/ 2147483647 h 235"/>
              <a:gd name="T6" fmla="*/ 0 w 278"/>
              <a:gd name="T7" fmla="*/ 0 h 235"/>
              <a:gd name="T8" fmla="*/ 0 w 278"/>
              <a:gd name="T9" fmla="*/ 0 h 235"/>
              <a:gd name="T10" fmla="*/ 0 w 278"/>
              <a:gd name="T11" fmla="*/ 0 h 23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8" h="235">
                <a:moveTo>
                  <a:pt x="0" y="0"/>
                </a:moveTo>
                <a:lnTo>
                  <a:pt x="278" y="201"/>
                </a:lnTo>
                <a:lnTo>
                  <a:pt x="47" y="235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65" name="Freeform 47"/>
          <p:cNvSpPr>
            <a:spLocks/>
          </p:cNvSpPr>
          <p:nvPr/>
        </p:nvSpPr>
        <p:spPr bwMode="auto">
          <a:xfrm>
            <a:off x="1536700" y="706438"/>
            <a:ext cx="920750" cy="638175"/>
          </a:xfrm>
          <a:custGeom>
            <a:avLst/>
            <a:gdLst>
              <a:gd name="T0" fmla="*/ 0 w 580"/>
              <a:gd name="T1" fmla="*/ 0 h 402"/>
              <a:gd name="T2" fmla="*/ 2147483647 w 580"/>
              <a:gd name="T3" fmla="*/ 2147483647 h 402"/>
              <a:gd name="T4" fmla="*/ 2147483647 w 580"/>
              <a:gd name="T5" fmla="*/ 2147483647 h 402"/>
              <a:gd name="T6" fmla="*/ 0 w 580"/>
              <a:gd name="T7" fmla="*/ 0 h 402"/>
              <a:gd name="T8" fmla="*/ 0 w 580"/>
              <a:gd name="T9" fmla="*/ 0 h 402"/>
              <a:gd name="T10" fmla="*/ 0 w 580"/>
              <a:gd name="T11" fmla="*/ 0 h 40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80" h="402">
                <a:moveTo>
                  <a:pt x="0" y="0"/>
                </a:moveTo>
                <a:lnTo>
                  <a:pt x="41" y="402"/>
                </a:lnTo>
                <a:lnTo>
                  <a:pt x="580" y="1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66" name="Freeform 48"/>
          <p:cNvSpPr>
            <a:spLocks/>
          </p:cNvSpPr>
          <p:nvPr/>
        </p:nvSpPr>
        <p:spPr bwMode="auto">
          <a:xfrm>
            <a:off x="1751013" y="546100"/>
            <a:ext cx="919162" cy="636588"/>
          </a:xfrm>
          <a:custGeom>
            <a:avLst/>
            <a:gdLst>
              <a:gd name="T0" fmla="*/ 0 w 579"/>
              <a:gd name="T1" fmla="*/ 0 h 401"/>
              <a:gd name="T2" fmla="*/ 2147483647 w 579"/>
              <a:gd name="T3" fmla="*/ 2147483647 h 401"/>
              <a:gd name="T4" fmla="*/ 2147483647 w 579"/>
              <a:gd name="T5" fmla="*/ 2147483647 h 401"/>
              <a:gd name="T6" fmla="*/ 0 w 579"/>
              <a:gd name="T7" fmla="*/ 0 h 401"/>
              <a:gd name="T8" fmla="*/ 0 w 579"/>
              <a:gd name="T9" fmla="*/ 0 h 401"/>
              <a:gd name="T10" fmla="*/ 0 w 579"/>
              <a:gd name="T11" fmla="*/ 0 h 40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9" h="401">
                <a:moveTo>
                  <a:pt x="0" y="0"/>
                </a:moveTo>
                <a:lnTo>
                  <a:pt x="38" y="401"/>
                </a:lnTo>
                <a:lnTo>
                  <a:pt x="579" y="15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67" name="Freeform 49"/>
          <p:cNvSpPr>
            <a:spLocks/>
          </p:cNvSpPr>
          <p:nvPr/>
        </p:nvSpPr>
        <p:spPr bwMode="auto">
          <a:xfrm>
            <a:off x="2554288" y="1981200"/>
            <a:ext cx="920750" cy="1163638"/>
          </a:xfrm>
          <a:custGeom>
            <a:avLst/>
            <a:gdLst>
              <a:gd name="T0" fmla="*/ 2147483647 w 580"/>
              <a:gd name="T1" fmla="*/ 0 h 733"/>
              <a:gd name="T2" fmla="*/ 0 w 580"/>
              <a:gd name="T3" fmla="*/ 2147483647 h 733"/>
              <a:gd name="T4" fmla="*/ 2147483647 w 580"/>
              <a:gd name="T5" fmla="*/ 2147483647 h 733"/>
              <a:gd name="T6" fmla="*/ 2147483647 w 580"/>
              <a:gd name="T7" fmla="*/ 0 h 733"/>
              <a:gd name="T8" fmla="*/ 2147483647 w 580"/>
              <a:gd name="T9" fmla="*/ 0 h 733"/>
              <a:gd name="T10" fmla="*/ 2147483647 w 580"/>
              <a:gd name="T11" fmla="*/ 0 h 7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80" h="733">
                <a:moveTo>
                  <a:pt x="580" y="0"/>
                </a:moveTo>
                <a:lnTo>
                  <a:pt x="0" y="433"/>
                </a:lnTo>
                <a:lnTo>
                  <a:pt x="548" y="733"/>
                </a:lnTo>
                <a:lnTo>
                  <a:pt x="58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68" name="Freeform 50"/>
          <p:cNvSpPr>
            <a:spLocks/>
          </p:cNvSpPr>
          <p:nvPr/>
        </p:nvSpPr>
        <p:spPr bwMode="auto">
          <a:xfrm>
            <a:off x="2763838" y="1819275"/>
            <a:ext cx="920750" cy="1163638"/>
          </a:xfrm>
          <a:custGeom>
            <a:avLst/>
            <a:gdLst>
              <a:gd name="T0" fmla="*/ 2147483647 w 580"/>
              <a:gd name="T1" fmla="*/ 0 h 733"/>
              <a:gd name="T2" fmla="*/ 0 w 580"/>
              <a:gd name="T3" fmla="*/ 2147483647 h 733"/>
              <a:gd name="T4" fmla="*/ 2147483647 w 580"/>
              <a:gd name="T5" fmla="*/ 2147483647 h 733"/>
              <a:gd name="T6" fmla="*/ 2147483647 w 580"/>
              <a:gd name="T7" fmla="*/ 0 h 733"/>
              <a:gd name="T8" fmla="*/ 2147483647 w 580"/>
              <a:gd name="T9" fmla="*/ 0 h 733"/>
              <a:gd name="T10" fmla="*/ 2147483647 w 580"/>
              <a:gd name="T11" fmla="*/ 0 h 7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80" h="733">
                <a:moveTo>
                  <a:pt x="580" y="0"/>
                </a:moveTo>
                <a:lnTo>
                  <a:pt x="0" y="433"/>
                </a:lnTo>
                <a:lnTo>
                  <a:pt x="548" y="733"/>
                </a:lnTo>
                <a:lnTo>
                  <a:pt x="58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69" name="Freeform 51"/>
          <p:cNvSpPr>
            <a:spLocks/>
          </p:cNvSpPr>
          <p:nvPr/>
        </p:nvSpPr>
        <p:spPr bwMode="auto">
          <a:xfrm>
            <a:off x="8054975" y="1358900"/>
            <a:ext cx="841375" cy="1212850"/>
          </a:xfrm>
          <a:custGeom>
            <a:avLst/>
            <a:gdLst>
              <a:gd name="T0" fmla="*/ 2147483647 w 530"/>
              <a:gd name="T1" fmla="*/ 0 h 764"/>
              <a:gd name="T2" fmla="*/ 2147483647 w 530"/>
              <a:gd name="T3" fmla="*/ 2147483647 h 764"/>
              <a:gd name="T4" fmla="*/ 0 w 530"/>
              <a:gd name="T5" fmla="*/ 2147483647 h 764"/>
              <a:gd name="T6" fmla="*/ 2147483647 w 530"/>
              <a:gd name="T7" fmla="*/ 0 h 764"/>
              <a:gd name="T8" fmla="*/ 2147483647 w 530"/>
              <a:gd name="T9" fmla="*/ 0 h 764"/>
              <a:gd name="T10" fmla="*/ 2147483647 w 530"/>
              <a:gd name="T11" fmla="*/ 0 h 7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30" h="764">
                <a:moveTo>
                  <a:pt x="489" y="0"/>
                </a:moveTo>
                <a:lnTo>
                  <a:pt x="530" y="764"/>
                </a:lnTo>
                <a:lnTo>
                  <a:pt x="0" y="408"/>
                </a:lnTo>
                <a:lnTo>
                  <a:pt x="48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70" name="Freeform 52"/>
          <p:cNvSpPr>
            <a:spLocks/>
          </p:cNvSpPr>
          <p:nvPr/>
        </p:nvSpPr>
        <p:spPr bwMode="auto">
          <a:xfrm>
            <a:off x="8264525" y="1196975"/>
            <a:ext cx="841375" cy="1212850"/>
          </a:xfrm>
          <a:custGeom>
            <a:avLst/>
            <a:gdLst>
              <a:gd name="T0" fmla="*/ 2147483647 w 530"/>
              <a:gd name="T1" fmla="*/ 0 h 764"/>
              <a:gd name="T2" fmla="*/ 2147483647 w 530"/>
              <a:gd name="T3" fmla="*/ 2147483647 h 764"/>
              <a:gd name="T4" fmla="*/ 0 w 530"/>
              <a:gd name="T5" fmla="*/ 2147483647 h 764"/>
              <a:gd name="T6" fmla="*/ 2147483647 w 530"/>
              <a:gd name="T7" fmla="*/ 0 h 764"/>
              <a:gd name="T8" fmla="*/ 2147483647 w 530"/>
              <a:gd name="T9" fmla="*/ 0 h 764"/>
              <a:gd name="T10" fmla="*/ 2147483647 w 530"/>
              <a:gd name="T11" fmla="*/ 0 h 7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30" h="764">
                <a:moveTo>
                  <a:pt x="489" y="0"/>
                </a:moveTo>
                <a:lnTo>
                  <a:pt x="530" y="764"/>
                </a:lnTo>
                <a:lnTo>
                  <a:pt x="0" y="408"/>
                </a:lnTo>
                <a:lnTo>
                  <a:pt x="489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71" name="Freeform 53"/>
          <p:cNvSpPr>
            <a:spLocks/>
          </p:cNvSpPr>
          <p:nvPr/>
        </p:nvSpPr>
        <p:spPr bwMode="auto">
          <a:xfrm>
            <a:off x="7227888" y="2540000"/>
            <a:ext cx="1036637" cy="904875"/>
          </a:xfrm>
          <a:custGeom>
            <a:avLst/>
            <a:gdLst>
              <a:gd name="T0" fmla="*/ 2147483647 w 653"/>
              <a:gd name="T1" fmla="*/ 0 h 570"/>
              <a:gd name="T2" fmla="*/ 0 w 653"/>
              <a:gd name="T3" fmla="*/ 2147483647 h 570"/>
              <a:gd name="T4" fmla="*/ 2147483647 w 653"/>
              <a:gd name="T5" fmla="*/ 2147483647 h 570"/>
              <a:gd name="T6" fmla="*/ 2147483647 w 653"/>
              <a:gd name="T7" fmla="*/ 0 h 570"/>
              <a:gd name="T8" fmla="*/ 2147483647 w 653"/>
              <a:gd name="T9" fmla="*/ 0 h 570"/>
              <a:gd name="T10" fmla="*/ 2147483647 w 653"/>
              <a:gd name="T11" fmla="*/ 0 h 5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53" h="570">
                <a:moveTo>
                  <a:pt x="620" y="0"/>
                </a:moveTo>
                <a:lnTo>
                  <a:pt x="0" y="442"/>
                </a:lnTo>
                <a:lnTo>
                  <a:pt x="653" y="570"/>
                </a:lnTo>
                <a:lnTo>
                  <a:pt x="62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72" name="Freeform 54"/>
          <p:cNvSpPr>
            <a:spLocks/>
          </p:cNvSpPr>
          <p:nvPr/>
        </p:nvSpPr>
        <p:spPr bwMode="auto">
          <a:xfrm>
            <a:off x="7435850" y="2378075"/>
            <a:ext cx="1036638" cy="901700"/>
          </a:xfrm>
          <a:custGeom>
            <a:avLst/>
            <a:gdLst>
              <a:gd name="T0" fmla="*/ 2147483647 w 653"/>
              <a:gd name="T1" fmla="*/ 0 h 568"/>
              <a:gd name="T2" fmla="*/ 0 w 653"/>
              <a:gd name="T3" fmla="*/ 2147483647 h 568"/>
              <a:gd name="T4" fmla="*/ 2147483647 w 653"/>
              <a:gd name="T5" fmla="*/ 2147483647 h 568"/>
              <a:gd name="T6" fmla="*/ 2147483647 w 653"/>
              <a:gd name="T7" fmla="*/ 0 h 568"/>
              <a:gd name="T8" fmla="*/ 2147483647 w 653"/>
              <a:gd name="T9" fmla="*/ 0 h 568"/>
              <a:gd name="T10" fmla="*/ 2147483647 w 653"/>
              <a:gd name="T11" fmla="*/ 0 h 5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53" h="568">
                <a:moveTo>
                  <a:pt x="621" y="0"/>
                </a:moveTo>
                <a:lnTo>
                  <a:pt x="0" y="442"/>
                </a:lnTo>
                <a:lnTo>
                  <a:pt x="653" y="568"/>
                </a:lnTo>
                <a:lnTo>
                  <a:pt x="621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73" name="Freeform 55"/>
          <p:cNvSpPr>
            <a:spLocks/>
          </p:cNvSpPr>
          <p:nvPr/>
        </p:nvSpPr>
        <p:spPr bwMode="auto">
          <a:xfrm>
            <a:off x="8370888" y="2782888"/>
            <a:ext cx="725487" cy="476250"/>
          </a:xfrm>
          <a:custGeom>
            <a:avLst/>
            <a:gdLst>
              <a:gd name="T0" fmla="*/ 2147483647 w 457"/>
              <a:gd name="T1" fmla="*/ 0 h 300"/>
              <a:gd name="T2" fmla="*/ 0 w 457"/>
              <a:gd name="T3" fmla="*/ 2147483647 h 300"/>
              <a:gd name="T4" fmla="*/ 2147483647 w 457"/>
              <a:gd name="T5" fmla="*/ 2147483647 h 300"/>
              <a:gd name="T6" fmla="*/ 2147483647 w 457"/>
              <a:gd name="T7" fmla="*/ 0 h 300"/>
              <a:gd name="T8" fmla="*/ 2147483647 w 457"/>
              <a:gd name="T9" fmla="*/ 0 h 300"/>
              <a:gd name="T10" fmla="*/ 2147483647 w 457"/>
              <a:gd name="T11" fmla="*/ 0 h 3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57" h="300">
                <a:moveTo>
                  <a:pt x="164" y="0"/>
                </a:moveTo>
                <a:lnTo>
                  <a:pt x="0" y="255"/>
                </a:lnTo>
                <a:lnTo>
                  <a:pt x="457" y="300"/>
                </a:lnTo>
                <a:lnTo>
                  <a:pt x="16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74" name="Freeform 56"/>
          <p:cNvSpPr>
            <a:spLocks/>
          </p:cNvSpPr>
          <p:nvPr/>
        </p:nvSpPr>
        <p:spPr bwMode="auto">
          <a:xfrm>
            <a:off x="8580438" y="2622550"/>
            <a:ext cx="725487" cy="474663"/>
          </a:xfrm>
          <a:custGeom>
            <a:avLst/>
            <a:gdLst>
              <a:gd name="T0" fmla="*/ 2147483647 w 457"/>
              <a:gd name="T1" fmla="*/ 0 h 299"/>
              <a:gd name="T2" fmla="*/ 0 w 457"/>
              <a:gd name="T3" fmla="*/ 2147483647 h 299"/>
              <a:gd name="T4" fmla="*/ 2147483647 w 457"/>
              <a:gd name="T5" fmla="*/ 2147483647 h 299"/>
              <a:gd name="T6" fmla="*/ 2147483647 w 457"/>
              <a:gd name="T7" fmla="*/ 0 h 299"/>
              <a:gd name="T8" fmla="*/ 2147483647 w 457"/>
              <a:gd name="T9" fmla="*/ 0 h 299"/>
              <a:gd name="T10" fmla="*/ 2147483647 w 457"/>
              <a:gd name="T11" fmla="*/ 0 h 29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57" h="299">
                <a:moveTo>
                  <a:pt x="164" y="0"/>
                </a:moveTo>
                <a:lnTo>
                  <a:pt x="0" y="252"/>
                </a:lnTo>
                <a:lnTo>
                  <a:pt x="457" y="299"/>
                </a:lnTo>
                <a:lnTo>
                  <a:pt x="16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75" name="Freeform 57"/>
          <p:cNvSpPr>
            <a:spLocks/>
          </p:cNvSpPr>
          <p:nvPr/>
        </p:nvSpPr>
        <p:spPr bwMode="auto">
          <a:xfrm>
            <a:off x="5981700" y="3119438"/>
            <a:ext cx="1138238" cy="719137"/>
          </a:xfrm>
          <a:custGeom>
            <a:avLst/>
            <a:gdLst>
              <a:gd name="T0" fmla="*/ 0 w 717"/>
              <a:gd name="T1" fmla="*/ 2147483647 h 453"/>
              <a:gd name="T2" fmla="*/ 2147483647 w 717"/>
              <a:gd name="T3" fmla="*/ 2147483647 h 453"/>
              <a:gd name="T4" fmla="*/ 2147483647 w 717"/>
              <a:gd name="T5" fmla="*/ 0 h 453"/>
              <a:gd name="T6" fmla="*/ 0 w 717"/>
              <a:gd name="T7" fmla="*/ 2147483647 h 453"/>
              <a:gd name="T8" fmla="*/ 0 w 717"/>
              <a:gd name="T9" fmla="*/ 2147483647 h 453"/>
              <a:gd name="T10" fmla="*/ 0 w 717"/>
              <a:gd name="T11" fmla="*/ 2147483647 h 4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17" h="453">
                <a:moveTo>
                  <a:pt x="0" y="101"/>
                </a:moveTo>
                <a:lnTo>
                  <a:pt x="354" y="453"/>
                </a:lnTo>
                <a:lnTo>
                  <a:pt x="717" y="0"/>
                </a:lnTo>
                <a:lnTo>
                  <a:pt x="0" y="10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76" name="Freeform 58"/>
          <p:cNvSpPr>
            <a:spLocks/>
          </p:cNvSpPr>
          <p:nvPr/>
        </p:nvSpPr>
        <p:spPr bwMode="auto">
          <a:xfrm>
            <a:off x="6189663" y="2957513"/>
            <a:ext cx="1139825" cy="720725"/>
          </a:xfrm>
          <a:custGeom>
            <a:avLst/>
            <a:gdLst>
              <a:gd name="T0" fmla="*/ 0 w 718"/>
              <a:gd name="T1" fmla="*/ 2147483647 h 454"/>
              <a:gd name="T2" fmla="*/ 2147483647 w 718"/>
              <a:gd name="T3" fmla="*/ 2147483647 h 454"/>
              <a:gd name="T4" fmla="*/ 2147483647 w 718"/>
              <a:gd name="T5" fmla="*/ 0 h 454"/>
              <a:gd name="T6" fmla="*/ 0 w 718"/>
              <a:gd name="T7" fmla="*/ 2147483647 h 454"/>
              <a:gd name="T8" fmla="*/ 0 w 718"/>
              <a:gd name="T9" fmla="*/ 2147483647 h 454"/>
              <a:gd name="T10" fmla="*/ 0 w 718"/>
              <a:gd name="T11" fmla="*/ 2147483647 h 45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18" h="454">
                <a:moveTo>
                  <a:pt x="0" y="102"/>
                </a:moveTo>
                <a:lnTo>
                  <a:pt x="355" y="454"/>
                </a:lnTo>
                <a:lnTo>
                  <a:pt x="718" y="0"/>
                </a:lnTo>
                <a:lnTo>
                  <a:pt x="0" y="102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77" name="Freeform 59"/>
          <p:cNvSpPr>
            <a:spLocks/>
          </p:cNvSpPr>
          <p:nvPr/>
        </p:nvSpPr>
        <p:spPr bwMode="auto">
          <a:xfrm>
            <a:off x="6273800" y="2700338"/>
            <a:ext cx="534988" cy="322262"/>
          </a:xfrm>
          <a:custGeom>
            <a:avLst/>
            <a:gdLst>
              <a:gd name="T0" fmla="*/ 2147483647 w 337"/>
              <a:gd name="T1" fmla="*/ 0 h 203"/>
              <a:gd name="T2" fmla="*/ 0 w 337"/>
              <a:gd name="T3" fmla="*/ 2147483647 h 203"/>
              <a:gd name="T4" fmla="*/ 2147483647 w 337"/>
              <a:gd name="T5" fmla="*/ 2147483647 h 203"/>
              <a:gd name="T6" fmla="*/ 2147483647 w 337"/>
              <a:gd name="T7" fmla="*/ 0 h 203"/>
              <a:gd name="T8" fmla="*/ 2147483647 w 337"/>
              <a:gd name="T9" fmla="*/ 0 h 203"/>
              <a:gd name="T10" fmla="*/ 2147483647 w 337"/>
              <a:gd name="T11" fmla="*/ 0 h 20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37" h="203">
                <a:moveTo>
                  <a:pt x="120" y="0"/>
                </a:moveTo>
                <a:lnTo>
                  <a:pt x="0" y="203"/>
                </a:lnTo>
                <a:lnTo>
                  <a:pt x="337" y="187"/>
                </a:lnTo>
                <a:lnTo>
                  <a:pt x="12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78" name="Freeform 60"/>
          <p:cNvSpPr>
            <a:spLocks/>
          </p:cNvSpPr>
          <p:nvPr/>
        </p:nvSpPr>
        <p:spPr bwMode="auto">
          <a:xfrm>
            <a:off x="6483350" y="2540000"/>
            <a:ext cx="534988" cy="322263"/>
          </a:xfrm>
          <a:custGeom>
            <a:avLst/>
            <a:gdLst>
              <a:gd name="T0" fmla="*/ 2147483647 w 337"/>
              <a:gd name="T1" fmla="*/ 0 h 203"/>
              <a:gd name="T2" fmla="*/ 0 w 337"/>
              <a:gd name="T3" fmla="*/ 2147483647 h 203"/>
              <a:gd name="T4" fmla="*/ 2147483647 w 337"/>
              <a:gd name="T5" fmla="*/ 2147483647 h 203"/>
              <a:gd name="T6" fmla="*/ 2147483647 w 337"/>
              <a:gd name="T7" fmla="*/ 0 h 203"/>
              <a:gd name="T8" fmla="*/ 2147483647 w 337"/>
              <a:gd name="T9" fmla="*/ 0 h 203"/>
              <a:gd name="T10" fmla="*/ 2147483647 w 337"/>
              <a:gd name="T11" fmla="*/ 0 h 20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37" h="203">
                <a:moveTo>
                  <a:pt x="120" y="0"/>
                </a:moveTo>
                <a:lnTo>
                  <a:pt x="0" y="203"/>
                </a:lnTo>
                <a:lnTo>
                  <a:pt x="337" y="187"/>
                </a:lnTo>
                <a:lnTo>
                  <a:pt x="12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79" name="Freeform 61"/>
          <p:cNvSpPr>
            <a:spLocks/>
          </p:cNvSpPr>
          <p:nvPr/>
        </p:nvSpPr>
        <p:spPr bwMode="auto">
          <a:xfrm>
            <a:off x="1620838" y="147638"/>
            <a:ext cx="692150" cy="369887"/>
          </a:xfrm>
          <a:custGeom>
            <a:avLst/>
            <a:gdLst>
              <a:gd name="T0" fmla="*/ 0 w 436"/>
              <a:gd name="T1" fmla="*/ 2147483647 h 233"/>
              <a:gd name="T2" fmla="*/ 2147483647 w 436"/>
              <a:gd name="T3" fmla="*/ 2147483647 h 233"/>
              <a:gd name="T4" fmla="*/ 2147483647 w 436"/>
              <a:gd name="T5" fmla="*/ 0 h 233"/>
              <a:gd name="T6" fmla="*/ 0 w 436"/>
              <a:gd name="T7" fmla="*/ 2147483647 h 233"/>
              <a:gd name="T8" fmla="*/ 0 w 436"/>
              <a:gd name="T9" fmla="*/ 2147483647 h 233"/>
              <a:gd name="T10" fmla="*/ 0 w 436"/>
              <a:gd name="T11" fmla="*/ 2147483647 h 2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36" h="233">
                <a:moveTo>
                  <a:pt x="0" y="55"/>
                </a:moveTo>
                <a:lnTo>
                  <a:pt x="187" y="233"/>
                </a:lnTo>
                <a:lnTo>
                  <a:pt x="436" y="0"/>
                </a:lnTo>
                <a:lnTo>
                  <a:pt x="0" y="5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80" name="Freeform 62"/>
          <p:cNvSpPr>
            <a:spLocks/>
          </p:cNvSpPr>
          <p:nvPr/>
        </p:nvSpPr>
        <p:spPr bwMode="auto">
          <a:xfrm>
            <a:off x="1828800" y="-15875"/>
            <a:ext cx="693738" cy="371475"/>
          </a:xfrm>
          <a:custGeom>
            <a:avLst/>
            <a:gdLst>
              <a:gd name="T0" fmla="*/ 0 w 437"/>
              <a:gd name="T1" fmla="*/ 2147483647 h 234"/>
              <a:gd name="T2" fmla="*/ 2147483647 w 437"/>
              <a:gd name="T3" fmla="*/ 2147483647 h 234"/>
              <a:gd name="T4" fmla="*/ 2147483647 w 437"/>
              <a:gd name="T5" fmla="*/ 0 h 234"/>
              <a:gd name="T6" fmla="*/ 0 w 437"/>
              <a:gd name="T7" fmla="*/ 2147483647 h 234"/>
              <a:gd name="T8" fmla="*/ 0 w 437"/>
              <a:gd name="T9" fmla="*/ 2147483647 h 234"/>
              <a:gd name="T10" fmla="*/ 0 w 437"/>
              <a:gd name="T11" fmla="*/ 2147483647 h 23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37" h="234">
                <a:moveTo>
                  <a:pt x="0" y="58"/>
                </a:moveTo>
                <a:lnTo>
                  <a:pt x="188" y="234"/>
                </a:lnTo>
                <a:lnTo>
                  <a:pt x="437" y="0"/>
                </a:lnTo>
                <a:lnTo>
                  <a:pt x="0" y="5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81" name="Freeform 63"/>
          <p:cNvSpPr>
            <a:spLocks/>
          </p:cNvSpPr>
          <p:nvPr/>
        </p:nvSpPr>
        <p:spPr bwMode="auto">
          <a:xfrm>
            <a:off x="3448050" y="1698625"/>
            <a:ext cx="655638" cy="404813"/>
          </a:xfrm>
          <a:custGeom>
            <a:avLst/>
            <a:gdLst>
              <a:gd name="T0" fmla="*/ 2147483647 w 413"/>
              <a:gd name="T1" fmla="*/ 0 h 255"/>
              <a:gd name="T2" fmla="*/ 0 w 413"/>
              <a:gd name="T3" fmla="*/ 2147483647 h 255"/>
              <a:gd name="T4" fmla="*/ 2147483647 w 413"/>
              <a:gd name="T5" fmla="*/ 2147483647 h 255"/>
              <a:gd name="T6" fmla="*/ 2147483647 w 413"/>
              <a:gd name="T7" fmla="*/ 0 h 255"/>
              <a:gd name="T8" fmla="*/ 2147483647 w 413"/>
              <a:gd name="T9" fmla="*/ 0 h 255"/>
              <a:gd name="T10" fmla="*/ 2147483647 w 413"/>
              <a:gd name="T11" fmla="*/ 0 h 25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3" h="255">
                <a:moveTo>
                  <a:pt x="413" y="0"/>
                </a:moveTo>
                <a:lnTo>
                  <a:pt x="0" y="67"/>
                </a:lnTo>
                <a:lnTo>
                  <a:pt x="374" y="255"/>
                </a:lnTo>
                <a:lnTo>
                  <a:pt x="41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82" name="Freeform 64"/>
          <p:cNvSpPr>
            <a:spLocks/>
          </p:cNvSpPr>
          <p:nvPr/>
        </p:nvSpPr>
        <p:spPr bwMode="auto">
          <a:xfrm>
            <a:off x="3656013" y="1536700"/>
            <a:ext cx="655637" cy="404813"/>
          </a:xfrm>
          <a:custGeom>
            <a:avLst/>
            <a:gdLst>
              <a:gd name="T0" fmla="*/ 2147483647 w 413"/>
              <a:gd name="T1" fmla="*/ 0 h 255"/>
              <a:gd name="T2" fmla="*/ 0 w 413"/>
              <a:gd name="T3" fmla="*/ 2147483647 h 255"/>
              <a:gd name="T4" fmla="*/ 2147483647 w 413"/>
              <a:gd name="T5" fmla="*/ 2147483647 h 255"/>
              <a:gd name="T6" fmla="*/ 2147483647 w 413"/>
              <a:gd name="T7" fmla="*/ 0 h 255"/>
              <a:gd name="T8" fmla="*/ 2147483647 w 413"/>
              <a:gd name="T9" fmla="*/ 0 h 255"/>
              <a:gd name="T10" fmla="*/ 2147483647 w 413"/>
              <a:gd name="T11" fmla="*/ 0 h 25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3" h="255">
                <a:moveTo>
                  <a:pt x="413" y="0"/>
                </a:moveTo>
                <a:lnTo>
                  <a:pt x="0" y="68"/>
                </a:lnTo>
                <a:lnTo>
                  <a:pt x="375" y="255"/>
                </a:lnTo>
                <a:lnTo>
                  <a:pt x="413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83" name="Freeform 65"/>
          <p:cNvSpPr>
            <a:spLocks/>
          </p:cNvSpPr>
          <p:nvPr/>
        </p:nvSpPr>
        <p:spPr bwMode="auto">
          <a:xfrm>
            <a:off x="3935413" y="2149475"/>
            <a:ext cx="650875" cy="436563"/>
          </a:xfrm>
          <a:custGeom>
            <a:avLst/>
            <a:gdLst>
              <a:gd name="T0" fmla="*/ 2147483647 w 410"/>
              <a:gd name="T1" fmla="*/ 0 h 275"/>
              <a:gd name="T2" fmla="*/ 0 w 410"/>
              <a:gd name="T3" fmla="*/ 2147483647 h 275"/>
              <a:gd name="T4" fmla="*/ 2147483647 w 410"/>
              <a:gd name="T5" fmla="*/ 2147483647 h 275"/>
              <a:gd name="T6" fmla="*/ 2147483647 w 410"/>
              <a:gd name="T7" fmla="*/ 0 h 275"/>
              <a:gd name="T8" fmla="*/ 2147483647 w 410"/>
              <a:gd name="T9" fmla="*/ 0 h 275"/>
              <a:gd name="T10" fmla="*/ 2147483647 w 410"/>
              <a:gd name="T11" fmla="*/ 0 h 2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0" h="275">
                <a:moveTo>
                  <a:pt x="299" y="0"/>
                </a:moveTo>
                <a:lnTo>
                  <a:pt x="0" y="212"/>
                </a:lnTo>
                <a:lnTo>
                  <a:pt x="410" y="275"/>
                </a:lnTo>
                <a:lnTo>
                  <a:pt x="29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84" name="Freeform 66"/>
          <p:cNvSpPr>
            <a:spLocks/>
          </p:cNvSpPr>
          <p:nvPr/>
        </p:nvSpPr>
        <p:spPr bwMode="auto">
          <a:xfrm>
            <a:off x="4144963" y="1987550"/>
            <a:ext cx="650875" cy="438150"/>
          </a:xfrm>
          <a:custGeom>
            <a:avLst/>
            <a:gdLst>
              <a:gd name="T0" fmla="*/ 2147483647 w 410"/>
              <a:gd name="T1" fmla="*/ 0 h 276"/>
              <a:gd name="T2" fmla="*/ 0 w 410"/>
              <a:gd name="T3" fmla="*/ 2147483647 h 276"/>
              <a:gd name="T4" fmla="*/ 2147483647 w 410"/>
              <a:gd name="T5" fmla="*/ 2147483647 h 276"/>
              <a:gd name="T6" fmla="*/ 2147483647 w 410"/>
              <a:gd name="T7" fmla="*/ 0 h 276"/>
              <a:gd name="T8" fmla="*/ 2147483647 w 410"/>
              <a:gd name="T9" fmla="*/ 0 h 276"/>
              <a:gd name="T10" fmla="*/ 2147483647 w 410"/>
              <a:gd name="T11" fmla="*/ 0 h 2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10" h="276">
                <a:moveTo>
                  <a:pt x="299" y="0"/>
                </a:moveTo>
                <a:lnTo>
                  <a:pt x="0" y="210"/>
                </a:lnTo>
                <a:lnTo>
                  <a:pt x="410" y="276"/>
                </a:lnTo>
                <a:lnTo>
                  <a:pt x="29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85" name="Freeform 67"/>
          <p:cNvSpPr>
            <a:spLocks/>
          </p:cNvSpPr>
          <p:nvPr/>
        </p:nvSpPr>
        <p:spPr bwMode="auto">
          <a:xfrm>
            <a:off x="4429125" y="-206375"/>
            <a:ext cx="390525" cy="644525"/>
          </a:xfrm>
          <a:custGeom>
            <a:avLst/>
            <a:gdLst>
              <a:gd name="T0" fmla="*/ 0 w 246"/>
              <a:gd name="T1" fmla="*/ 0 h 406"/>
              <a:gd name="T2" fmla="*/ 0 w 246"/>
              <a:gd name="T3" fmla="*/ 2147483647 h 406"/>
              <a:gd name="T4" fmla="*/ 2147483647 w 246"/>
              <a:gd name="T5" fmla="*/ 2147483647 h 406"/>
              <a:gd name="T6" fmla="*/ 0 w 246"/>
              <a:gd name="T7" fmla="*/ 0 h 406"/>
              <a:gd name="T8" fmla="*/ 0 w 246"/>
              <a:gd name="T9" fmla="*/ 0 h 406"/>
              <a:gd name="T10" fmla="*/ 0 w 246"/>
              <a:gd name="T11" fmla="*/ 0 h 40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6" h="406">
                <a:moveTo>
                  <a:pt x="0" y="0"/>
                </a:moveTo>
                <a:lnTo>
                  <a:pt x="0" y="406"/>
                </a:lnTo>
                <a:lnTo>
                  <a:pt x="246" y="10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86" name="Freeform 68"/>
          <p:cNvSpPr>
            <a:spLocks/>
          </p:cNvSpPr>
          <p:nvPr/>
        </p:nvSpPr>
        <p:spPr bwMode="auto">
          <a:xfrm>
            <a:off x="4637088" y="-366713"/>
            <a:ext cx="390525" cy="644526"/>
          </a:xfrm>
          <a:custGeom>
            <a:avLst/>
            <a:gdLst>
              <a:gd name="T0" fmla="*/ 0 w 246"/>
              <a:gd name="T1" fmla="*/ 0 h 406"/>
              <a:gd name="T2" fmla="*/ 0 w 246"/>
              <a:gd name="T3" fmla="*/ 2147483647 h 406"/>
              <a:gd name="T4" fmla="*/ 2147483647 w 246"/>
              <a:gd name="T5" fmla="*/ 2147483647 h 406"/>
              <a:gd name="T6" fmla="*/ 0 w 246"/>
              <a:gd name="T7" fmla="*/ 0 h 406"/>
              <a:gd name="T8" fmla="*/ 0 w 246"/>
              <a:gd name="T9" fmla="*/ 0 h 406"/>
              <a:gd name="T10" fmla="*/ 0 w 246"/>
              <a:gd name="T11" fmla="*/ 0 h 40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6" h="406">
                <a:moveTo>
                  <a:pt x="0" y="0"/>
                </a:moveTo>
                <a:lnTo>
                  <a:pt x="0" y="406"/>
                </a:lnTo>
                <a:lnTo>
                  <a:pt x="246" y="106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87" name="Freeform 69"/>
          <p:cNvSpPr>
            <a:spLocks/>
          </p:cNvSpPr>
          <p:nvPr/>
        </p:nvSpPr>
        <p:spPr bwMode="auto">
          <a:xfrm>
            <a:off x="760413" y="777875"/>
            <a:ext cx="600075" cy="655638"/>
          </a:xfrm>
          <a:custGeom>
            <a:avLst/>
            <a:gdLst>
              <a:gd name="T0" fmla="*/ 0 w 378"/>
              <a:gd name="T1" fmla="*/ 0 h 413"/>
              <a:gd name="T2" fmla="*/ 2147483647 w 378"/>
              <a:gd name="T3" fmla="*/ 2147483647 h 413"/>
              <a:gd name="T4" fmla="*/ 2147483647 w 378"/>
              <a:gd name="T5" fmla="*/ 2147483647 h 413"/>
              <a:gd name="T6" fmla="*/ 0 w 378"/>
              <a:gd name="T7" fmla="*/ 0 h 413"/>
              <a:gd name="T8" fmla="*/ 0 w 378"/>
              <a:gd name="T9" fmla="*/ 0 h 413"/>
              <a:gd name="T10" fmla="*/ 0 w 378"/>
              <a:gd name="T11" fmla="*/ 0 h 4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78" h="413">
                <a:moveTo>
                  <a:pt x="0" y="0"/>
                </a:moveTo>
                <a:lnTo>
                  <a:pt x="378" y="32"/>
                </a:lnTo>
                <a:lnTo>
                  <a:pt x="337" y="4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88" name="Freeform 70"/>
          <p:cNvSpPr>
            <a:spLocks/>
          </p:cNvSpPr>
          <p:nvPr/>
        </p:nvSpPr>
        <p:spPr bwMode="auto">
          <a:xfrm>
            <a:off x="969963" y="617538"/>
            <a:ext cx="598487" cy="654050"/>
          </a:xfrm>
          <a:custGeom>
            <a:avLst/>
            <a:gdLst>
              <a:gd name="T0" fmla="*/ 0 w 377"/>
              <a:gd name="T1" fmla="*/ 0 h 412"/>
              <a:gd name="T2" fmla="*/ 2147483647 w 377"/>
              <a:gd name="T3" fmla="*/ 2147483647 h 412"/>
              <a:gd name="T4" fmla="*/ 2147483647 w 377"/>
              <a:gd name="T5" fmla="*/ 2147483647 h 412"/>
              <a:gd name="T6" fmla="*/ 0 w 377"/>
              <a:gd name="T7" fmla="*/ 0 h 412"/>
              <a:gd name="T8" fmla="*/ 0 w 377"/>
              <a:gd name="T9" fmla="*/ 0 h 412"/>
              <a:gd name="T10" fmla="*/ 0 w 377"/>
              <a:gd name="T11" fmla="*/ 0 h 41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77" h="412">
                <a:moveTo>
                  <a:pt x="0" y="0"/>
                </a:moveTo>
                <a:lnTo>
                  <a:pt x="377" y="29"/>
                </a:lnTo>
                <a:lnTo>
                  <a:pt x="336" y="412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89" name="Freeform 71"/>
          <p:cNvSpPr>
            <a:spLocks/>
          </p:cNvSpPr>
          <p:nvPr/>
        </p:nvSpPr>
        <p:spPr bwMode="auto">
          <a:xfrm>
            <a:off x="-225425" y="1196975"/>
            <a:ext cx="1250950" cy="501650"/>
          </a:xfrm>
          <a:custGeom>
            <a:avLst/>
            <a:gdLst>
              <a:gd name="T0" fmla="*/ 0 w 788"/>
              <a:gd name="T1" fmla="*/ 2147483647 h 316"/>
              <a:gd name="T2" fmla="*/ 2147483647 w 788"/>
              <a:gd name="T3" fmla="*/ 0 h 316"/>
              <a:gd name="T4" fmla="*/ 2147483647 w 788"/>
              <a:gd name="T5" fmla="*/ 2147483647 h 316"/>
              <a:gd name="T6" fmla="*/ 0 w 788"/>
              <a:gd name="T7" fmla="*/ 2147483647 h 316"/>
              <a:gd name="T8" fmla="*/ 0 w 788"/>
              <a:gd name="T9" fmla="*/ 2147483647 h 316"/>
              <a:gd name="T10" fmla="*/ 0 w 788"/>
              <a:gd name="T11" fmla="*/ 2147483647 h 3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88" h="316">
                <a:moveTo>
                  <a:pt x="0" y="316"/>
                </a:moveTo>
                <a:lnTo>
                  <a:pt x="378" y="0"/>
                </a:lnTo>
                <a:lnTo>
                  <a:pt x="788" y="235"/>
                </a:lnTo>
                <a:lnTo>
                  <a:pt x="0" y="3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90" name="Freeform 72"/>
          <p:cNvSpPr>
            <a:spLocks/>
          </p:cNvSpPr>
          <p:nvPr/>
        </p:nvSpPr>
        <p:spPr bwMode="auto">
          <a:xfrm>
            <a:off x="-15875" y="1036638"/>
            <a:ext cx="1250950" cy="500062"/>
          </a:xfrm>
          <a:custGeom>
            <a:avLst/>
            <a:gdLst>
              <a:gd name="T0" fmla="*/ 0 w 788"/>
              <a:gd name="T1" fmla="*/ 2147483647 h 315"/>
              <a:gd name="T2" fmla="*/ 2147483647 w 788"/>
              <a:gd name="T3" fmla="*/ 0 h 315"/>
              <a:gd name="T4" fmla="*/ 2147483647 w 788"/>
              <a:gd name="T5" fmla="*/ 2147483647 h 315"/>
              <a:gd name="T6" fmla="*/ 0 w 788"/>
              <a:gd name="T7" fmla="*/ 2147483647 h 315"/>
              <a:gd name="T8" fmla="*/ 0 w 788"/>
              <a:gd name="T9" fmla="*/ 2147483647 h 315"/>
              <a:gd name="T10" fmla="*/ 0 w 788"/>
              <a:gd name="T11" fmla="*/ 2147483647 h 31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88" h="315">
                <a:moveTo>
                  <a:pt x="0" y="315"/>
                </a:moveTo>
                <a:lnTo>
                  <a:pt x="378" y="0"/>
                </a:lnTo>
                <a:lnTo>
                  <a:pt x="788" y="234"/>
                </a:lnTo>
                <a:lnTo>
                  <a:pt x="0" y="3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91" name="Freeform 73"/>
          <p:cNvSpPr>
            <a:spLocks/>
          </p:cNvSpPr>
          <p:nvPr/>
        </p:nvSpPr>
        <p:spPr bwMode="auto">
          <a:xfrm>
            <a:off x="2089150" y="1247775"/>
            <a:ext cx="674688" cy="482600"/>
          </a:xfrm>
          <a:custGeom>
            <a:avLst/>
            <a:gdLst>
              <a:gd name="T0" fmla="*/ 0 w 425"/>
              <a:gd name="T1" fmla="*/ 2147483647 h 304"/>
              <a:gd name="T2" fmla="*/ 2147483647 w 425"/>
              <a:gd name="T3" fmla="*/ 2147483647 h 304"/>
              <a:gd name="T4" fmla="*/ 2147483647 w 425"/>
              <a:gd name="T5" fmla="*/ 0 h 304"/>
              <a:gd name="T6" fmla="*/ 0 w 425"/>
              <a:gd name="T7" fmla="*/ 2147483647 h 304"/>
              <a:gd name="T8" fmla="*/ 0 w 425"/>
              <a:gd name="T9" fmla="*/ 2147483647 h 304"/>
              <a:gd name="T10" fmla="*/ 0 w 425"/>
              <a:gd name="T11" fmla="*/ 2147483647 h 3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25" h="304">
                <a:moveTo>
                  <a:pt x="0" y="61"/>
                </a:moveTo>
                <a:lnTo>
                  <a:pt x="425" y="304"/>
                </a:lnTo>
                <a:lnTo>
                  <a:pt x="399" y="0"/>
                </a:lnTo>
                <a:lnTo>
                  <a:pt x="0" y="6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92" name="Freeform 74"/>
          <p:cNvSpPr>
            <a:spLocks/>
          </p:cNvSpPr>
          <p:nvPr/>
        </p:nvSpPr>
        <p:spPr bwMode="auto">
          <a:xfrm>
            <a:off x="2303463" y="1082675"/>
            <a:ext cx="669925" cy="487363"/>
          </a:xfrm>
          <a:custGeom>
            <a:avLst/>
            <a:gdLst>
              <a:gd name="T0" fmla="*/ 0 w 422"/>
              <a:gd name="T1" fmla="*/ 2147483647 h 307"/>
              <a:gd name="T2" fmla="*/ 2147483647 w 422"/>
              <a:gd name="T3" fmla="*/ 2147483647 h 307"/>
              <a:gd name="T4" fmla="*/ 2147483647 w 422"/>
              <a:gd name="T5" fmla="*/ 0 h 307"/>
              <a:gd name="T6" fmla="*/ 0 w 422"/>
              <a:gd name="T7" fmla="*/ 2147483647 h 307"/>
              <a:gd name="T8" fmla="*/ 0 w 422"/>
              <a:gd name="T9" fmla="*/ 2147483647 h 307"/>
              <a:gd name="T10" fmla="*/ 0 w 422"/>
              <a:gd name="T11" fmla="*/ 2147483647 h 30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22" h="307">
                <a:moveTo>
                  <a:pt x="0" y="63"/>
                </a:moveTo>
                <a:lnTo>
                  <a:pt x="422" y="307"/>
                </a:lnTo>
                <a:lnTo>
                  <a:pt x="396" y="0"/>
                </a:lnTo>
                <a:lnTo>
                  <a:pt x="0" y="6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93" name="Freeform 75"/>
          <p:cNvSpPr>
            <a:spLocks/>
          </p:cNvSpPr>
          <p:nvPr/>
        </p:nvSpPr>
        <p:spPr bwMode="auto">
          <a:xfrm>
            <a:off x="2554288" y="663575"/>
            <a:ext cx="544512" cy="439738"/>
          </a:xfrm>
          <a:custGeom>
            <a:avLst/>
            <a:gdLst>
              <a:gd name="T0" fmla="*/ 0 w 343"/>
              <a:gd name="T1" fmla="*/ 2147483647 h 277"/>
              <a:gd name="T2" fmla="*/ 2147483647 w 343"/>
              <a:gd name="T3" fmla="*/ 2147483647 h 277"/>
              <a:gd name="T4" fmla="*/ 2147483647 w 343"/>
              <a:gd name="T5" fmla="*/ 0 h 277"/>
              <a:gd name="T6" fmla="*/ 0 w 343"/>
              <a:gd name="T7" fmla="*/ 2147483647 h 277"/>
              <a:gd name="T8" fmla="*/ 0 w 343"/>
              <a:gd name="T9" fmla="*/ 2147483647 h 277"/>
              <a:gd name="T10" fmla="*/ 0 w 343"/>
              <a:gd name="T11" fmla="*/ 2147483647 h 27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3" h="277">
                <a:moveTo>
                  <a:pt x="0" y="201"/>
                </a:moveTo>
                <a:lnTo>
                  <a:pt x="311" y="277"/>
                </a:lnTo>
                <a:lnTo>
                  <a:pt x="343" y="0"/>
                </a:lnTo>
                <a:lnTo>
                  <a:pt x="0" y="20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94" name="Freeform 76"/>
          <p:cNvSpPr>
            <a:spLocks/>
          </p:cNvSpPr>
          <p:nvPr/>
        </p:nvSpPr>
        <p:spPr bwMode="auto">
          <a:xfrm>
            <a:off x="2763838" y="503238"/>
            <a:ext cx="544512" cy="436562"/>
          </a:xfrm>
          <a:custGeom>
            <a:avLst/>
            <a:gdLst>
              <a:gd name="T0" fmla="*/ 0 w 343"/>
              <a:gd name="T1" fmla="*/ 2147483647 h 275"/>
              <a:gd name="T2" fmla="*/ 2147483647 w 343"/>
              <a:gd name="T3" fmla="*/ 2147483647 h 275"/>
              <a:gd name="T4" fmla="*/ 2147483647 w 343"/>
              <a:gd name="T5" fmla="*/ 0 h 275"/>
              <a:gd name="T6" fmla="*/ 0 w 343"/>
              <a:gd name="T7" fmla="*/ 2147483647 h 275"/>
              <a:gd name="T8" fmla="*/ 0 w 343"/>
              <a:gd name="T9" fmla="*/ 2147483647 h 275"/>
              <a:gd name="T10" fmla="*/ 0 w 343"/>
              <a:gd name="T11" fmla="*/ 2147483647 h 2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3" h="275">
                <a:moveTo>
                  <a:pt x="0" y="200"/>
                </a:moveTo>
                <a:lnTo>
                  <a:pt x="311" y="275"/>
                </a:lnTo>
                <a:lnTo>
                  <a:pt x="343" y="0"/>
                </a:lnTo>
                <a:lnTo>
                  <a:pt x="0" y="20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95" name="Freeform 77"/>
          <p:cNvSpPr>
            <a:spLocks/>
          </p:cNvSpPr>
          <p:nvPr/>
        </p:nvSpPr>
        <p:spPr bwMode="auto">
          <a:xfrm>
            <a:off x="2963863" y="1319213"/>
            <a:ext cx="544512" cy="830262"/>
          </a:xfrm>
          <a:custGeom>
            <a:avLst/>
            <a:gdLst>
              <a:gd name="T0" fmla="*/ 2147483647 w 343"/>
              <a:gd name="T1" fmla="*/ 0 h 523"/>
              <a:gd name="T2" fmla="*/ 2147483647 w 343"/>
              <a:gd name="T3" fmla="*/ 2147483647 h 523"/>
              <a:gd name="T4" fmla="*/ 0 w 343"/>
              <a:gd name="T5" fmla="*/ 2147483647 h 523"/>
              <a:gd name="T6" fmla="*/ 2147483647 w 343"/>
              <a:gd name="T7" fmla="*/ 0 h 523"/>
              <a:gd name="T8" fmla="*/ 2147483647 w 343"/>
              <a:gd name="T9" fmla="*/ 0 h 523"/>
              <a:gd name="T10" fmla="*/ 2147483647 w 343"/>
              <a:gd name="T11" fmla="*/ 0 h 52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3" h="523">
                <a:moveTo>
                  <a:pt x="138" y="0"/>
                </a:moveTo>
                <a:lnTo>
                  <a:pt x="343" y="97"/>
                </a:lnTo>
                <a:lnTo>
                  <a:pt x="0" y="523"/>
                </a:lnTo>
                <a:lnTo>
                  <a:pt x="13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96" name="Freeform 78"/>
          <p:cNvSpPr>
            <a:spLocks/>
          </p:cNvSpPr>
          <p:nvPr/>
        </p:nvSpPr>
        <p:spPr bwMode="auto">
          <a:xfrm>
            <a:off x="3173413" y="1157288"/>
            <a:ext cx="542925" cy="830262"/>
          </a:xfrm>
          <a:custGeom>
            <a:avLst/>
            <a:gdLst>
              <a:gd name="T0" fmla="*/ 2147483647 w 342"/>
              <a:gd name="T1" fmla="*/ 0 h 523"/>
              <a:gd name="T2" fmla="*/ 2147483647 w 342"/>
              <a:gd name="T3" fmla="*/ 2147483647 h 523"/>
              <a:gd name="T4" fmla="*/ 0 w 342"/>
              <a:gd name="T5" fmla="*/ 2147483647 h 523"/>
              <a:gd name="T6" fmla="*/ 2147483647 w 342"/>
              <a:gd name="T7" fmla="*/ 0 h 523"/>
              <a:gd name="T8" fmla="*/ 2147483647 w 342"/>
              <a:gd name="T9" fmla="*/ 0 h 523"/>
              <a:gd name="T10" fmla="*/ 2147483647 w 342"/>
              <a:gd name="T11" fmla="*/ 0 h 52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2" h="523">
                <a:moveTo>
                  <a:pt x="137" y="0"/>
                </a:moveTo>
                <a:lnTo>
                  <a:pt x="342" y="97"/>
                </a:lnTo>
                <a:lnTo>
                  <a:pt x="0" y="523"/>
                </a:lnTo>
                <a:lnTo>
                  <a:pt x="137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97" name="Freeform 79"/>
          <p:cNvSpPr>
            <a:spLocks/>
          </p:cNvSpPr>
          <p:nvPr/>
        </p:nvSpPr>
        <p:spPr bwMode="auto">
          <a:xfrm>
            <a:off x="5948363" y="4064000"/>
            <a:ext cx="701675" cy="498475"/>
          </a:xfrm>
          <a:custGeom>
            <a:avLst/>
            <a:gdLst>
              <a:gd name="T0" fmla="*/ 0 w 442"/>
              <a:gd name="T1" fmla="*/ 2147483647 h 314"/>
              <a:gd name="T2" fmla="*/ 2147483647 w 442"/>
              <a:gd name="T3" fmla="*/ 2147483647 h 314"/>
              <a:gd name="T4" fmla="*/ 2147483647 w 442"/>
              <a:gd name="T5" fmla="*/ 0 h 314"/>
              <a:gd name="T6" fmla="*/ 0 w 442"/>
              <a:gd name="T7" fmla="*/ 2147483647 h 314"/>
              <a:gd name="T8" fmla="*/ 0 w 442"/>
              <a:gd name="T9" fmla="*/ 2147483647 h 314"/>
              <a:gd name="T10" fmla="*/ 0 w 442"/>
              <a:gd name="T11" fmla="*/ 2147483647 h 31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42" h="314">
                <a:moveTo>
                  <a:pt x="0" y="271"/>
                </a:moveTo>
                <a:lnTo>
                  <a:pt x="442" y="314"/>
                </a:lnTo>
                <a:lnTo>
                  <a:pt x="325" y="0"/>
                </a:lnTo>
                <a:lnTo>
                  <a:pt x="0" y="27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98" name="Freeform 80"/>
          <p:cNvSpPr>
            <a:spLocks/>
          </p:cNvSpPr>
          <p:nvPr/>
        </p:nvSpPr>
        <p:spPr bwMode="auto">
          <a:xfrm>
            <a:off x="6157913" y="3906838"/>
            <a:ext cx="701675" cy="490537"/>
          </a:xfrm>
          <a:custGeom>
            <a:avLst/>
            <a:gdLst>
              <a:gd name="T0" fmla="*/ 0 w 442"/>
              <a:gd name="T1" fmla="*/ 2147483647 h 309"/>
              <a:gd name="T2" fmla="*/ 2147483647 w 442"/>
              <a:gd name="T3" fmla="*/ 2147483647 h 309"/>
              <a:gd name="T4" fmla="*/ 2147483647 w 442"/>
              <a:gd name="T5" fmla="*/ 0 h 309"/>
              <a:gd name="T6" fmla="*/ 0 w 442"/>
              <a:gd name="T7" fmla="*/ 2147483647 h 309"/>
              <a:gd name="T8" fmla="*/ 0 w 442"/>
              <a:gd name="T9" fmla="*/ 2147483647 h 309"/>
              <a:gd name="T10" fmla="*/ 0 w 442"/>
              <a:gd name="T11" fmla="*/ 2147483647 h 3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42" h="309">
                <a:moveTo>
                  <a:pt x="0" y="268"/>
                </a:moveTo>
                <a:lnTo>
                  <a:pt x="442" y="309"/>
                </a:lnTo>
                <a:lnTo>
                  <a:pt x="325" y="0"/>
                </a:lnTo>
                <a:lnTo>
                  <a:pt x="0" y="268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99" name="Freeform 81"/>
          <p:cNvSpPr>
            <a:spLocks/>
          </p:cNvSpPr>
          <p:nvPr/>
        </p:nvSpPr>
        <p:spPr bwMode="auto">
          <a:xfrm>
            <a:off x="6808788" y="3470275"/>
            <a:ext cx="795337" cy="741363"/>
          </a:xfrm>
          <a:custGeom>
            <a:avLst/>
            <a:gdLst>
              <a:gd name="T0" fmla="*/ 2147483647 w 501"/>
              <a:gd name="T1" fmla="*/ 0 h 467"/>
              <a:gd name="T2" fmla="*/ 0 w 501"/>
              <a:gd name="T3" fmla="*/ 2147483647 h 467"/>
              <a:gd name="T4" fmla="*/ 2147483647 w 501"/>
              <a:gd name="T5" fmla="*/ 2147483647 h 467"/>
              <a:gd name="T6" fmla="*/ 2147483647 w 501"/>
              <a:gd name="T7" fmla="*/ 0 h 467"/>
              <a:gd name="T8" fmla="*/ 2147483647 w 501"/>
              <a:gd name="T9" fmla="*/ 0 h 467"/>
              <a:gd name="T10" fmla="*/ 2147483647 w 501"/>
              <a:gd name="T11" fmla="*/ 0 h 46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01" h="467">
                <a:moveTo>
                  <a:pt x="296" y="0"/>
                </a:moveTo>
                <a:lnTo>
                  <a:pt x="0" y="467"/>
                </a:lnTo>
                <a:lnTo>
                  <a:pt x="501" y="97"/>
                </a:lnTo>
                <a:lnTo>
                  <a:pt x="29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00" name="Freeform 82"/>
          <p:cNvSpPr>
            <a:spLocks/>
          </p:cNvSpPr>
          <p:nvPr/>
        </p:nvSpPr>
        <p:spPr bwMode="auto">
          <a:xfrm>
            <a:off x="7018338" y="3308350"/>
            <a:ext cx="795337" cy="741363"/>
          </a:xfrm>
          <a:custGeom>
            <a:avLst/>
            <a:gdLst>
              <a:gd name="T0" fmla="*/ 2147483647 w 501"/>
              <a:gd name="T1" fmla="*/ 0 h 467"/>
              <a:gd name="T2" fmla="*/ 0 w 501"/>
              <a:gd name="T3" fmla="*/ 2147483647 h 467"/>
              <a:gd name="T4" fmla="*/ 2147483647 w 501"/>
              <a:gd name="T5" fmla="*/ 2147483647 h 467"/>
              <a:gd name="T6" fmla="*/ 2147483647 w 501"/>
              <a:gd name="T7" fmla="*/ 0 h 467"/>
              <a:gd name="T8" fmla="*/ 2147483647 w 501"/>
              <a:gd name="T9" fmla="*/ 0 h 467"/>
              <a:gd name="T10" fmla="*/ 2147483647 w 501"/>
              <a:gd name="T11" fmla="*/ 0 h 46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01" h="467">
                <a:moveTo>
                  <a:pt x="296" y="0"/>
                </a:moveTo>
                <a:lnTo>
                  <a:pt x="0" y="467"/>
                </a:lnTo>
                <a:lnTo>
                  <a:pt x="501" y="97"/>
                </a:lnTo>
                <a:lnTo>
                  <a:pt x="29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01" name="Freeform 83"/>
          <p:cNvSpPr>
            <a:spLocks/>
          </p:cNvSpPr>
          <p:nvPr/>
        </p:nvSpPr>
        <p:spPr bwMode="auto">
          <a:xfrm>
            <a:off x="7469188" y="2271713"/>
            <a:ext cx="701675" cy="374650"/>
          </a:xfrm>
          <a:custGeom>
            <a:avLst/>
            <a:gdLst>
              <a:gd name="T0" fmla="*/ 0 w 442"/>
              <a:gd name="T1" fmla="*/ 2147483647 h 236"/>
              <a:gd name="T2" fmla="*/ 2147483647 w 442"/>
              <a:gd name="T3" fmla="*/ 0 h 236"/>
              <a:gd name="T4" fmla="*/ 2147483647 w 442"/>
              <a:gd name="T5" fmla="*/ 2147483647 h 236"/>
              <a:gd name="T6" fmla="*/ 0 w 442"/>
              <a:gd name="T7" fmla="*/ 2147483647 h 236"/>
              <a:gd name="T8" fmla="*/ 0 w 442"/>
              <a:gd name="T9" fmla="*/ 2147483647 h 236"/>
              <a:gd name="T10" fmla="*/ 0 w 442"/>
              <a:gd name="T11" fmla="*/ 2147483647 h 2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42" h="236">
                <a:moveTo>
                  <a:pt x="0" y="36"/>
                </a:moveTo>
                <a:lnTo>
                  <a:pt x="442" y="0"/>
                </a:lnTo>
                <a:lnTo>
                  <a:pt x="164" y="236"/>
                </a:lnTo>
                <a:lnTo>
                  <a:pt x="0" y="3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02" name="Freeform 84"/>
          <p:cNvSpPr>
            <a:spLocks/>
          </p:cNvSpPr>
          <p:nvPr/>
        </p:nvSpPr>
        <p:spPr bwMode="auto">
          <a:xfrm>
            <a:off x="7678738" y="2109788"/>
            <a:ext cx="701675" cy="376237"/>
          </a:xfrm>
          <a:custGeom>
            <a:avLst/>
            <a:gdLst>
              <a:gd name="T0" fmla="*/ 0 w 442"/>
              <a:gd name="T1" fmla="*/ 2147483647 h 237"/>
              <a:gd name="T2" fmla="*/ 2147483647 w 442"/>
              <a:gd name="T3" fmla="*/ 0 h 237"/>
              <a:gd name="T4" fmla="*/ 2147483647 w 442"/>
              <a:gd name="T5" fmla="*/ 2147483647 h 237"/>
              <a:gd name="T6" fmla="*/ 0 w 442"/>
              <a:gd name="T7" fmla="*/ 2147483647 h 237"/>
              <a:gd name="T8" fmla="*/ 0 w 442"/>
              <a:gd name="T9" fmla="*/ 2147483647 h 237"/>
              <a:gd name="T10" fmla="*/ 0 w 442"/>
              <a:gd name="T11" fmla="*/ 2147483647 h 23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42" h="237">
                <a:moveTo>
                  <a:pt x="0" y="36"/>
                </a:moveTo>
                <a:lnTo>
                  <a:pt x="442" y="0"/>
                </a:lnTo>
                <a:lnTo>
                  <a:pt x="167" y="237"/>
                </a:lnTo>
                <a:lnTo>
                  <a:pt x="0" y="36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03" name="Freeform 85"/>
          <p:cNvSpPr>
            <a:spLocks/>
          </p:cNvSpPr>
          <p:nvPr/>
        </p:nvSpPr>
        <p:spPr bwMode="auto">
          <a:xfrm>
            <a:off x="-174625" y="2166938"/>
            <a:ext cx="706438" cy="479425"/>
          </a:xfrm>
          <a:custGeom>
            <a:avLst/>
            <a:gdLst>
              <a:gd name="T0" fmla="*/ 2147483647 w 445"/>
              <a:gd name="T1" fmla="*/ 0 h 302"/>
              <a:gd name="T2" fmla="*/ 0 w 445"/>
              <a:gd name="T3" fmla="*/ 2147483647 h 302"/>
              <a:gd name="T4" fmla="*/ 2147483647 w 445"/>
              <a:gd name="T5" fmla="*/ 2147483647 h 302"/>
              <a:gd name="T6" fmla="*/ 2147483647 w 445"/>
              <a:gd name="T7" fmla="*/ 0 h 302"/>
              <a:gd name="T8" fmla="*/ 2147483647 w 445"/>
              <a:gd name="T9" fmla="*/ 0 h 302"/>
              <a:gd name="T10" fmla="*/ 2147483647 w 445"/>
              <a:gd name="T11" fmla="*/ 0 h 30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45" h="302">
                <a:moveTo>
                  <a:pt x="319" y="0"/>
                </a:moveTo>
                <a:lnTo>
                  <a:pt x="0" y="244"/>
                </a:lnTo>
                <a:lnTo>
                  <a:pt x="445" y="302"/>
                </a:lnTo>
                <a:lnTo>
                  <a:pt x="31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04" name="Freeform 86"/>
          <p:cNvSpPr>
            <a:spLocks/>
          </p:cNvSpPr>
          <p:nvPr/>
        </p:nvSpPr>
        <p:spPr bwMode="auto">
          <a:xfrm>
            <a:off x="34925" y="2006600"/>
            <a:ext cx="706438" cy="479425"/>
          </a:xfrm>
          <a:custGeom>
            <a:avLst/>
            <a:gdLst>
              <a:gd name="T0" fmla="*/ 2147483647 w 445"/>
              <a:gd name="T1" fmla="*/ 0 h 302"/>
              <a:gd name="T2" fmla="*/ 0 w 445"/>
              <a:gd name="T3" fmla="*/ 2147483647 h 302"/>
              <a:gd name="T4" fmla="*/ 2147483647 w 445"/>
              <a:gd name="T5" fmla="*/ 2147483647 h 302"/>
              <a:gd name="T6" fmla="*/ 2147483647 w 445"/>
              <a:gd name="T7" fmla="*/ 0 h 302"/>
              <a:gd name="T8" fmla="*/ 2147483647 w 445"/>
              <a:gd name="T9" fmla="*/ 0 h 302"/>
              <a:gd name="T10" fmla="*/ 2147483647 w 445"/>
              <a:gd name="T11" fmla="*/ 0 h 30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45" h="302">
                <a:moveTo>
                  <a:pt x="319" y="0"/>
                </a:moveTo>
                <a:lnTo>
                  <a:pt x="0" y="243"/>
                </a:lnTo>
                <a:lnTo>
                  <a:pt x="445" y="302"/>
                </a:lnTo>
                <a:lnTo>
                  <a:pt x="319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05" name="Freeform 87"/>
          <p:cNvSpPr>
            <a:spLocks/>
          </p:cNvSpPr>
          <p:nvPr/>
        </p:nvSpPr>
        <p:spPr bwMode="auto">
          <a:xfrm>
            <a:off x="-76200" y="2714625"/>
            <a:ext cx="576263" cy="608013"/>
          </a:xfrm>
          <a:custGeom>
            <a:avLst/>
            <a:gdLst>
              <a:gd name="T0" fmla="*/ 0 w 363"/>
              <a:gd name="T1" fmla="*/ 2147483647 h 383"/>
              <a:gd name="T2" fmla="*/ 2147483647 w 363"/>
              <a:gd name="T3" fmla="*/ 2147483647 h 383"/>
              <a:gd name="T4" fmla="*/ 2147483647 w 363"/>
              <a:gd name="T5" fmla="*/ 0 h 383"/>
              <a:gd name="T6" fmla="*/ 0 w 363"/>
              <a:gd name="T7" fmla="*/ 2147483647 h 383"/>
              <a:gd name="T8" fmla="*/ 0 w 363"/>
              <a:gd name="T9" fmla="*/ 2147483647 h 383"/>
              <a:gd name="T10" fmla="*/ 0 w 363"/>
              <a:gd name="T11" fmla="*/ 2147483647 h 38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63" h="383">
                <a:moveTo>
                  <a:pt x="0" y="178"/>
                </a:moveTo>
                <a:lnTo>
                  <a:pt x="363" y="383"/>
                </a:lnTo>
                <a:lnTo>
                  <a:pt x="269" y="0"/>
                </a:lnTo>
                <a:lnTo>
                  <a:pt x="0" y="17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06" name="Freeform 88"/>
          <p:cNvSpPr>
            <a:spLocks/>
          </p:cNvSpPr>
          <p:nvPr/>
        </p:nvSpPr>
        <p:spPr bwMode="auto">
          <a:xfrm>
            <a:off x="131763" y="2554288"/>
            <a:ext cx="577850" cy="608012"/>
          </a:xfrm>
          <a:custGeom>
            <a:avLst/>
            <a:gdLst>
              <a:gd name="T0" fmla="*/ 0 w 364"/>
              <a:gd name="T1" fmla="*/ 2147483647 h 383"/>
              <a:gd name="T2" fmla="*/ 2147483647 w 364"/>
              <a:gd name="T3" fmla="*/ 2147483647 h 383"/>
              <a:gd name="T4" fmla="*/ 2147483647 w 364"/>
              <a:gd name="T5" fmla="*/ 0 h 383"/>
              <a:gd name="T6" fmla="*/ 0 w 364"/>
              <a:gd name="T7" fmla="*/ 2147483647 h 383"/>
              <a:gd name="T8" fmla="*/ 0 w 364"/>
              <a:gd name="T9" fmla="*/ 2147483647 h 383"/>
              <a:gd name="T10" fmla="*/ 0 w 364"/>
              <a:gd name="T11" fmla="*/ 2147483647 h 38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64" h="383">
                <a:moveTo>
                  <a:pt x="0" y="178"/>
                </a:moveTo>
                <a:lnTo>
                  <a:pt x="364" y="383"/>
                </a:lnTo>
                <a:lnTo>
                  <a:pt x="270" y="0"/>
                </a:lnTo>
                <a:lnTo>
                  <a:pt x="0" y="17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07" name="Freeform 89"/>
          <p:cNvSpPr>
            <a:spLocks/>
          </p:cNvSpPr>
          <p:nvPr/>
        </p:nvSpPr>
        <p:spPr bwMode="auto">
          <a:xfrm>
            <a:off x="2438400" y="3073400"/>
            <a:ext cx="544513" cy="482600"/>
          </a:xfrm>
          <a:custGeom>
            <a:avLst/>
            <a:gdLst>
              <a:gd name="T0" fmla="*/ 0 w 343"/>
              <a:gd name="T1" fmla="*/ 2147483647 h 304"/>
              <a:gd name="T2" fmla="*/ 2147483647 w 343"/>
              <a:gd name="T3" fmla="*/ 0 h 304"/>
              <a:gd name="T4" fmla="*/ 2147483647 w 343"/>
              <a:gd name="T5" fmla="*/ 2147483647 h 304"/>
              <a:gd name="T6" fmla="*/ 0 w 343"/>
              <a:gd name="T7" fmla="*/ 2147483647 h 304"/>
              <a:gd name="T8" fmla="*/ 0 w 343"/>
              <a:gd name="T9" fmla="*/ 2147483647 h 3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3" h="304">
                <a:moveTo>
                  <a:pt x="0" y="72"/>
                </a:moveTo>
                <a:lnTo>
                  <a:pt x="343" y="0"/>
                </a:lnTo>
                <a:lnTo>
                  <a:pt x="290" y="304"/>
                </a:lnTo>
                <a:lnTo>
                  <a:pt x="0" y="7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08" name="Freeform 90"/>
          <p:cNvSpPr>
            <a:spLocks/>
          </p:cNvSpPr>
          <p:nvPr/>
        </p:nvSpPr>
        <p:spPr bwMode="auto">
          <a:xfrm>
            <a:off x="2647950" y="2911475"/>
            <a:ext cx="544513" cy="484188"/>
          </a:xfrm>
          <a:custGeom>
            <a:avLst/>
            <a:gdLst>
              <a:gd name="T0" fmla="*/ 0 w 343"/>
              <a:gd name="T1" fmla="*/ 2147483647 h 305"/>
              <a:gd name="T2" fmla="*/ 2147483647 w 343"/>
              <a:gd name="T3" fmla="*/ 0 h 305"/>
              <a:gd name="T4" fmla="*/ 2147483647 w 343"/>
              <a:gd name="T5" fmla="*/ 2147483647 h 305"/>
              <a:gd name="T6" fmla="*/ 0 w 343"/>
              <a:gd name="T7" fmla="*/ 2147483647 h 305"/>
              <a:gd name="T8" fmla="*/ 0 w 343"/>
              <a:gd name="T9" fmla="*/ 2147483647 h 3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43" h="305">
                <a:moveTo>
                  <a:pt x="0" y="70"/>
                </a:moveTo>
                <a:lnTo>
                  <a:pt x="343" y="0"/>
                </a:lnTo>
                <a:lnTo>
                  <a:pt x="290" y="305"/>
                </a:lnTo>
                <a:lnTo>
                  <a:pt x="0" y="7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09" name="Freeform 91"/>
          <p:cNvSpPr>
            <a:spLocks/>
          </p:cNvSpPr>
          <p:nvPr/>
        </p:nvSpPr>
        <p:spPr bwMode="auto">
          <a:xfrm>
            <a:off x="4084638" y="5324475"/>
            <a:ext cx="1012825" cy="1939925"/>
          </a:xfrm>
          <a:custGeom>
            <a:avLst/>
            <a:gdLst>
              <a:gd name="T0" fmla="*/ 2147483647 w 638"/>
              <a:gd name="T1" fmla="*/ 0 h 1222"/>
              <a:gd name="T2" fmla="*/ 0 w 638"/>
              <a:gd name="T3" fmla="*/ 2147483647 h 1222"/>
              <a:gd name="T4" fmla="*/ 2147483647 w 638"/>
              <a:gd name="T5" fmla="*/ 2147483647 h 1222"/>
              <a:gd name="T6" fmla="*/ 2147483647 w 638"/>
              <a:gd name="T7" fmla="*/ 0 h 1222"/>
              <a:gd name="T8" fmla="*/ 2147483647 w 638"/>
              <a:gd name="T9" fmla="*/ 0 h 1222"/>
              <a:gd name="T10" fmla="*/ 2147483647 w 638"/>
              <a:gd name="T11" fmla="*/ 0 h 12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38" h="1222">
                <a:moveTo>
                  <a:pt x="205" y="0"/>
                </a:moveTo>
                <a:lnTo>
                  <a:pt x="0" y="1222"/>
                </a:lnTo>
                <a:lnTo>
                  <a:pt x="638" y="77"/>
                </a:lnTo>
                <a:lnTo>
                  <a:pt x="20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10" name="Freeform 92"/>
          <p:cNvSpPr>
            <a:spLocks/>
          </p:cNvSpPr>
          <p:nvPr/>
        </p:nvSpPr>
        <p:spPr bwMode="auto">
          <a:xfrm>
            <a:off x="4294188" y="5162550"/>
            <a:ext cx="1017587" cy="1941513"/>
          </a:xfrm>
          <a:custGeom>
            <a:avLst/>
            <a:gdLst>
              <a:gd name="T0" fmla="*/ 2147483647 w 641"/>
              <a:gd name="T1" fmla="*/ 0 h 1223"/>
              <a:gd name="T2" fmla="*/ 0 w 641"/>
              <a:gd name="T3" fmla="*/ 2147483647 h 1223"/>
              <a:gd name="T4" fmla="*/ 2147483647 w 641"/>
              <a:gd name="T5" fmla="*/ 2147483647 h 1223"/>
              <a:gd name="T6" fmla="*/ 2147483647 w 641"/>
              <a:gd name="T7" fmla="*/ 0 h 1223"/>
              <a:gd name="T8" fmla="*/ 2147483647 w 641"/>
              <a:gd name="T9" fmla="*/ 0 h 1223"/>
              <a:gd name="T10" fmla="*/ 2147483647 w 641"/>
              <a:gd name="T11" fmla="*/ 0 h 122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41" h="1223">
                <a:moveTo>
                  <a:pt x="205" y="0"/>
                </a:moveTo>
                <a:lnTo>
                  <a:pt x="0" y="1223"/>
                </a:lnTo>
                <a:lnTo>
                  <a:pt x="641" y="77"/>
                </a:lnTo>
                <a:lnTo>
                  <a:pt x="205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11" name="Freeform 93"/>
          <p:cNvSpPr>
            <a:spLocks/>
          </p:cNvSpPr>
          <p:nvPr/>
        </p:nvSpPr>
        <p:spPr bwMode="auto">
          <a:xfrm>
            <a:off x="-95250" y="4325938"/>
            <a:ext cx="1012825" cy="708025"/>
          </a:xfrm>
          <a:custGeom>
            <a:avLst/>
            <a:gdLst>
              <a:gd name="T0" fmla="*/ 0 w 638"/>
              <a:gd name="T1" fmla="*/ 2147483647 h 446"/>
              <a:gd name="T2" fmla="*/ 2147483647 w 638"/>
              <a:gd name="T3" fmla="*/ 0 h 446"/>
              <a:gd name="T4" fmla="*/ 2147483647 w 638"/>
              <a:gd name="T5" fmla="*/ 2147483647 h 446"/>
              <a:gd name="T6" fmla="*/ 0 w 638"/>
              <a:gd name="T7" fmla="*/ 2147483647 h 446"/>
              <a:gd name="T8" fmla="*/ 0 w 638"/>
              <a:gd name="T9" fmla="*/ 2147483647 h 446"/>
              <a:gd name="T10" fmla="*/ 0 w 638"/>
              <a:gd name="T11" fmla="*/ 2147483647 h 4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38" h="446">
                <a:moveTo>
                  <a:pt x="0" y="178"/>
                </a:moveTo>
                <a:lnTo>
                  <a:pt x="594" y="0"/>
                </a:lnTo>
                <a:lnTo>
                  <a:pt x="638" y="446"/>
                </a:lnTo>
                <a:lnTo>
                  <a:pt x="0" y="17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12" name="Freeform 94"/>
          <p:cNvSpPr>
            <a:spLocks/>
          </p:cNvSpPr>
          <p:nvPr/>
        </p:nvSpPr>
        <p:spPr bwMode="auto">
          <a:xfrm>
            <a:off x="114300" y="4164013"/>
            <a:ext cx="1012825" cy="709612"/>
          </a:xfrm>
          <a:custGeom>
            <a:avLst/>
            <a:gdLst>
              <a:gd name="T0" fmla="*/ 0 w 638"/>
              <a:gd name="T1" fmla="*/ 2147483647 h 447"/>
              <a:gd name="T2" fmla="*/ 2147483647 w 638"/>
              <a:gd name="T3" fmla="*/ 0 h 447"/>
              <a:gd name="T4" fmla="*/ 2147483647 w 638"/>
              <a:gd name="T5" fmla="*/ 2147483647 h 447"/>
              <a:gd name="T6" fmla="*/ 0 w 638"/>
              <a:gd name="T7" fmla="*/ 2147483647 h 447"/>
              <a:gd name="T8" fmla="*/ 0 w 638"/>
              <a:gd name="T9" fmla="*/ 2147483647 h 447"/>
              <a:gd name="T10" fmla="*/ 0 w 638"/>
              <a:gd name="T11" fmla="*/ 2147483647 h 4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38" h="447">
                <a:moveTo>
                  <a:pt x="0" y="179"/>
                </a:moveTo>
                <a:lnTo>
                  <a:pt x="594" y="0"/>
                </a:lnTo>
                <a:lnTo>
                  <a:pt x="638" y="447"/>
                </a:lnTo>
                <a:lnTo>
                  <a:pt x="0" y="179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13" name="Freeform 95"/>
          <p:cNvSpPr>
            <a:spLocks/>
          </p:cNvSpPr>
          <p:nvPr/>
        </p:nvSpPr>
        <p:spPr bwMode="auto">
          <a:xfrm>
            <a:off x="-193675" y="5245100"/>
            <a:ext cx="609600" cy="758825"/>
          </a:xfrm>
          <a:custGeom>
            <a:avLst/>
            <a:gdLst>
              <a:gd name="T0" fmla="*/ 2147483647 w 384"/>
              <a:gd name="T1" fmla="*/ 0 h 478"/>
              <a:gd name="T2" fmla="*/ 0 w 384"/>
              <a:gd name="T3" fmla="*/ 2147483647 h 478"/>
              <a:gd name="T4" fmla="*/ 2147483647 w 384"/>
              <a:gd name="T5" fmla="*/ 2147483647 h 478"/>
              <a:gd name="T6" fmla="*/ 2147483647 w 384"/>
              <a:gd name="T7" fmla="*/ 0 h 478"/>
              <a:gd name="T8" fmla="*/ 2147483647 w 384"/>
              <a:gd name="T9" fmla="*/ 0 h 478"/>
              <a:gd name="T10" fmla="*/ 2147483647 w 384"/>
              <a:gd name="T11" fmla="*/ 0 h 47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84" h="478">
                <a:moveTo>
                  <a:pt x="279" y="0"/>
                </a:moveTo>
                <a:lnTo>
                  <a:pt x="0" y="336"/>
                </a:lnTo>
                <a:lnTo>
                  <a:pt x="384" y="478"/>
                </a:lnTo>
                <a:lnTo>
                  <a:pt x="27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14" name="Freeform 96"/>
          <p:cNvSpPr>
            <a:spLocks/>
          </p:cNvSpPr>
          <p:nvPr/>
        </p:nvSpPr>
        <p:spPr bwMode="auto">
          <a:xfrm>
            <a:off x="15875" y="5081588"/>
            <a:ext cx="609600" cy="762000"/>
          </a:xfrm>
          <a:custGeom>
            <a:avLst/>
            <a:gdLst>
              <a:gd name="T0" fmla="*/ 2147483647 w 384"/>
              <a:gd name="T1" fmla="*/ 0 h 480"/>
              <a:gd name="T2" fmla="*/ 0 w 384"/>
              <a:gd name="T3" fmla="*/ 2147483647 h 480"/>
              <a:gd name="T4" fmla="*/ 2147483647 w 384"/>
              <a:gd name="T5" fmla="*/ 2147483647 h 480"/>
              <a:gd name="T6" fmla="*/ 2147483647 w 384"/>
              <a:gd name="T7" fmla="*/ 0 h 480"/>
              <a:gd name="T8" fmla="*/ 2147483647 w 384"/>
              <a:gd name="T9" fmla="*/ 0 h 480"/>
              <a:gd name="T10" fmla="*/ 2147483647 w 384"/>
              <a:gd name="T11" fmla="*/ 0 h 4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84" h="480">
                <a:moveTo>
                  <a:pt x="278" y="0"/>
                </a:moveTo>
                <a:lnTo>
                  <a:pt x="0" y="338"/>
                </a:lnTo>
                <a:lnTo>
                  <a:pt x="384" y="480"/>
                </a:lnTo>
                <a:lnTo>
                  <a:pt x="27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15" name="Freeform 97"/>
          <p:cNvSpPr>
            <a:spLocks/>
          </p:cNvSpPr>
          <p:nvPr/>
        </p:nvSpPr>
        <p:spPr bwMode="auto">
          <a:xfrm>
            <a:off x="1503363" y="3921125"/>
            <a:ext cx="585787" cy="969963"/>
          </a:xfrm>
          <a:custGeom>
            <a:avLst/>
            <a:gdLst>
              <a:gd name="T0" fmla="*/ 2147483647 w 369"/>
              <a:gd name="T1" fmla="*/ 0 h 611"/>
              <a:gd name="T2" fmla="*/ 0 w 369"/>
              <a:gd name="T3" fmla="*/ 2147483647 h 611"/>
              <a:gd name="T4" fmla="*/ 2147483647 w 369"/>
              <a:gd name="T5" fmla="*/ 2147483647 h 611"/>
              <a:gd name="T6" fmla="*/ 2147483647 w 369"/>
              <a:gd name="T7" fmla="*/ 0 h 611"/>
              <a:gd name="T8" fmla="*/ 2147483647 w 369"/>
              <a:gd name="T9" fmla="*/ 0 h 611"/>
              <a:gd name="T10" fmla="*/ 2147483647 w 369"/>
              <a:gd name="T11" fmla="*/ 0 h 61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69" h="611">
                <a:moveTo>
                  <a:pt x="120" y="0"/>
                </a:moveTo>
                <a:lnTo>
                  <a:pt x="0" y="611"/>
                </a:lnTo>
                <a:lnTo>
                  <a:pt x="369" y="582"/>
                </a:lnTo>
                <a:lnTo>
                  <a:pt x="12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16" name="Freeform 98"/>
          <p:cNvSpPr>
            <a:spLocks/>
          </p:cNvSpPr>
          <p:nvPr/>
        </p:nvSpPr>
        <p:spPr bwMode="auto">
          <a:xfrm>
            <a:off x="1712913" y="3760788"/>
            <a:ext cx="590550" cy="969962"/>
          </a:xfrm>
          <a:custGeom>
            <a:avLst/>
            <a:gdLst>
              <a:gd name="T0" fmla="*/ 2147483647 w 372"/>
              <a:gd name="T1" fmla="*/ 0 h 611"/>
              <a:gd name="T2" fmla="*/ 0 w 372"/>
              <a:gd name="T3" fmla="*/ 2147483647 h 611"/>
              <a:gd name="T4" fmla="*/ 2147483647 w 372"/>
              <a:gd name="T5" fmla="*/ 2147483647 h 611"/>
              <a:gd name="T6" fmla="*/ 2147483647 w 372"/>
              <a:gd name="T7" fmla="*/ 0 h 611"/>
              <a:gd name="T8" fmla="*/ 2147483647 w 372"/>
              <a:gd name="T9" fmla="*/ 0 h 611"/>
              <a:gd name="T10" fmla="*/ 2147483647 w 372"/>
              <a:gd name="T11" fmla="*/ 0 h 61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72" h="611">
                <a:moveTo>
                  <a:pt x="120" y="0"/>
                </a:moveTo>
                <a:lnTo>
                  <a:pt x="0" y="611"/>
                </a:lnTo>
                <a:lnTo>
                  <a:pt x="372" y="581"/>
                </a:lnTo>
                <a:lnTo>
                  <a:pt x="12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17" name="Freeform 99"/>
          <p:cNvSpPr>
            <a:spLocks/>
          </p:cNvSpPr>
          <p:nvPr/>
        </p:nvSpPr>
        <p:spPr bwMode="auto">
          <a:xfrm>
            <a:off x="2187575" y="3775075"/>
            <a:ext cx="860425" cy="750888"/>
          </a:xfrm>
          <a:custGeom>
            <a:avLst/>
            <a:gdLst>
              <a:gd name="T0" fmla="*/ 2147483647 w 542"/>
              <a:gd name="T1" fmla="*/ 0 h 473"/>
              <a:gd name="T2" fmla="*/ 0 w 542"/>
              <a:gd name="T3" fmla="*/ 2147483647 h 473"/>
              <a:gd name="T4" fmla="*/ 2147483647 w 542"/>
              <a:gd name="T5" fmla="*/ 2147483647 h 473"/>
              <a:gd name="T6" fmla="*/ 2147483647 w 542"/>
              <a:gd name="T7" fmla="*/ 0 h 473"/>
              <a:gd name="T8" fmla="*/ 2147483647 w 542"/>
              <a:gd name="T9" fmla="*/ 0 h 473"/>
              <a:gd name="T10" fmla="*/ 2147483647 w 542"/>
              <a:gd name="T11" fmla="*/ 0 h 47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42" h="473">
                <a:moveTo>
                  <a:pt x="269" y="0"/>
                </a:moveTo>
                <a:lnTo>
                  <a:pt x="0" y="473"/>
                </a:lnTo>
                <a:lnTo>
                  <a:pt x="542" y="266"/>
                </a:lnTo>
                <a:lnTo>
                  <a:pt x="26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18" name="Freeform 100"/>
          <p:cNvSpPr>
            <a:spLocks/>
          </p:cNvSpPr>
          <p:nvPr/>
        </p:nvSpPr>
        <p:spPr bwMode="auto">
          <a:xfrm>
            <a:off x="2397125" y="3613150"/>
            <a:ext cx="860425" cy="752475"/>
          </a:xfrm>
          <a:custGeom>
            <a:avLst/>
            <a:gdLst>
              <a:gd name="T0" fmla="*/ 2147483647 w 542"/>
              <a:gd name="T1" fmla="*/ 0 h 474"/>
              <a:gd name="T2" fmla="*/ 0 w 542"/>
              <a:gd name="T3" fmla="*/ 2147483647 h 474"/>
              <a:gd name="T4" fmla="*/ 2147483647 w 542"/>
              <a:gd name="T5" fmla="*/ 2147483647 h 474"/>
              <a:gd name="T6" fmla="*/ 2147483647 w 542"/>
              <a:gd name="T7" fmla="*/ 0 h 474"/>
              <a:gd name="T8" fmla="*/ 2147483647 w 542"/>
              <a:gd name="T9" fmla="*/ 0 h 474"/>
              <a:gd name="T10" fmla="*/ 2147483647 w 542"/>
              <a:gd name="T11" fmla="*/ 0 h 4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42" h="474">
                <a:moveTo>
                  <a:pt x="269" y="0"/>
                </a:moveTo>
                <a:lnTo>
                  <a:pt x="0" y="474"/>
                </a:lnTo>
                <a:lnTo>
                  <a:pt x="542" y="266"/>
                </a:lnTo>
                <a:lnTo>
                  <a:pt x="269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19" name="Freeform 101"/>
          <p:cNvSpPr>
            <a:spLocks/>
          </p:cNvSpPr>
          <p:nvPr/>
        </p:nvSpPr>
        <p:spPr bwMode="auto">
          <a:xfrm>
            <a:off x="1820863" y="5110163"/>
            <a:ext cx="566737" cy="436562"/>
          </a:xfrm>
          <a:custGeom>
            <a:avLst/>
            <a:gdLst>
              <a:gd name="T0" fmla="*/ 0 w 357"/>
              <a:gd name="T1" fmla="*/ 2147483647 h 275"/>
              <a:gd name="T2" fmla="*/ 2147483647 w 357"/>
              <a:gd name="T3" fmla="*/ 0 h 275"/>
              <a:gd name="T4" fmla="*/ 2147483647 w 357"/>
              <a:gd name="T5" fmla="*/ 2147483647 h 275"/>
              <a:gd name="T6" fmla="*/ 0 w 357"/>
              <a:gd name="T7" fmla="*/ 2147483647 h 275"/>
              <a:gd name="T8" fmla="*/ 0 w 357"/>
              <a:gd name="T9" fmla="*/ 2147483647 h 275"/>
              <a:gd name="T10" fmla="*/ 0 w 357"/>
              <a:gd name="T11" fmla="*/ 2147483647 h 27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57" h="275">
                <a:moveTo>
                  <a:pt x="0" y="24"/>
                </a:moveTo>
                <a:lnTo>
                  <a:pt x="357" y="0"/>
                </a:lnTo>
                <a:lnTo>
                  <a:pt x="357" y="275"/>
                </a:lnTo>
                <a:lnTo>
                  <a:pt x="0" y="2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20" name="Freeform 102"/>
          <p:cNvSpPr>
            <a:spLocks/>
          </p:cNvSpPr>
          <p:nvPr/>
        </p:nvSpPr>
        <p:spPr bwMode="auto">
          <a:xfrm>
            <a:off x="2028825" y="4945063"/>
            <a:ext cx="568325" cy="439737"/>
          </a:xfrm>
          <a:custGeom>
            <a:avLst/>
            <a:gdLst>
              <a:gd name="T0" fmla="*/ 0 w 358"/>
              <a:gd name="T1" fmla="*/ 2147483647 h 277"/>
              <a:gd name="T2" fmla="*/ 2147483647 w 358"/>
              <a:gd name="T3" fmla="*/ 0 h 277"/>
              <a:gd name="T4" fmla="*/ 2147483647 w 358"/>
              <a:gd name="T5" fmla="*/ 2147483647 h 277"/>
              <a:gd name="T6" fmla="*/ 0 w 358"/>
              <a:gd name="T7" fmla="*/ 2147483647 h 277"/>
              <a:gd name="T8" fmla="*/ 0 w 358"/>
              <a:gd name="T9" fmla="*/ 2147483647 h 277"/>
              <a:gd name="T10" fmla="*/ 0 w 358"/>
              <a:gd name="T11" fmla="*/ 2147483647 h 27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58" h="277">
                <a:moveTo>
                  <a:pt x="0" y="27"/>
                </a:moveTo>
                <a:lnTo>
                  <a:pt x="358" y="0"/>
                </a:lnTo>
                <a:lnTo>
                  <a:pt x="358" y="277"/>
                </a:lnTo>
                <a:lnTo>
                  <a:pt x="0" y="27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21" name="Freeform 103"/>
          <p:cNvSpPr>
            <a:spLocks/>
          </p:cNvSpPr>
          <p:nvPr/>
        </p:nvSpPr>
        <p:spPr bwMode="auto">
          <a:xfrm>
            <a:off x="1577975" y="6376988"/>
            <a:ext cx="1255713" cy="809625"/>
          </a:xfrm>
          <a:custGeom>
            <a:avLst/>
            <a:gdLst>
              <a:gd name="T0" fmla="*/ 0 w 791"/>
              <a:gd name="T1" fmla="*/ 2147483647 h 510"/>
              <a:gd name="T2" fmla="*/ 2147483647 w 791"/>
              <a:gd name="T3" fmla="*/ 2147483647 h 510"/>
              <a:gd name="T4" fmla="*/ 2147483647 w 791"/>
              <a:gd name="T5" fmla="*/ 0 h 510"/>
              <a:gd name="T6" fmla="*/ 0 w 791"/>
              <a:gd name="T7" fmla="*/ 2147483647 h 510"/>
              <a:gd name="T8" fmla="*/ 0 w 791"/>
              <a:gd name="T9" fmla="*/ 2147483647 h 510"/>
              <a:gd name="T10" fmla="*/ 0 w 791"/>
              <a:gd name="T11" fmla="*/ 2147483647 h 5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91" h="510">
                <a:moveTo>
                  <a:pt x="0" y="158"/>
                </a:moveTo>
                <a:lnTo>
                  <a:pt x="791" y="510"/>
                </a:lnTo>
                <a:lnTo>
                  <a:pt x="747" y="0"/>
                </a:lnTo>
                <a:lnTo>
                  <a:pt x="0" y="15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22" name="Freeform 104"/>
          <p:cNvSpPr>
            <a:spLocks/>
          </p:cNvSpPr>
          <p:nvPr/>
        </p:nvSpPr>
        <p:spPr bwMode="auto">
          <a:xfrm>
            <a:off x="1787525" y="6215063"/>
            <a:ext cx="1260475" cy="806450"/>
          </a:xfrm>
          <a:custGeom>
            <a:avLst/>
            <a:gdLst>
              <a:gd name="T0" fmla="*/ 0 w 794"/>
              <a:gd name="T1" fmla="*/ 2147483647 h 508"/>
              <a:gd name="T2" fmla="*/ 2147483647 w 794"/>
              <a:gd name="T3" fmla="*/ 2147483647 h 508"/>
              <a:gd name="T4" fmla="*/ 2147483647 w 794"/>
              <a:gd name="T5" fmla="*/ 0 h 508"/>
              <a:gd name="T6" fmla="*/ 0 w 794"/>
              <a:gd name="T7" fmla="*/ 2147483647 h 508"/>
              <a:gd name="T8" fmla="*/ 0 w 794"/>
              <a:gd name="T9" fmla="*/ 2147483647 h 508"/>
              <a:gd name="T10" fmla="*/ 0 w 794"/>
              <a:gd name="T11" fmla="*/ 2147483647 h 5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94" h="508">
                <a:moveTo>
                  <a:pt x="0" y="156"/>
                </a:moveTo>
                <a:lnTo>
                  <a:pt x="794" y="508"/>
                </a:lnTo>
                <a:lnTo>
                  <a:pt x="747" y="0"/>
                </a:lnTo>
                <a:lnTo>
                  <a:pt x="0" y="15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23" name="Freeform 105"/>
          <p:cNvSpPr>
            <a:spLocks/>
          </p:cNvSpPr>
          <p:nvPr/>
        </p:nvSpPr>
        <p:spPr bwMode="auto">
          <a:xfrm>
            <a:off x="2862263" y="5102225"/>
            <a:ext cx="1357312" cy="676275"/>
          </a:xfrm>
          <a:custGeom>
            <a:avLst/>
            <a:gdLst>
              <a:gd name="T0" fmla="*/ 2147483647 w 855"/>
              <a:gd name="T1" fmla="*/ 0 h 426"/>
              <a:gd name="T2" fmla="*/ 0 w 855"/>
              <a:gd name="T3" fmla="*/ 2147483647 h 426"/>
              <a:gd name="T4" fmla="*/ 2147483647 w 855"/>
              <a:gd name="T5" fmla="*/ 2147483647 h 426"/>
              <a:gd name="T6" fmla="*/ 2147483647 w 855"/>
              <a:gd name="T7" fmla="*/ 0 h 426"/>
              <a:gd name="T8" fmla="*/ 2147483647 w 855"/>
              <a:gd name="T9" fmla="*/ 0 h 426"/>
              <a:gd name="T10" fmla="*/ 2147483647 w 855"/>
              <a:gd name="T11" fmla="*/ 0 h 4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855" h="426">
                <a:moveTo>
                  <a:pt x="386" y="0"/>
                </a:moveTo>
                <a:lnTo>
                  <a:pt x="0" y="426"/>
                </a:lnTo>
                <a:lnTo>
                  <a:pt x="855" y="356"/>
                </a:lnTo>
                <a:lnTo>
                  <a:pt x="38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24" name="Freeform 106"/>
          <p:cNvSpPr>
            <a:spLocks/>
          </p:cNvSpPr>
          <p:nvPr/>
        </p:nvSpPr>
        <p:spPr bwMode="auto">
          <a:xfrm>
            <a:off x="3070225" y="4937125"/>
            <a:ext cx="1358900" cy="681038"/>
          </a:xfrm>
          <a:custGeom>
            <a:avLst/>
            <a:gdLst>
              <a:gd name="T0" fmla="*/ 2147483647 w 856"/>
              <a:gd name="T1" fmla="*/ 0 h 429"/>
              <a:gd name="T2" fmla="*/ 0 w 856"/>
              <a:gd name="T3" fmla="*/ 2147483647 h 429"/>
              <a:gd name="T4" fmla="*/ 2147483647 w 856"/>
              <a:gd name="T5" fmla="*/ 2147483647 h 429"/>
              <a:gd name="T6" fmla="*/ 2147483647 w 856"/>
              <a:gd name="T7" fmla="*/ 0 h 429"/>
              <a:gd name="T8" fmla="*/ 2147483647 w 856"/>
              <a:gd name="T9" fmla="*/ 0 h 429"/>
              <a:gd name="T10" fmla="*/ 2147483647 w 856"/>
              <a:gd name="T11" fmla="*/ 0 h 42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856" h="429">
                <a:moveTo>
                  <a:pt x="387" y="0"/>
                </a:moveTo>
                <a:lnTo>
                  <a:pt x="0" y="429"/>
                </a:lnTo>
                <a:lnTo>
                  <a:pt x="856" y="357"/>
                </a:lnTo>
                <a:lnTo>
                  <a:pt x="387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25" name="Freeform 107"/>
          <p:cNvSpPr>
            <a:spLocks/>
          </p:cNvSpPr>
          <p:nvPr/>
        </p:nvSpPr>
        <p:spPr bwMode="auto">
          <a:xfrm>
            <a:off x="3024188" y="5908675"/>
            <a:ext cx="766762" cy="531813"/>
          </a:xfrm>
          <a:custGeom>
            <a:avLst/>
            <a:gdLst>
              <a:gd name="T0" fmla="*/ 2147483647 w 483"/>
              <a:gd name="T1" fmla="*/ 0 h 335"/>
              <a:gd name="T2" fmla="*/ 0 w 483"/>
              <a:gd name="T3" fmla="*/ 2147483647 h 335"/>
              <a:gd name="T4" fmla="*/ 2147483647 w 483"/>
              <a:gd name="T5" fmla="*/ 2147483647 h 335"/>
              <a:gd name="T6" fmla="*/ 2147483647 w 483"/>
              <a:gd name="T7" fmla="*/ 0 h 335"/>
              <a:gd name="T8" fmla="*/ 2147483647 w 483"/>
              <a:gd name="T9" fmla="*/ 0 h 335"/>
              <a:gd name="T10" fmla="*/ 2147483647 w 483"/>
              <a:gd name="T11" fmla="*/ 0 h 33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83" h="335">
                <a:moveTo>
                  <a:pt x="193" y="0"/>
                </a:moveTo>
                <a:lnTo>
                  <a:pt x="0" y="335"/>
                </a:lnTo>
                <a:lnTo>
                  <a:pt x="483" y="306"/>
                </a:lnTo>
                <a:lnTo>
                  <a:pt x="193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26" name="Freeform 108"/>
          <p:cNvSpPr>
            <a:spLocks/>
          </p:cNvSpPr>
          <p:nvPr/>
        </p:nvSpPr>
        <p:spPr bwMode="auto">
          <a:xfrm>
            <a:off x="3233738" y="5746750"/>
            <a:ext cx="766762" cy="533400"/>
          </a:xfrm>
          <a:custGeom>
            <a:avLst/>
            <a:gdLst>
              <a:gd name="T0" fmla="*/ 2147483647 w 483"/>
              <a:gd name="T1" fmla="*/ 0 h 336"/>
              <a:gd name="T2" fmla="*/ 0 w 483"/>
              <a:gd name="T3" fmla="*/ 2147483647 h 336"/>
              <a:gd name="T4" fmla="*/ 2147483647 w 483"/>
              <a:gd name="T5" fmla="*/ 2147483647 h 336"/>
              <a:gd name="T6" fmla="*/ 2147483647 w 483"/>
              <a:gd name="T7" fmla="*/ 0 h 336"/>
              <a:gd name="T8" fmla="*/ 2147483647 w 483"/>
              <a:gd name="T9" fmla="*/ 0 h 336"/>
              <a:gd name="T10" fmla="*/ 2147483647 w 483"/>
              <a:gd name="T11" fmla="*/ 0 h 3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83" h="336">
                <a:moveTo>
                  <a:pt x="193" y="0"/>
                </a:moveTo>
                <a:lnTo>
                  <a:pt x="0" y="336"/>
                </a:lnTo>
                <a:lnTo>
                  <a:pt x="483" y="307"/>
                </a:lnTo>
                <a:lnTo>
                  <a:pt x="19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27" name="Freeform 109"/>
          <p:cNvSpPr>
            <a:spLocks/>
          </p:cNvSpPr>
          <p:nvPr/>
        </p:nvSpPr>
        <p:spPr bwMode="auto">
          <a:xfrm>
            <a:off x="3265488" y="6645275"/>
            <a:ext cx="450850" cy="387350"/>
          </a:xfrm>
          <a:custGeom>
            <a:avLst/>
            <a:gdLst>
              <a:gd name="T0" fmla="*/ 2147483647 w 284"/>
              <a:gd name="T1" fmla="*/ 0 h 244"/>
              <a:gd name="T2" fmla="*/ 0 w 284"/>
              <a:gd name="T3" fmla="*/ 2147483647 h 244"/>
              <a:gd name="T4" fmla="*/ 2147483647 w 284"/>
              <a:gd name="T5" fmla="*/ 2147483647 h 244"/>
              <a:gd name="T6" fmla="*/ 2147483647 w 284"/>
              <a:gd name="T7" fmla="*/ 0 h 244"/>
              <a:gd name="T8" fmla="*/ 2147483647 w 284"/>
              <a:gd name="T9" fmla="*/ 0 h 244"/>
              <a:gd name="T10" fmla="*/ 2147483647 w 284"/>
              <a:gd name="T11" fmla="*/ 0 h 2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84" h="244">
                <a:moveTo>
                  <a:pt x="179" y="0"/>
                </a:moveTo>
                <a:lnTo>
                  <a:pt x="0" y="187"/>
                </a:lnTo>
                <a:lnTo>
                  <a:pt x="284" y="244"/>
                </a:lnTo>
                <a:lnTo>
                  <a:pt x="17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28" name="Freeform 110"/>
          <p:cNvSpPr>
            <a:spLocks/>
          </p:cNvSpPr>
          <p:nvPr/>
        </p:nvSpPr>
        <p:spPr bwMode="auto">
          <a:xfrm>
            <a:off x="3475038" y="6484938"/>
            <a:ext cx="450850" cy="382587"/>
          </a:xfrm>
          <a:custGeom>
            <a:avLst/>
            <a:gdLst>
              <a:gd name="T0" fmla="*/ 2147483647 w 284"/>
              <a:gd name="T1" fmla="*/ 0 h 241"/>
              <a:gd name="T2" fmla="*/ 0 w 284"/>
              <a:gd name="T3" fmla="*/ 2147483647 h 241"/>
              <a:gd name="T4" fmla="*/ 2147483647 w 284"/>
              <a:gd name="T5" fmla="*/ 2147483647 h 241"/>
              <a:gd name="T6" fmla="*/ 2147483647 w 284"/>
              <a:gd name="T7" fmla="*/ 0 h 241"/>
              <a:gd name="T8" fmla="*/ 2147483647 w 284"/>
              <a:gd name="T9" fmla="*/ 0 h 241"/>
              <a:gd name="T10" fmla="*/ 2147483647 w 284"/>
              <a:gd name="T11" fmla="*/ 0 h 24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84" h="241">
                <a:moveTo>
                  <a:pt x="179" y="0"/>
                </a:moveTo>
                <a:lnTo>
                  <a:pt x="0" y="187"/>
                </a:lnTo>
                <a:lnTo>
                  <a:pt x="284" y="241"/>
                </a:lnTo>
                <a:lnTo>
                  <a:pt x="179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29" name="Freeform 111"/>
          <p:cNvSpPr>
            <a:spLocks/>
          </p:cNvSpPr>
          <p:nvPr/>
        </p:nvSpPr>
        <p:spPr bwMode="auto">
          <a:xfrm>
            <a:off x="8320088" y="3613150"/>
            <a:ext cx="752475" cy="1214438"/>
          </a:xfrm>
          <a:custGeom>
            <a:avLst/>
            <a:gdLst>
              <a:gd name="T0" fmla="*/ 2147483647 w 474"/>
              <a:gd name="T1" fmla="*/ 0 h 765"/>
              <a:gd name="T2" fmla="*/ 0 w 474"/>
              <a:gd name="T3" fmla="*/ 2147483647 h 765"/>
              <a:gd name="T4" fmla="*/ 2147483647 w 474"/>
              <a:gd name="T5" fmla="*/ 2147483647 h 765"/>
              <a:gd name="T6" fmla="*/ 2147483647 w 474"/>
              <a:gd name="T7" fmla="*/ 0 h 765"/>
              <a:gd name="T8" fmla="*/ 2147483647 w 474"/>
              <a:gd name="T9" fmla="*/ 0 h 765"/>
              <a:gd name="T10" fmla="*/ 2147483647 w 474"/>
              <a:gd name="T11" fmla="*/ 0 h 76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74" h="765">
                <a:moveTo>
                  <a:pt x="474" y="0"/>
                </a:moveTo>
                <a:lnTo>
                  <a:pt x="0" y="56"/>
                </a:lnTo>
                <a:lnTo>
                  <a:pt x="445" y="765"/>
                </a:lnTo>
                <a:lnTo>
                  <a:pt x="47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30" name="Freeform 112"/>
          <p:cNvSpPr>
            <a:spLocks/>
          </p:cNvSpPr>
          <p:nvPr/>
        </p:nvSpPr>
        <p:spPr bwMode="auto">
          <a:xfrm>
            <a:off x="8529638" y="3452813"/>
            <a:ext cx="752475" cy="1209675"/>
          </a:xfrm>
          <a:custGeom>
            <a:avLst/>
            <a:gdLst>
              <a:gd name="T0" fmla="*/ 2147483647 w 474"/>
              <a:gd name="T1" fmla="*/ 0 h 762"/>
              <a:gd name="T2" fmla="*/ 0 w 474"/>
              <a:gd name="T3" fmla="*/ 2147483647 h 762"/>
              <a:gd name="T4" fmla="*/ 2147483647 w 474"/>
              <a:gd name="T5" fmla="*/ 2147483647 h 762"/>
              <a:gd name="T6" fmla="*/ 2147483647 w 474"/>
              <a:gd name="T7" fmla="*/ 0 h 762"/>
              <a:gd name="T8" fmla="*/ 2147483647 w 474"/>
              <a:gd name="T9" fmla="*/ 0 h 762"/>
              <a:gd name="T10" fmla="*/ 2147483647 w 474"/>
              <a:gd name="T11" fmla="*/ 0 h 76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74" h="762">
                <a:moveTo>
                  <a:pt x="474" y="0"/>
                </a:moveTo>
                <a:lnTo>
                  <a:pt x="0" y="56"/>
                </a:lnTo>
                <a:lnTo>
                  <a:pt x="445" y="762"/>
                </a:lnTo>
                <a:lnTo>
                  <a:pt x="474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31" name="Freeform 113"/>
          <p:cNvSpPr>
            <a:spLocks/>
          </p:cNvSpPr>
          <p:nvPr/>
        </p:nvSpPr>
        <p:spPr bwMode="auto">
          <a:xfrm>
            <a:off x="8245475" y="5013325"/>
            <a:ext cx="827088" cy="625475"/>
          </a:xfrm>
          <a:custGeom>
            <a:avLst/>
            <a:gdLst>
              <a:gd name="T0" fmla="*/ 0 w 521"/>
              <a:gd name="T1" fmla="*/ 0 h 394"/>
              <a:gd name="T2" fmla="*/ 2147483647 w 521"/>
              <a:gd name="T3" fmla="*/ 2147483647 h 394"/>
              <a:gd name="T4" fmla="*/ 2147483647 w 521"/>
              <a:gd name="T5" fmla="*/ 2147483647 h 394"/>
              <a:gd name="T6" fmla="*/ 0 w 521"/>
              <a:gd name="T7" fmla="*/ 0 h 394"/>
              <a:gd name="T8" fmla="*/ 0 w 521"/>
              <a:gd name="T9" fmla="*/ 0 h 394"/>
              <a:gd name="T10" fmla="*/ 0 w 521"/>
              <a:gd name="T11" fmla="*/ 0 h 39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21" h="394">
                <a:moveTo>
                  <a:pt x="0" y="0"/>
                </a:moveTo>
                <a:lnTo>
                  <a:pt x="521" y="178"/>
                </a:lnTo>
                <a:lnTo>
                  <a:pt x="47" y="39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32" name="Freeform 114"/>
          <p:cNvSpPr>
            <a:spLocks/>
          </p:cNvSpPr>
          <p:nvPr/>
        </p:nvSpPr>
        <p:spPr bwMode="auto">
          <a:xfrm>
            <a:off x="8455025" y="4851400"/>
            <a:ext cx="827088" cy="627063"/>
          </a:xfrm>
          <a:custGeom>
            <a:avLst/>
            <a:gdLst>
              <a:gd name="T0" fmla="*/ 0 w 521"/>
              <a:gd name="T1" fmla="*/ 0 h 395"/>
              <a:gd name="T2" fmla="*/ 2147483647 w 521"/>
              <a:gd name="T3" fmla="*/ 2147483647 h 395"/>
              <a:gd name="T4" fmla="*/ 2147483647 w 521"/>
              <a:gd name="T5" fmla="*/ 2147483647 h 395"/>
              <a:gd name="T6" fmla="*/ 0 w 521"/>
              <a:gd name="T7" fmla="*/ 0 h 395"/>
              <a:gd name="T8" fmla="*/ 0 w 521"/>
              <a:gd name="T9" fmla="*/ 0 h 395"/>
              <a:gd name="T10" fmla="*/ 0 w 521"/>
              <a:gd name="T11" fmla="*/ 0 h 39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21" h="395">
                <a:moveTo>
                  <a:pt x="0" y="0"/>
                </a:moveTo>
                <a:lnTo>
                  <a:pt x="521" y="178"/>
                </a:lnTo>
                <a:lnTo>
                  <a:pt x="47" y="395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33" name="Freeform 115"/>
          <p:cNvSpPr>
            <a:spLocks/>
          </p:cNvSpPr>
          <p:nvPr/>
        </p:nvSpPr>
        <p:spPr bwMode="auto">
          <a:xfrm>
            <a:off x="8537575" y="5761038"/>
            <a:ext cx="512763" cy="333375"/>
          </a:xfrm>
          <a:custGeom>
            <a:avLst/>
            <a:gdLst>
              <a:gd name="T0" fmla="*/ 0 w 323"/>
              <a:gd name="T1" fmla="*/ 2147483647 h 210"/>
              <a:gd name="T2" fmla="*/ 2147483647 w 323"/>
              <a:gd name="T3" fmla="*/ 0 h 210"/>
              <a:gd name="T4" fmla="*/ 2147483647 w 323"/>
              <a:gd name="T5" fmla="*/ 2147483647 h 210"/>
              <a:gd name="T6" fmla="*/ 0 w 323"/>
              <a:gd name="T7" fmla="*/ 2147483647 h 210"/>
              <a:gd name="T8" fmla="*/ 0 w 323"/>
              <a:gd name="T9" fmla="*/ 2147483647 h 210"/>
              <a:gd name="T10" fmla="*/ 0 w 323"/>
              <a:gd name="T11" fmla="*/ 2147483647 h 2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23" h="210">
                <a:moveTo>
                  <a:pt x="0" y="68"/>
                </a:moveTo>
                <a:lnTo>
                  <a:pt x="323" y="0"/>
                </a:lnTo>
                <a:lnTo>
                  <a:pt x="323" y="210"/>
                </a:lnTo>
                <a:lnTo>
                  <a:pt x="0" y="6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34" name="Freeform 116"/>
          <p:cNvSpPr>
            <a:spLocks/>
          </p:cNvSpPr>
          <p:nvPr/>
        </p:nvSpPr>
        <p:spPr bwMode="auto">
          <a:xfrm>
            <a:off x="8747125" y="5600700"/>
            <a:ext cx="515938" cy="331788"/>
          </a:xfrm>
          <a:custGeom>
            <a:avLst/>
            <a:gdLst>
              <a:gd name="T0" fmla="*/ 0 w 325"/>
              <a:gd name="T1" fmla="*/ 2147483647 h 209"/>
              <a:gd name="T2" fmla="*/ 2147483647 w 325"/>
              <a:gd name="T3" fmla="*/ 0 h 209"/>
              <a:gd name="T4" fmla="*/ 2147483647 w 325"/>
              <a:gd name="T5" fmla="*/ 2147483647 h 209"/>
              <a:gd name="T6" fmla="*/ 0 w 325"/>
              <a:gd name="T7" fmla="*/ 2147483647 h 209"/>
              <a:gd name="T8" fmla="*/ 0 w 325"/>
              <a:gd name="T9" fmla="*/ 2147483647 h 209"/>
              <a:gd name="T10" fmla="*/ 0 w 325"/>
              <a:gd name="T11" fmla="*/ 2147483647 h 2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25" h="209">
                <a:moveTo>
                  <a:pt x="0" y="67"/>
                </a:moveTo>
                <a:lnTo>
                  <a:pt x="325" y="0"/>
                </a:lnTo>
                <a:lnTo>
                  <a:pt x="325" y="209"/>
                </a:lnTo>
                <a:lnTo>
                  <a:pt x="0" y="67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35" name="Freeform 117"/>
          <p:cNvSpPr>
            <a:spLocks/>
          </p:cNvSpPr>
          <p:nvPr/>
        </p:nvSpPr>
        <p:spPr bwMode="auto">
          <a:xfrm>
            <a:off x="4745038" y="6434138"/>
            <a:ext cx="896937" cy="798512"/>
          </a:xfrm>
          <a:custGeom>
            <a:avLst/>
            <a:gdLst>
              <a:gd name="T0" fmla="*/ 0 w 565"/>
              <a:gd name="T1" fmla="*/ 2147483647 h 503"/>
              <a:gd name="T2" fmla="*/ 2147483647 w 565"/>
              <a:gd name="T3" fmla="*/ 2147483647 h 503"/>
              <a:gd name="T4" fmla="*/ 2147483647 w 565"/>
              <a:gd name="T5" fmla="*/ 0 h 503"/>
              <a:gd name="T6" fmla="*/ 0 w 565"/>
              <a:gd name="T7" fmla="*/ 2147483647 h 503"/>
              <a:gd name="T8" fmla="*/ 0 w 565"/>
              <a:gd name="T9" fmla="*/ 2147483647 h 503"/>
              <a:gd name="T10" fmla="*/ 0 w 565"/>
              <a:gd name="T11" fmla="*/ 2147483647 h 50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65" h="503">
                <a:moveTo>
                  <a:pt x="0" y="147"/>
                </a:moveTo>
                <a:lnTo>
                  <a:pt x="565" y="503"/>
                </a:lnTo>
                <a:lnTo>
                  <a:pt x="521" y="0"/>
                </a:lnTo>
                <a:lnTo>
                  <a:pt x="0" y="1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36" name="Freeform 118"/>
          <p:cNvSpPr>
            <a:spLocks/>
          </p:cNvSpPr>
          <p:nvPr/>
        </p:nvSpPr>
        <p:spPr bwMode="auto">
          <a:xfrm>
            <a:off x="4953000" y="6273800"/>
            <a:ext cx="898525" cy="796925"/>
          </a:xfrm>
          <a:custGeom>
            <a:avLst/>
            <a:gdLst>
              <a:gd name="T0" fmla="*/ 0 w 566"/>
              <a:gd name="T1" fmla="*/ 2147483647 h 502"/>
              <a:gd name="T2" fmla="*/ 2147483647 w 566"/>
              <a:gd name="T3" fmla="*/ 2147483647 h 502"/>
              <a:gd name="T4" fmla="*/ 2147483647 w 566"/>
              <a:gd name="T5" fmla="*/ 0 h 502"/>
              <a:gd name="T6" fmla="*/ 0 w 566"/>
              <a:gd name="T7" fmla="*/ 2147483647 h 502"/>
              <a:gd name="T8" fmla="*/ 0 w 566"/>
              <a:gd name="T9" fmla="*/ 2147483647 h 502"/>
              <a:gd name="T10" fmla="*/ 0 w 566"/>
              <a:gd name="T11" fmla="*/ 2147483647 h 50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66" h="502">
                <a:moveTo>
                  <a:pt x="0" y="146"/>
                </a:moveTo>
                <a:lnTo>
                  <a:pt x="566" y="502"/>
                </a:lnTo>
                <a:lnTo>
                  <a:pt x="522" y="0"/>
                </a:lnTo>
                <a:lnTo>
                  <a:pt x="0" y="14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37" name="Freeform 119"/>
          <p:cNvSpPr>
            <a:spLocks/>
          </p:cNvSpPr>
          <p:nvPr/>
        </p:nvSpPr>
        <p:spPr bwMode="auto">
          <a:xfrm>
            <a:off x="5813425" y="6394450"/>
            <a:ext cx="1149350" cy="458788"/>
          </a:xfrm>
          <a:custGeom>
            <a:avLst/>
            <a:gdLst>
              <a:gd name="T0" fmla="*/ 0 w 724"/>
              <a:gd name="T1" fmla="*/ 2147483647 h 289"/>
              <a:gd name="T2" fmla="*/ 2147483647 w 724"/>
              <a:gd name="T3" fmla="*/ 0 h 289"/>
              <a:gd name="T4" fmla="*/ 2147483647 w 724"/>
              <a:gd name="T5" fmla="*/ 2147483647 h 289"/>
              <a:gd name="T6" fmla="*/ 0 w 724"/>
              <a:gd name="T7" fmla="*/ 2147483647 h 289"/>
              <a:gd name="T8" fmla="*/ 0 w 724"/>
              <a:gd name="T9" fmla="*/ 2147483647 h 289"/>
              <a:gd name="T10" fmla="*/ 0 w 724"/>
              <a:gd name="T11" fmla="*/ 2147483647 h 28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24" h="289">
                <a:moveTo>
                  <a:pt x="0" y="255"/>
                </a:moveTo>
                <a:lnTo>
                  <a:pt x="691" y="0"/>
                </a:lnTo>
                <a:lnTo>
                  <a:pt x="724" y="289"/>
                </a:lnTo>
                <a:lnTo>
                  <a:pt x="0" y="25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38" name="Freeform 120"/>
          <p:cNvSpPr>
            <a:spLocks/>
          </p:cNvSpPr>
          <p:nvPr/>
        </p:nvSpPr>
        <p:spPr bwMode="auto">
          <a:xfrm>
            <a:off x="6022975" y="6234113"/>
            <a:ext cx="1152525" cy="457200"/>
          </a:xfrm>
          <a:custGeom>
            <a:avLst/>
            <a:gdLst>
              <a:gd name="T0" fmla="*/ 0 w 726"/>
              <a:gd name="T1" fmla="*/ 2147483647 h 288"/>
              <a:gd name="T2" fmla="*/ 2147483647 w 726"/>
              <a:gd name="T3" fmla="*/ 0 h 288"/>
              <a:gd name="T4" fmla="*/ 2147483647 w 726"/>
              <a:gd name="T5" fmla="*/ 2147483647 h 288"/>
              <a:gd name="T6" fmla="*/ 0 w 726"/>
              <a:gd name="T7" fmla="*/ 2147483647 h 288"/>
              <a:gd name="T8" fmla="*/ 0 w 726"/>
              <a:gd name="T9" fmla="*/ 2147483647 h 288"/>
              <a:gd name="T10" fmla="*/ 0 w 726"/>
              <a:gd name="T11" fmla="*/ 2147483647 h 28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726" h="288">
                <a:moveTo>
                  <a:pt x="0" y="255"/>
                </a:moveTo>
                <a:lnTo>
                  <a:pt x="691" y="0"/>
                </a:lnTo>
                <a:lnTo>
                  <a:pt x="726" y="288"/>
                </a:lnTo>
                <a:lnTo>
                  <a:pt x="0" y="255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39" name="Freeform 121"/>
          <p:cNvSpPr>
            <a:spLocks/>
          </p:cNvSpPr>
          <p:nvPr/>
        </p:nvSpPr>
        <p:spPr bwMode="auto">
          <a:xfrm>
            <a:off x="5186363" y="5689600"/>
            <a:ext cx="427037" cy="558800"/>
          </a:xfrm>
          <a:custGeom>
            <a:avLst/>
            <a:gdLst>
              <a:gd name="T0" fmla="*/ 0 w 269"/>
              <a:gd name="T1" fmla="*/ 2147483647 h 352"/>
              <a:gd name="T2" fmla="*/ 2147483647 w 269"/>
              <a:gd name="T3" fmla="*/ 2147483647 h 352"/>
              <a:gd name="T4" fmla="*/ 2147483647 w 269"/>
              <a:gd name="T5" fmla="*/ 0 h 352"/>
              <a:gd name="T6" fmla="*/ 0 w 269"/>
              <a:gd name="T7" fmla="*/ 2147483647 h 352"/>
              <a:gd name="T8" fmla="*/ 0 w 269"/>
              <a:gd name="T9" fmla="*/ 2147483647 h 352"/>
              <a:gd name="T10" fmla="*/ 0 w 269"/>
              <a:gd name="T11" fmla="*/ 2147483647 h 3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69" h="352">
                <a:moveTo>
                  <a:pt x="0" y="56"/>
                </a:moveTo>
                <a:lnTo>
                  <a:pt x="199" y="352"/>
                </a:lnTo>
                <a:lnTo>
                  <a:pt x="269" y="0"/>
                </a:lnTo>
                <a:lnTo>
                  <a:pt x="0" y="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40" name="Freeform 122"/>
          <p:cNvSpPr>
            <a:spLocks/>
          </p:cNvSpPr>
          <p:nvPr/>
        </p:nvSpPr>
        <p:spPr bwMode="auto">
          <a:xfrm>
            <a:off x="5395913" y="5527675"/>
            <a:ext cx="427037" cy="558800"/>
          </a:xfrm>
          <a:custGeom>
            <a:avLst/>
            <a:gdLst>
              <a:gd name="T0" fmla="*/ 0 w 269"/>
              <a:gd name="T1" fmla="*/ 2147483647 h 352"/>
              <a:gd name="T2" fmla="*/ 2147483647 w 269"/>
              <a:gd name="T3" fmla="*/ 2147483647 h 352"/>
              <a:gd name="T4" fmla="*/ 2147483647 w 269"/>
              <a:gd name="T5" fmla="*/ 0 h 352"/>
              <a:gd name="T6" fmla="*/ 0 w 269"/>
              <a:gd name="T7" fmla="*/ 2147483647 h 352"/>
              <a:gd name="T8" fmla="*/ 0 w 269"/>
              <a:gd name="T9" fmla="*/ 2147483647 h 352"/>
              <a:gd name="T10" fmla="*/ 0 w 269"/>
              <a:gd name="T11" fmla="*/ 2147483647 h 3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69" h="352">
                <a:moveTo>
                  <a:pt x="0" y="57"/>
                </a:moveTo>
                <a:lnTo>
                  <a:pt x="199" y="352"/>
                </a:lnTo>
                <a:lnTo>
                  <a:pt x="269" y="0"/>
                </a:lnTo>
                <a:lnTo>
                  <a:pt x="0" y="5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41" name="Freeform 123"/>
          <p:cNvSpPr>
            <a:spLocks/>
          </p:cNvSpPr>
          <p:nvPr/>
        </p:nvSpPr>
        <p:spPr bwMode="auto">
          <a:xfrm>
            <a:off x="5948363" y="5843588"/>
            <a:ext cx="701675" cy="550862"/>
          </a:xfrm>
          <a:custGeom>
            <a:avLst/>
            <a:gdLst>
              <a:gd name="T0" fmla="*/ 0 w 442"/>
              <a:gd name="T1" fmla="*/ 0 h 347"/>
              <a:gd name="T2" fmla="*/ 2147483647 w 442"/>
              <a:gd name="T3" fmla="*/ 2147483647 h 347"/>
              <a:gd name="T4" fmla="*/ 0 w 442"/>
              <a:gd name="T5" fmla="*/ 2147483647 h 347"/>
              <a:gd name="T6" fmla="*/ 0 w 442"/>
              <a:gd name="T7" fmla="*/ 0 h 347"/>
              <a:gd name="T8" fmla="*/ 0 w 442"/>
              <a:gd name="T9" fmla="*/ 0 h 347"/>
              <a:gd name="T10" fmla="*/ 0 w 442"/>
              <a:gd name="T11" fmla="*/ 0 h 34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42" h="347">
                <a:moveTo>
                  <a:pt x="0" y="0"/>
                </a:moveTo>
                <a:lnTo>
                  <a:pt x="442" y="275"/>
                </a:lnTo>
                <a:lnTo>
                  <a:pt x="0" y="34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42" name="Freeform 124"/>
          <p:cNvSpPr>
            <a:spLocks/>
          </p:cNvSpPr>
          <p:nvPr/>
        </p:nvSpPr>
        <p:spPr bwMode="auto">
          <a:xfrm>
            <a:off x="6157913" y="5681663"/>
            <a:ext cx="701675" cy="552450"/>
          </a:xfrm>
          <a:custGeom>
            <a:avLst/>
            <a:gdLst>
              <a:gd name="T0" fmla="*/ 0 w 442"/>
              <a:gd name="T1" fmla="*/ 0 h 348"/>
              <a:gd name="T2" fmla="*/ 2147483647 w 442"/>
              <a:gd name="T3" fmla="*/ 2147483647 h 348"/>
              <a:gd name="T4" fmla="*/ 0 w 442"/>
              <a:gd name="T5" fmla="*/ 2147483647 h 348"/>
              <a:gd name="T6" fmla="*/ 0 w 442"/>
              <a:gd name="T7" fmla="*/ 0 h 348"/>
              <a:gd name="T8" fmla="*/ 0 w 442"/>
              <a:gd name="T9" fmla="*/ 0 h 348"/>
              <a:gd name="T10" fmla="*/ 0 w 442"/>
              <a:gd name="T11" fmla="*/ 0 h 3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42" h="348">
                <a:moveTo>
                  <a:pt x="0" y="0"/>
                </a:moveTo>
                <a:lnTo>
                  <a:pt x="442" y="276"/>
                </a:lnTo>
                <a:lnTo>
                  <a:pt x="0" y="348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43" name="Freeform 125"/>
          <p:cNvSpPr>
            <a:spLocks/>
          </p:cNvSpPr>
          <p:nvPr/>
        </p:nvSpPr>
        <p:spPr bwMode="auto">
          <a:xfrm>
            <a:off x="6567488" y="5181600"/>
            <a:ext cx="1436687" cy="869950"/>
          </a:xfrm>
          <a:custGeom>
            <a:avLst/>
            <a:gdLst>
              <a:gd name="T0" fmla="*/ 2147483647 w 905"/>
              <a:gd name="T1" fmla="*/ 0 h 548"/>
              <a:gd name="T2" fmla="*/ 2147483647 w 905"/>
              <a:gd name="T3" fmla="*/ 2147483647 h 548"/>
              <a:gd name="T4" fmla="*/ 0 w 905"/>
              <a:gd name="T5" fmla="*/ 2147483647 h 548"/>
              <a:gd name="T6" fmla="*/ 2147483647 w 905"/>
              <a:gd name="T7" fmla="*/ 0 h 548"/>
              <a:gd name="T8" fmla="*/ 2147483647 w 905"/>
              <a:gd name="T9" fmla="*/ 0 h 548"/>
              <a:gd name="T10" fmla="*/ 2147483647 w 905"/>
              <a:gd name="T11" fmla="*/ 0 h 5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05" h="548">
                <a:moveTo>
                  <a:pt x="594" y="0"/>
                </a:moveTo>
                <a:lnTo>
                  <a:pt x="905" y="279"/>
                </a:lnTo>
                <a:lnTo>
                  <a:pt x="0" y="548"/>
                </a:lnTo>
                <a:lnTo>
                  <a:pt x="59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44" name="Freeform 126"/>
          <p:cNvSpPr>
            <a:spLocks/>
          </p:cNvSpPr>
          <p:nvPr/>
        </p:nvSpPr>
        <p:spPr bwMode="auto">
          <a:xfrm>
            <a:off x="6777038" y="5019675"/>
            <a:ext cx="1435100" cy="869950"/>
          </a:xfrm>
          <a:custGeom>
            <a:avLst/>
            <a:gdLst>
              <a:gd name="T0" fmla="*/ 2147483647 w 904"/>
              <a:gd name="T1" fmla="*/ 0 h 548"/>
              <a:gd name="T2" fmla="*/ 2147483647 w 904"/>
              <a:gd name="T3" fmla="*/ 2147483647 h 548"/>
              <a:gd name="T4" fmla="*/ 0 w 904"/>
              <a:gd name="T5" fmla="*/ 2147483647 h 548"/>
              <a:gd name="T6" fmla="*/ 2147483647 w 904"/>
              <a:gd name="T7" fmla="*/ 0 h 548"/>
              <a:gd name="T8" fmla="*/ 2147483647 w 904"/>
              <a:gd name="T9" fmla="*/ 0 h 548"/>
              <a:gd name="T10" fmla="*/ 2147483647 w 904"/>
              <a:gd name="T11" fmla="*/ 0 h 5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04" h="548">
                <a:moveTo>
                  <a:pt x="594" y="0"/>
                </a:moveTo>
                <a:lnTo>
                  <a:pt x="904" y="280"/>
                </a:lnTo>
                <a:lnTo>
                  <a:pt x="0" y="548"/>
                </a:lnTo>
                <a:lnTo>
                  <a:pt x="59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45" name="Freeform 127"/>
          <p:cNvSpPr>
            <a:spLocks/>
          </p:cNvSpPr>
          <p:nvPr/>
        </p:nvSpPr>
        <p:spPr bwMode="auto">
          <a:xfrm>
            <a:off x="4103688" y="3995738"/>
            <a:ext cx="496887" cy="587375"/>
          </a:xfrm>
          <a:custGeom>
            <a:avLst/>
            <a:gdLst>
              <a:gd name="T0" fmla="*/ 0 w 313"/>
              <a:gd name="T1" fmla="*/ 0 h 370"/>
              <a:gd name="T2" fmla="*/ 2147483647 w 313"/>
              <a:gd name="T3" fmla="*/ 2147483647 h 370"/>
              <a:gd name="T4" fmla="*/ 2147483647 w 313"/>
              <a:gd name="T5" fmla="*/ 2147483647 h 370"/>
              <a:gd name="T6" fmla="*/ 0 w 313"/>
              <a:gd name="T7" fmla="*/ 0 h 370"/>
              <a:gd name="T8" fmla="*/ 0 w 313"/>
              <a:gd name="T9" fmla="*/ 0 h 370"/>
              <a:gd name="T10" fmla="*/ 0 w 313"/>
              <a:gd name="T11" fmla="*/ 0 h 3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13" h="370">
                <a:moveTo>
                  <a:pt x="0" y="0"/>
                </a:moveTo>
                <a:lnTo>
                  <a:pt x="152" y="370"/>
                </a:lnTo>
                <a:lnTo>
                  <a:pt x="313" y="1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46" name="Freeform 128"/>
          <p:cNvSpPr>
            <a:spLocks/>
          </p:cNvSpPr>
          <p:nvPr/>
        </p:nvSpPr>
        <p:spPr bwMode="auto">
          <a:xfrm>
            <a:off x="4311650" y="3832225"/>
            <a:ext cx="498475" cy="590550"/>
          </a:xfrm>
          <a:custGeom>
            <a:avLst/>
            <a:gdLst>
              <a:gd name="T0" fmla="*/ 0 w 314"/>
              <a:gd name="T1" fmla="*/ 0 h 372"/>
              <a:gd name="T2" fmla="*/ 2147483647 w 314"/>
              <a:gd name="T3" fmla="*/ 2147483647 h 372"/>
              <a:gd name="T4" fmla="*/ 2147483647 w 314"/>
              <a:gd name="T5" fmla="*/ 2147483647 h 372"/>
              <a:gd name="T6" fmla="*/ 0 w 314"/>
              <a:gd name="T7" fmla="*/ 0 h 372"/>
              <a:gd name="T8" fmla="*/ 0 w 314"/>
              <a:gd name="T9" fmla="*/ 0 h 372"/>
              <a:gd name="T10" fmla="*/ 0 w 314"/>
              <a:gd name="T11" fmla="*/ 0 h 3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14" h="372">
                <a:moveTo>
                  <a:pt x="0" y="0"/>
                </a:moveTo>
                <a:lnTo>
                  <a:pt x="156" y="372"/>
                </a:lnTo>
                <a:lnTo>
                  <a:pt x="314" y="22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47" name="Freeform 129"/>
          <p:cNvSpPr>
            <a:spLocks/>
          </p:cNvSpPr>
          <p:nvPr/>
        </p:nvSpPr>
        <p:spPr bwMode="auto">
          <a:xfrm>
            <a:off x="6543675" y="623888"/>
            <a:ext cx="631825" cy="720725"/>
          </a:xfrm>
          <a:custGeom>
            <a:avLst/>
            <a:gdLst>
              <a:gd name="T0" fmla="*/ 0 w 398"/>
              <a:gd name="T1" fmla="*/ 2147483647 h 454"/>
              <a:gd name="T2" fmla="*/ 2147483647 w 398"/>
              <a:gd name="T3" fmla="*/ 0 h 454"/>
              <a:gd name="T4" fmla="*/ 2147483647 w 398"/>
              <a:gd name="T5" fmla="*/ 2147483647 h 454"/>
              <a:gd name="T6" fmla="*/ 0 w 398"/>
              <a:gd name="T7" fmla="*/ 2147483647 h 454"/>
              <a:gd name="T8" fmla="*/ 0 w 398"/>
              <a:gd name="T9" fmla="*/ 2147483647 h 454"/>
              <a:gd name="T10" fmla="*/ 0 w 398"/>
              <a:gd name="T11" fmla="*/ 2147483647 h 45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" h="454">
                <a:moveTo>
                  <a:pt x="0" y="52"/>
                </a:moveTo>
                <a:lnTo>
                  <a:pt x="398" y="0"/>
                </a:lnTo>
                <a:lnTo>
                  <a:pt x="331" y="454"/>
                </a:lnTo>
                <a:lnTo>
                  <a:pt x="0" y="5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48" name="Freeform 130"/>
          <p:cNvSpPr>
            <a:spLocks/>
          </p:cNvSpPr>
          <p:nvPr/>
        </p:nvSpPr>
        <p:spPr bwMode="auto">
          <a:xfrm>
            <a:off x="6753225" y="463550"/>
            <a:ext cx="631825" cy="719138"/>
          </a:xfrm>
          <a:custGeom>
            <a:avLst/>
            <a:gdLst>
              <a:gd name="T0" fmla="*/ 0 w 398"/>
              <a:gd name="T1" fmla="*/ 2147483647 h 453"/>
              <a:gd name="T2" fmla="*/ 2147483647 w 398"/>
              <a:gd name="T3" fmla="*/ 0 h 453"/>
              <a:gd name="T4" fmla="*/ 2147483647 w 398"/>
              <a:gd name="T5" fmla="*/ 2147483647 h 453"/>
              <a:gd name="T6" fmla="*/ 0 w 398"/>
              <a:gd name="T7" fmla="*/ 2147483647 h 453"/>
              <a:gd name="T8" fmla="*/ 0 w 398"/>
              <a:gd name="T9" fmla="*/ 2147483647 h 453"/>
              <a:gd name="T10" fmla="*/ 0 w 398"/>
              <a:gd name="T11" fmla="*/ 2147483647 h 4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" h="453">
                <a:moveTo>
                  <a:pt x="0" y="52"/>
                </a:moveTo>
                <a:lnTo>
                  <a:pt x="398" y="0"/>
                </a:lnTo>
                <a:lnTo>
                  <a:pt x="331" y="453"/>
                </a:lnTo>
                <a:lnTo>
                  <a:pt x="0" y="5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649" name="WordArt 3"/>
          <p:cNvSpPr>
            <a:spLocks noChangeArrowheads="1" noChangeShapeType="1" noTextEdit="1"/>
          </p:cNvSpPr>
          <p:nvPr/>
        </p:nvSpPr>
        <p:spPr bwMode="auto">
          <a:xfrm>
            <a:off x="1219200" y="1447800"/>
            <a:ext cx="7086600" cy="411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Impact" panose="020B0806030902050204" pitchFamily="34" charset="0"/>
              </a:rPr>
              <a:t>Homework:</a:t>
            </a:r>
          </a:p>
          <a:p>
            <a:pPr algn="ctr"/>
            <a:r>
              <a:rPr lang="en-US" sz="3600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Impact" panose="020B0806030902050204" pitchFamily="34" charset="0"/>
              </a:rPr>
              <a:t>Practice WS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reeform 5"/>
          <p:cNvSpPr>
            <a:spLocks/>
          </p:cNvSpPr>
          <p:nvPr/>
        </p:nvSpPr>
        <p:spPr bwMode="auto">
          <a:xfrm>
            <a:off x="87313" y="188913"/>
            <a:ext cx="8959850" cy="6394450"/>
          </a:xfrm>
          <a:custGeom>
            <a:avLst/>
            <a:gdLst>
              <a:gd name="T0" fmla="*/ 2147483647 w 5644"/>
              <a:gd name="T1" fmla="*/ 0 h 4028"/>
              <a:gd name="T2" fmla="*/ 0 w 5644"/>
              <a:gd name="T3" fmla="*/ 2147483647 h 4028"/>
              <a:gd name="T4" fmla="*/ 2147483647 w 5644"/>
              <a:gd name="T5" fmla="*/ 2147483647 h 4028"/>
              <a:gd name="T6" fmla="*/ 2147483647 w 5644"/>
              <a:gd name="T7" fmla="*/ 2147483647 h 4028"/>
              <a:gd name="T8" fmla="*/ 2147483647 w 5644"/>
              <a:gd name="T9" fmla="*/ 0 h 4028"/>
              <a:gd name="T10" fmla="*/ 2147483647 w 5644"/>
              <a:gd name="T11" fmla="*/ 0 h 402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644" h="4028">
                <a:moveTo>
                  <a:pt x="25" y="0"/>
                </a:moveTo>
                <a:lnTo>
                  <a:pt x="0" y="3996"/>
                </a:lnTo>
                <a:lnTo>
                  <a:pt x="5644" y="4028"/>
                </a:lnTo>
                <a:lnTo>
                  <a:pt x="5556" y="45"/>
                </a:lnTo>
                <a:lnTo>
                  <a:pt x="25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3" name="Freeform 6"/>
          <p:cNvSpPr>
            <a:spLocks/>
          </p:cNvSpPr>
          <p:nvPr/>
        </p:nvSpPr>
        <p:spPr bwMode="auto">
          <a:xfrm>
            <a:off x="103188" y="242888"/>
            <a:ext cx="1073150" cy="576262"/>
          </a:xfrm>
          <a:custGeom>
            <a:avLst/>
            <a:gdLst>
              <a:gd name="T0" fmla="*/ 0 w 676"/>
              <a:gd name="T1" fmla="*/ 2147483647 h 363"/>
              <a:gd name="T2" fmla="*/ 2147483647 w 676"/>
              <a:gd name="T3" fmla="*/ 0 h 363"/>
              <a:gd name="T4" fmla="*/ 2147483647 w 676"/>
              <a:gd name="T5" fmla="*/ 2147483647 h 363"/>
              <a:gd name="T6" fmla="*/ 0 w 676"/>
              <a:gd name="T7" fmla="*/ 2147483647 h 363"/>
              <a:gd name="T8" fmla="*/ 0 w 676"/>
              <a:gd name="T9" fmla="*/ 2147483647 h 3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76" h="363">
                <a:moveTo>
                  <a:pt x="0" y="363"/>
                </a:moveTo>
                <a:lnTo>
                  <a:pt x="359" y="0"/>
                </a:lnTo>
                <a:lnTo>
                  <a:pt x="676" y="351"/>
                </a:lnTo>
                <a:lnTo>
                  <a:pt x="0" y="36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4" name="Freeform 7"/>
          <p:cNvSpPr>
            <a:spLocks/>
          </p:cNvSpPr>
          <p:nvPr/>
        </p:nvSpPr>
        <p:spPr bwMode="auto">
          <a:xfrm>
            <a:off x="1219200" y="274638"/>
            <a:ext cx="811213" cy="631825"/>
          </a:xfrm>
          <a:custGeom>
            <a:avLst/>
            <a:gdLst>
              <a:gd name="T0" fmla="*/ 0 w 511"/>
              <a:gd name="T1" fmla="*/ 0 h 398"/>
              <a:gd name="T2" fmla="*/ 2147483647 w 511"/>
              <a:gd name="T3" fmla="*/ 2147483647 h 398"/>
              <a:gd name="T4" fmla="*/ 2147483647 w 511"/>
              <a:gd name="T5" fmla="*/ 2147483647 h 398"/>
              <a:gd name="T6" fmla="*/ 0 w 511"/>
              <a:gd name="T7" fmla="*/ 0 h 398"/>
              <a:gd name="T8" fmla="*/ 0 w 511"/>
              <a:gd name="T9" fmla="*/ 0 h 3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11" h="398">
                <a:moveTo>
                  <a:pt x="0" y="0"/>
                </a:moveTo>
                <a:lnTo>
                  <a:pt x="226" y="398"/>
                </a:lnTo>
                <a:lnTo>
                  <a:pt x="511" y="3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5" name="Freeform 8"/>
          <p:cNvSpPr>
            <a:spLocks/>
          </p:cNvSpPr>
          <p:nvPr/>
        </p:nvSpPr>
        <p:spPr bwMode="auto">
          <a:xfrm>
            <a:off x="2103438" y="188913"/>
            <a:ext cx="995362" cy="647700"/>
          </a:xfrm>
          <a:custGeom>
            <a:avLst/>
            <a:gdLst>
              <a:gd name="T0" fmla="*/ 2147483647 w 627"/>
              <a:gd name="T1" fmla="*/ 0 h 408"/>
              <a:gd name="T2" fmla="*/ 0 w 627"/>
              <a:gd name="T3" fmla="*/ 2147483647 h 408"/>
              <a:gd name="T4" fmla="*/ 2147483647 w 627"/>
              <a:gd name="T5" fmla="*/ 2147483647 h 408"/>
              <a:gd name="T6" fmla="*/ 2147483647 w 627"/>
              <a:gd name="T7" fmla="*/ 0 h 408"/>
              <a:gd name="T8" fmla="*/ 2147483647 w 627"/>
              <a:gd name="T9" fmla="*/ 0 h 4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27" h="408">
                <a:moveTo>
                  <a:pt x="299" y="0"/>
                </a:moveTo>
                <a:lnTo>
                  <a:pt x="0" y="408"/>
                </a:lnTo>
                <a:lnTo>
                  <a:pt x="627" y="363"/>
                </a:lnTo>
                <a:lnTo>
                  <a:pt x="29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6" name="Freeform 9"/>
          <p:cNvSpPr>
            <a:spLocks/>
          </p:cNvSpPr>
          <p:nvPr/>
        </p:nvSpPr>
        <p:spPr bwMode="auto">
          <a:xfrm>
            <a:off x="3219450" y="309563"/>
            <a:ext cx="739775" cy="615950"/>
          </a:xfrm>
          <a:custGeom>
            <a:avLst/>
            <a:gdLst>
              <a:gd name="T0" fmla="*/ 0 w 466"/>
              <a:gd name="T1" fmla="*/ 0 h 388"/>
              <a:gd name="T2" fmla="*/ 2147483647 w 466"/>
              <a:gd name="T3" fmla="*/ 2147483647 h 388"/>
              <a:gd name="T4" fmla="*/ 2147483647 w 466"/>
              <a:gd name="T5" fmla="*/ 2147483647 h 388"/>
              <a:gd name="T6" fmla="*/ 0 w 466"/>
              <a:gd name="T7" fmla="*/ 0 h 388"/>
              <a:gd name="T8" fmla="*/ 0 w 466"/>
              <a:gd name="T9" fmla="*/ 0 h 3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66" h="388">
                <a:moveTo>
                  <a:pt x="0" y="0"/>
                </a:moveTo>
                <a:lnTo>
                  <a:pt x="195" y="388"/>
                </a:lnTo>
                <a:lnTo>
                  <a:pt x="466" y="5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7" name="Freeform 10"/>
          <p:cNvSpPr>
            <a:spLocks/>
          </p:cNvSpPr>
          <p:nvPr/>
        </p:nvSpPr>
        <p:spPr bwMode="auto">
          <a:xfrm>
            <a:off x="4195763" y="242888"/>
            <a:ext cx="714375" cy="593725"/>
          </a:xfrm>
          <a:custGeom>
            <a:avLst/>
            <a:gdLst>
              <a:gd name="T0" fmla="*/ 2147483647 w 450"/>
              <a:gd name="T1" fmla="*/ 0 h 374"/>
              <a:gd name="T2" fmla="*/ 0 w 450"/>
              <a:gd name="T3" fmla="*/ 2147483647 h 374"/>
              <a:gd name="T4" fmla="*/ 2147483647 w 450"/>
              <a:gd name="T5" fmla="*/ 2147483647 h 374"/>
              <a:gd name="T6" fmla="*/ 2147483647 w 450"/>
              <a:gd name="T7" fmla="*/ 0 h 374"/>
              <a:gd name="T8" fmla="*/ 2147483647 w 450"/>
              <a:gd name="T9" fmla="*/ 0 h 3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0" h="374">
                <a:moveTo>
                  <a:pt x="195" y="0"/>
                </a:moveTo>
                <a:lnTo>
                  <a:pt x="0" y="351"/>
                </a:lnTo>
                <a:lnTo>
                  <a:pt x="450" y="374"/>
                </a:lnTo>
                <a:lnTo>
                  <a:pt x="19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8" name="Freeform 11"/>
          <p:cNvSpPr>
            <a:spLocks/>
          </p:cNvSpPr>
          <p:nvPr/>
        </p:nvSpPr>
        <p:spPr bwMode="auto">
          <a:xfrm>
            <a:off x="5172075" y="328613"/>
            <a:ext cx="738188" cy="490537"/>
          </a:xfrm>
          <a:custGeom>
            <a:avLst/>
            <a:gdLst>
              <a:gd name="T0" fmla="*/ 0 w 465"/>
              <a:gd name="T1" fmla="*/ 2147483647 h 309"/>
              <a:gd name="T2" fmla="*/ 2147483647 w 465"/>
              <a:gd name="T3" fmla="*/ 2147483647 h 309"/>
              <a:gd name="T4" fmla="*/ 2147483647 w 465"/>
              <a:gd name="T5" fmla="*/ 0 h 309"/>
              <a:gd name="T6" fmla="*/ 0 w 465"/>
              <a:gd name="T7" fmla="*/ 2147483647 h 309"/>
              <a:gd name="T8" fmla="*/ 0 w 465"/>
              <a:gd name="T9" fmla="*/ 2147483647 h 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65" h="309">
                <a:moveTo>
                  <a:pt x="0" y="13"/>
                </a:moveTo>
                <a:lnTo>
                  <a:pt x="255" y="309"/>
                </a:lnTo>
                <a:lnTo>
                  <a:pt x="465" y="0"/>
                </a:lnTo>
                <a:lnTo>
                  <a:pt x="0" y="1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9" name="Freeform 12"/>
          <p:cNvSpPr>
            <a:spLocks/>
          </p:cNvSpPr>
          <p:nvPr/>
        </p:nvSpPr>
        <p:spPr bwMode="auto">
          <a:xfrm>
            <a:off x="5935663" y="117475"/>
            <a:ext cx="1042987" cy="736600"/>
          </a:xfrm>
          <a:custGeom>
            <a:avLst/>
            <a:gdLst>
              <a:gd name="T0" fmla="*/ 0 w 657"/>
              <a:gd name="T1" fmla="*/ 2147483647 h 464"/>
              <a:gd name="T2" fmla="*/ 2147483647 w 657"/>
              <a:gd name="T3" fmla="*/ 0 h 464"/>
              <a:gd name="T4" fmla="*/ 2147483647 w 657"/>
              <a:gd name="T5" fmla="*/ 2147483647 h 464"/>
              <a:gd name="T6" fmla="*/ 0 w 657"/>
              <a:gd name="T7" fmla="*/ 2147483647 h 464"/>
              <a:gd name="T8" fmla="*/ 0 w 657"/>
              <a:gd name="T9" fmla="*/ 2147483647 h 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57" h="464">
                <a:moveTo>
                  <a:pt x="0" y="464"/>
                </a:moveTo>
                <a:lnTo>
                  <a:pt x="344" y="0"/>
                </a:lnTo>
                <a:lnTo>
                  <a:pt x="657" y="430"/>
                </a:lnTo>
                <a:lnTo>
                  <a:pt x="0" y="46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0" name="Freeform 13"/>
          <p:cNvSpPr>
            <a:spLocks/>
          </p:cNvSpPr>
          <p:nvPr/>
        </p:nvSpPr>
        <p:spPr bwMode="auto">
          <a:xfrm>
            <a:off x="7027863" y="328613"/>
            <a:ext cx="830262" cy="560387"/>
          </a:xfrm>
          <a:custGeom>
            <a:avLst/>
            <a:gdLst>
              <a:gd name="T0" fmla="*/ 0 w 523"/>
              <a:gd name="T1" fmla="*/ 0 h 353"/>
              <a:gd name="T2" fmla="*/ 2147483647 w 523"/>
              <a:gd name="T3" fmla="*/ 2147483647 h 353"/>
              <a:gd name="T4" fmla="*/ 2147483647 w 523"/>
              <a:gd name="T5" fmla="*/ 2147483647 h 353"/>
              <a:gd name="T6" fmla="*/ 0 w 523"/>
              <a:gd name="T7" fmla="*/ 0 h 353"/>
              <a:gd name="T8" fmla="*/ 0 w 523"/>
              <a:gd name="T9" fmla="*/ 0 h 3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3" h="353">
                <a:moveTo>
                  <a:pt x="0" y="0"/>
                </a:moveTo>
                <a:lnTo>
                  <a:pt x="255" y="353"/>
                </a:lnTo>
                <a:lnTo>
                  <a:pt x="523" y="3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1" name="Freeform 14"/>
          <p:cNvSpPr>
            <a:spLocks/>
          </p:cNvSpPr>
          <p:nvPr/>
        </p:nvSpPr>
        <p:spPr bwMode="auto">
          <a:xfrm>
            <a:off x="7931150" y="117475"/>
            <a:ext cx="1023938" cy="736600"/>
          </a:xfrm>
          <a:custGeom>
            <a:avLst/>
            <a:gdLst>
              <a:gd name="T0" fmla="*/ 2147483647 w 645"/>
              <a:gd name="T1" fmla="*/ 0 h 464"/>
              <a:gd name="T2" fmla="*/ 0 w 645"/>
              <a:gd name="T3" fmla="*/ 2147483647 h 464"/>
              <a:gd name="T4" fmla="*/ 2147483647 w 645"/>
              <a:gd name="T5" fmla="*/ 2147483647 h 464"/>
              <a:gd name="T6" fmla="*/ 2147483647 w 645"/>
              <a:gd name="T7" fmla="*/ 0 h 464"/>
              <a:gd name="T8" fmla="*/ 2147483647 w 645"/>
              <a:gd name="T9" fmla="*/ 0 h 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45" h="464">
                <a:moveTo>
                  <a:pt x="225" y="0"/>
                </a:moveTo>
                <a:lnTo>
                  <a:pt x="0" y="464"/>
                </a:lnTo>
                <a:lnTo>
                  <a:pt x="645" y="453"/>
                </a:lnTo>
                <a:lnTo>
                  <a:pt x="22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2" name="Freeform 15"/>
          <p:cNvSpPr>
            <a:spLocks/>
          </p:cNvSpPr>
          <p:nvPr/>
        </p:nvSpPr>
        <p:spPr bwMode="auto">
          <a:xfrm>
            <a:off x="103188" y="1066800"/>
            <a:ext cx="879475" cy="508000"/>
          </a:xfrm>
          <a:custGeom>
            <a:avLst/>
            <a:gdLst>
              <a:gd name="T0" fmla="*/ 0 w 554"/>
              <a:gd name="T1" fmla="*/ 2147483647 h 320"/>
              <a:gd name="T2" fmla="*/ 2147483647 w 554"/>
              <a:gd name="T3" fmla="*/ 2147483647 h 320"/>
              <a:gd name="T4" fmla="*/ 2147483647 w 554"/>
              <a:gd name="T5" fmla="*/ 0 h 320"/>
              <a:gd name="T6" fmla="*/ 0 w 554"/>
              <a:gd name="T7" fmla="*/ 2147483647 h 320"/>
              <a:gd name="T8" fmla="*/ 0 w 554"/>
              <a:gd name="T9" fmla="*/ 2147483647 h 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54" h="320">
                <a:moveTo>
                  <a:pt x="0" y="20"/>
                </a:moveTo>
                <a:lnTo>
                  <a:pt x="256" y="320"/>
                </a:lnTo>
                <a:lnTo>
                  <a:pt x="554" y="0"/>
                </a:lnTo>
                <a:lnTo>
                  <a:pt x="0" y="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3" name="Freeform 16"/>
          <p:cNvSpPr>
            <a:spLocks/>
          </p:cNvSpPr>
          <p:nvPr/>
        </p:nvSpPr>
        <p:spPr bwMode="auto">
          <a:xfrm>
            <a:off x="1127125" y="992188"/>
            <a:ext cx="784225" cy="561975"/>
          </a:xfrm>
          <a:custGeom>
            <a:avLst/>
            <a:gdLst>
              <a:gd name="T0" fmla="*/ 0 w 494"/>
              <a:gd name="T1" fmla="*/ 2147483647 h 354"/>
              <a:gd name="T2" fmla="*/ 2147483647 w 494"/>
              <a:gd name="T3" fmla="*/ 0 h 354"/>
              <a:gd name="T4" fmla="*/ 2147483647 w 494"/>
              <a:gd name="T5" fmla="*/ 2147483647 h 354"/>
              <a:gd name="T6" fmla="*/ 0 w 494"/>
              <a:gd name="T7" fmla="*/ 2147483647 h 354"/>
              <a:gd name="T8" fmla="*/ 0 w 494"/>
              <a:gd name="T9" fmla="*/ 2147483647 h 3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4" h="354">
                <a:moveTo>
                  <a:pt x="0" y="354"/>
                </a:moveTo>
                <a:lnTo>
                  <a:pt x="316" y="0"/>
                </a:lnTo>
                <a:lnTo>
                  <a:pt x="494" y="287"/>
                </a:lnTo>
                <a:lnTo>
                  <a:pt x="0" y="35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4" name="Freeform 17"/>
          <p:cNvSpPr>
            <a:spLocks/>
          </p:cNvSpPr>
          <p:nvPr/>
        </p:nvSpPr>
        <p:spPr bwMode="auto">
          <a:xfrm>
            <a:off x="2292350" y="1031875"/>
            <a:ext cx="690563" cy="646113"/>
          </a:xfrm>
          <a:custGeom>
            <a:avLst/>
            <a:gdLst>
              <a:gd name="T0" fmla="*/ 0 w 435"/>
              <a:gd name="T1" fmla="*/ 0 h 407"/>
              <a:gd name="T2" fmla="*/ 2147483647 w 435"/>
              <a:gd name="T3" fmla="*/ 0 h 407"/>
              <a:gd name="T4" fmla="*/ 2147483647 w 435"/>
              <a:gd name="T5" fmla="*/ 2147483647 h 407"/>
              <a:gd name="T6" fmla="*/ 0 w 435"/>
              <a:gd name="T7" fmla="*/ 0 h 407"/>
              <a:gd name="T8" fmla="*/ 0 w 435"/>
              <a:gd name="T9" fmla="*/ 0 h 4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5" h="407">
                <a:moveTo>
                  <a:pt x="0" y="0"/>
                </a:moveTo>
                <a:lnTo>
                  <a:pt x="435" y="0"/>
                </a:lnTo>
                <a:lnTo>
                  <a:pt x="197" y="40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5" name="Freeform 18"/>
          <p:cNvSpPr>
            <a:spLocks/>
          </p:cNvSpPr>
          <p:nvPr/>
        </p:nvSpPr>
        <p:spPr bwMode="auto">
          <a:xfrm>
            <a:off x="3079750" y="992188"/>
            <a:ext cx="1019175" cy="423862"/>
          </a:xfrm>
          <a:custGeom>
            <a:avLst/>
            <a:gdLst>
              <a:gd name="T0" fmla="*/ 0 w 642"/>
              <a:gd name="T1" fmla="*/ 2147483647 h 267"/>
              <a:gd name="T2" fmla="*/ 2147483647 w 642"/>
              <a:gd name="T3" fmla="*/ 0 h 267"/>
              <a:gd name="T4" fmla="*/ 2147483647 w 642"/>
              <a:gd name="T5" fmla="*/ 2147483647 h 267"/>
              <a:gd name="T6" fmla="*/ 0 w 642"/>
              <a:gd name="T7" fmla="*/ 2147483647 h 267"/>
              <a:gd name="T8" fmla="*/ 0 w 642"/>
              <a:gd name="T9" fmla="*/ 2147483647 h 2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42" h="267">
                <a:moveTo>
                  <a:pt x="0" y="267"/>
                </a:moveTo>
                <a:lnTo>
                  <a:pt x="316" y="0"/>
                </a:lnTo>
                <a:lnTo>
                  <a:pt x="642" y="244"/>
                </a:lnTo>
                <a:lnTo>
                  <a:pt x="0" y="26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6" name="Freeform 19"/>
          <p:cNvSpPr>
            <a:spLocks/>
          </p:cNvSpPr>
          <p:nvPr/>
        </p:nvSpPr>
        <p:spPr bwMode="auto">
          <a:xfrm>
            <a:off x="4171950" y="1046163"/>
            <a:ext cx="738188" cy="508000"/>
          </a:xfrm>
          <a:custGeom>
            <a:avLst/>
            <a:gdLst>
              <a:gd name="T0" fmla="*/ 0 w 465"/>
              <a:gd name="T1" fmla="*/ 0 h 320"/>
              <a:gd name="T2" fmla="*/ 2147483647 w 465"/>
              <a:gd name="T3" fmla="*/ 2147483647 h 320"/>
              <a:gd name="T4" fmla="*/ 2147483647 w 465"/>
              <a:gd name="T5" fmla="*/ 2147483647 h 320"/>
              <a:gd name="T6" fmla="*/ 0 w 465"/>
              <a:gd name="T7" fmla="*/ 0 h 320"/>
              <a:gd name="T8" fmla="*/ 0 w 465"/>
              <a:gd name="T9" fmla="*/ 0 h 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65" h="320">
                <a:moveTo>
                  <a:pt x="0" y="0"/>
                </a:moveTo>
                <a:lnTo>
                  <a:pt x="238" y="320"/>
                </a:lnTo>
                <a:lnTo>
                  <a:pt x="465" y="5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7" name="Freeform 20"/>
          <p:cNvSpPr>
            <a:spLocks/>
          </p:cNvSpPr>
          <p:nvPr/>
        </p:nvSpPr>
        <p:spPr bwMode="auto">
          <a:xfrm>
            <a:off x="5122863" y="1012825"/>
            <a:ext cx="760412" cy="455613"/>
          </a:xfrm>
          <a:custGeom>
            <a:avLst/>
            <a:gdLst>
              <a:gd name="T0" fmla="*/ 2147483647 w 479"/>
              <a:gd name="T1" fmla="*/ 0 h 287"/>
              <a:gd name="T2" fmla="*/ 0 w 479"/>
              <a:gd name="T3" fmla="*/ 2147483647 h 287"/>
              <a:gd name="T4" fmla="*/ 2147483647 w 479"/>
              <a:gd name="T5" fmla="*/ 2147483647 h 287"/>
              <a:gd name="T6" fmla="*/ 2147483647 w 479"/>
              <a:gd name="T7" fmla="*/ 0 h 287"/>
              <a:gd name="T8" fmla="*/ 2147483647 w 479"/>
              <a:gd name="T9" fmla="*/ 0 h 2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79" h="287">
                <a:moveTo>
                  <a:pt x="226" y="0"/>
                </a:moveTo>
                <a:lnTo>
                  <a:pt x="0" y="287"/>
                </a:lnTo>
                <a:lnTo>
                  <a:pt x="479" y="287"/>
                </a:lnTo>
                <a:lnTo>
                  <a:pt x="22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8" name="Freeform 21"/>
          <p:cNvSpPr>
            <a:spLocks/>
          </p:cNvSpPr>
          <p:nvPr/>
        </p:nvSpPr>
        <p:spPr bwMode="auto">
          <a:xfrm>
            <a:off x="6099175" y="1031875"/>
            <a:ext cx="831850" cy="593725"/>
          </a:xfrm>
          <a:custGeom>
            <a:avLst/>
            <a:gdLst>
              <a:gd name="T0" fmla="*/ 0 w 524"/>
              <a:gd name="T1" fmla="*/ 0 h 374"/>
              <a:gd name="T2" fmla="*/ 2147483647 w 524"/>
              <a:gd name="T3" fmla="*/ 0 h 374"/>
              <a:gd name="T4" fmla="*/ 2147483647 w 524"/>
              <a:gd name="T5" fmla="*/ 2147483647 h 374"/>
              <a:gd name="T6" fmla="*/ 0 w 524"/>
              <a:gd name="T7" fmla="*/ 0 h 374"/>
              <a:gd name="T8" fmla="*/ 0 w 524"/>
              <a:gd name="T9" fmla="*/ 0 h 3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4" h="374">
                <a:moveTo>
                  <a:pt x="0" y="0"/>
                </a:moveTo>
                <a:lnTo>
                  <a:pt x="524" y="0"/>
                </a:lnTo>
                <a:lnTo>
                  <a:pt x="253" y="37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9" name="Freeform 22"/>
          <p:cNvSpPr>
            <a:spLocks/>
          </p:cNvSpPr>
          <p:nvPr/>
        </p:nvSpPr>
        <p:spPr bwMode="auto">
          <a:xfrm>
            <a:off x="6978650" y="977900"/>
            <a:ext cx="784225" cy="508000"/>
          </a:xfrm>
          <a:custGeom>
            <a:avLst/>
            <a:gdLst>
              <a:gd name="T0" fmla="*/ 0 w 494"/>
              <a:gd name="T1" fmla="*/ 2147483647 h 320"/>
              <a:gd name="T2" fmla="*/ 2147483647 w 494"/>
              <a:gd name="T3" fmla="*/ 0 h 320"/>
              <a:gd name="T4" fmla="*/ 2147483647 w 494"/>
              <a:gd name="T5" fmla="*/ 2147483647 h 320"/>
              <a:gd name="T6" fmla="*/ 0 w 494"/>
              <a:gd name="T7" fmla="*/ 2147483647 h 320"/>
              <a:gd name="T8" fmla="*/ 0 w 494"/>
              <a:gd name="T9" fmla="*/ 2147483647 h 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4" h="320">
                <a:moveTo>
                  <a:pt x="0" y="276"/>
                </a:moveTo>
                <a:lnTo>
                  <a:pt x="286" y="0"/>
                </a:lnTo>
                <a:lnTo>
                  <a:pt x="494" y="320"/>
                </a:lnTo>
                <a:lnTo>
                  <a:pt x="0" y="27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0" name="Freeform 23"/>
          <p:cNvSpPr>
            <a:spLocks/>
          </p:cNvSpPr>
          <p:nvPr/>
        </p:nvSpPr>
        <p:spPr bwMode="auto">
          <a:xfrm>
            <a:off x="7999413" y="1031875"/>
            <a:ext cx="790575" cy="576263"/>
          </a:xfrm>
          <a:custGeom>
            <a:avLst/>
            <a:gdLst>
              <a:gd name="T0" fmla="*/ 0 w 498"/>
              <a:gd name="T1" fmla="*/ 2147483647 h 363"/>
              <a:gd name="T2" fmla="*/ 2147483647 w 498"/>
              <a:gd name="T3" fmla="*/ 2147483647 h 363"/>
              <a:gd name="T4" fmla="*/ 2147483647 w 498"/>
              <a:gd name="T5" fmla="*/ 0 h 363"/>
              <a:gd name="T6" fmla="*/ 0 w 498"/>
              <a:gd name="T7" fmla="*/ 2147483647 h 363"/>
              <a:gd name="T8" fmla="*/ 0 w 498"/>
              <a:gd name="T9" fmla="*/ 2147483647 h 3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8" h="363">
                <a:moveTo>
                  <a:pt x="0" y="42"/>
                </a:moveTo>
                <a:lnTo>
                  <a:pt x="212" y="363"/>
                </a:lnTo>
                <a:lnTo>
                  <a:pt x="498" y="0"/>
                </a:lnTo>
                <a:lnTo>
                  <a:pt x="0" y="4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1" name="Freeform 24"/>
          <p:cNvSpPr>
            <a:spLocks/>
          </p:cNvSpPr>
          <p:nvPr/>
        </p:nvSpPr>
        <p:spPr bwMode="auto">
          <a:xfrm>
            <a:off x="87313" y="1695450"/>
            <a:ext cx="1063625" cy="576263"/>
          </a:xfrm>
          <a:custGeom>
            <a:avLst/>
            <a:gdLst>
              <a:gd name="T0" fmla="*/ 0 w 670"/>
              <a:gd name="T1" fmla="*/ 2147483647 h 363"/>
              <a:gd name="T2" fmla="*/ 2147483647 w 670"/>
              <a:gd name="T3" fmla="*/ 0 h 363"/>
              <a:gd name="T4" fmla="*/ 2147483647 w 670"/>
              <a:gd name="T5" fmla="*/ 2147483647 h 363"/>
              <a:gd name="T6" fmla="*/ 0 w 670"/>
              <a:gd name="T7" fmla="*/ 2147483647 h 363"/>
              <a:gd name="T8" fmla="*/ 0 w 670"/>
              <a:gd name="T9" fmla="*/ 2147483647 h 3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70" h="363">
                <a:moveTo>
                  <a:pt x="0" y="363"/>
                </a:moveTo>
                <a:lnTo>
                  <a:pt x="354" y="0"/>
                </a:lnTo>
                <a:lnTo>
                  <a:pt x="670" y="354"/>
                </a:lnTo>
                <a:lnTo>
                  <a:pt x="0" y="36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2" name="Freeform 25"/>
          <p:cNvSpPr>
            <a:spLocks/>
          </p:cNvSpPr>
          <p:nvPr/>
        </p:nvSpPr>
        <p:spPr bwMode="auto">
          <a:xfrm>
            <a:off x="1200150" y="1728788"/>
            <a:ext cx="803275" cy="631825"/>
          </a:xfrm>
          <a:custGeom>
            <a:avLst/>
            <a:gdLst>
              <a:gd name="T0" fmla="*/ 0 w 506"/>
              <a:gd name="T1" fmla="*/ 0 h 398"/>
              <a:gd name="T2" fmla="*/ 2147483647 w 506"/>
              <a:gd name="T3" fmla="*/ 2147483647 h 398"/>
              <a:gd name="T4" fmla="*/ 2147483647 w 506"/>
              <a:gd name="T5" fmla="*/ 2147483647 h 398"/>
              <a:gd name="T6" fmla="*/ 0 w 506"/>
              <a:gd name="T7" fmla="*/ 0 h 398"/>
              <a:gd name="T8" fmla="*/ 0 w 506"/>
              <a:gd name="T9" fmla="*/ 0 h 3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06" h="398">
                <a:moveTo>
                  <a:pt x="0" y="0"/>
                </a:moveTo>
                <a:lnTo>
                  <a:pt x="222" y="398"/>
                </a:lnTo>
                <a:lnTo>
                  <a:pt x="506" y="3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3" name="Freeform 26"/>
          <p:cNvSpPr>
            <a:spLocks/>
          </p:cNvSpPr>
          <p:nvPr/>
        </p:nvSpPr>
        <p:spPr bwMode="auto">
          <a:xfrm>
            <a:off x="2074863" y="1643063"/>
            <a:ext cx="1004887" cy="646112"/>
          </a:xfrm>
          <a:custGeom>
            <a:avLst/>
            <a:gdLst>
              <a:gd name="T0" fmla="*/ 2147483647 w 633"/>
              <a:gd name="T1" fmla="*/ 0 h 407"/>
              <a:gd name="T2" fmla="*/ 0 w 633"/>
              <a:gd name="T3" fmla="*/ 2147483647 h 407"/>
              <a:gd name="T4" fmla="*/ 2147483647 w 633"/>
              <a:gd name="T5" fmla="*/ 2147483647 h 407"/>
              <a:gd name="T6" fmla="*/ 2147483647 w 633"/>
              <a:gd name="T7" fmla="*/ 0 h 407"/>
              <a:gd name="T8" fmla="*/ 2147483647 w 633"/>
              <a:gd name="T9" fmla="*/ 0 h 4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33" h="407">
                <a:moveTo>
                  <a:pt x="301" y="0"/>
                </a:moveTo>
                <a:lnTo>
                  <a:pt x="0" y="407"/>
                </a:lnTo>
                <a:lnTo>
                  <a:pt x="633" y="363"/>
                </a:lnTo>
                <a:lnTo>
                  <a:pt x="30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4" name="Freeform 27"/>
          <p:cNvSpPr>
            <a:spLocks/>
          </p:cNvSpPr>
          <p:nvPr/>
        </p:nvSpPr>
        <p:spPr bwMode="auto">
          <a:xfrm>
            <a:off x="3195638" y="1763713"/>
            <a:ext cx="739775" cy="614362"/>
          </a:xfrm>
          <a:custGeom>
            <a:avLst/>
            <a:gdLst>
              <a:gd name="T0" fmla="*/ 0 w 466"/>
              <a:gd name="T1" fmla="*/ 0 h 387"/>
              <a:gd name="T2" fmla="*/ 2147483647 w 466"/>
              <a:gd name="T3" fmla="*/ 2147483647 h 387"/>
              <a:gd name="T4" fmla="*/ 2147483647 w 466"/>
              <a:gd name="T5" fmla="*/ 2147483647 h 387"/>
              <a:gd name="T6" fmla="*/ 0 w 466"/>
              <a:gd name="T7" fmla="*/ 0 h 387"/>
              <a:gd name="T8" fmla="*/ 0 w 466"/>
              <a:gd name="T9" fmla="*/ 0 h 3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66" h="387">
                <a:moveTo>
                  <a:pt x="0" y="0"/>
                </a:moveTo>
                <a:lnTo>
                  <a:pt x="195" y="387"/>
                </a:lnTo>
                <a:lnTo>
                  <a:pt x="466" y="5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5" name="Freeform 28"/>
          <p:cNvSpPr>
            <a:spLocks/>
          </p:cNvSpPr>
          <p:nvPr/>
        </p:nvSpPr>
        <p:spPr bwMode="auto">
          <a:xfrm>
            <a:off x="4171950" y="1695450"/>
            <a:ext cx="714375" cy="593725"/>
          </a:xfrm>
          <a:custGeom>
            <a:avLst/>
            <a:gdLst>
              <a:gd name="T0" fmla="*/ 2147483647 w 450"/>
              <a:gd name="T1" fmla="*/ 0 h 374"/>
              <a:gd name="T2" fmla="*/ 0 w 450"/>
              <a:gd name="T3" fmla="*/ 2147483647 h 374"/>
              <a:gd name="T4" fmla="*/ 2147483647 w 450"/>
              <a:gd name="T5" fmla="*/ 2147483647 h 374"/>
              <a:gd name="T6" fmla="*/ 2147483647 w 450"/>
              <a:gd name="T7" fmla="*/ 0 h 374"/>
              <a:gd name="T8" fmla="*/ 2147483647 w 450"/>
              <a:gd name="T9" fmla="*/ 0 h 3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0" h="374">
                <a:moveTo>
                  <a:pt x="195" y="0"/>
                </a:moveTo>
                <a:lnTo>
                  <a:pt x="0" y="354"/>
                </a:lnTo>
                <a:lnTo>
                  <a:pt x="450" y="374"/>
                </a:lnTo>
                <a:lnTo>
                  <a:pt x="19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6" name="Freeform 29"/>
          <p:cNvSpPr>
            <a:spLocks/>
          </p:cNvSpPr>
          <p:nvPr/>
        </p:nvSpPr>
        <p:spPr bwMode="auto">
          <a:xfrm>
            <a:off x="5148263" y="1781175"/>
            <a:ext cx="735012" cy="490538"/>
          </a:xfrm>
          <a:custGeom>
            <a:avLst/>
            <a:gdLst>
              <a:gd name="T0" fmla="*/ 0 w 463"/>
              <a:gd name="T1" fmla="*/ 2147483647 h 309"/>
              <a:gd name="T2" fmla="*/ 2147483647 w 463"/>
              <a:gd name="T3" fmla="*/ 2147483647 h 309"/>
              <a:gd name="T4" fmla="*/ 2147483647 w 463"/>
              <a:gd name="T5" fmla="*/ 0 h 309"/>
              <a:gd name="T6" fmla="*/ 0 w 463"/>
              <a:gd name="T7" fmla="*/ 2147483647 h 309"/>
              <a:gd name="T8" fmla="*/ 0 w 463"/>
              <a:gd name="T9" fmla="*/ 2147483647 h 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63" h="309">
                <a:moveTo>
                  <a:pt x="0" y="11"/>
                </a:moveTo>
                <a:lnTo>
                  <a:pt x="253" y="309"/>
                </a:lnTo>
                <a:lnTo>
                  <a:pt x="463" y="0"/>
                </a:lnTo>
                <a:lnTo>
                  <a:pt x="0" y="1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7" name="Freeform 30"/>
          <p:cNvSpPr>
            <a:spLocks/>
          </p:cNvSpPr>
          <p:nvPr/>
        </p:nvSpPr>
        <p:spPr bwMode="auto">
          <a:xfrm>
            <a:off x="5907088" y="1571625"/>
            <a:ext cx="1047750" cy="736600"/>
          </a:xfrm>
          <a:custGeom>
            <a:avLst/>
            <a:gdLst>
              <a:gd name="T0" fmla="*/ 0 w 660"/>
              <a:gd name="T1" fmla="*/ 2147483647 h 464"/>
              <a:gd name="T2" fmla="*/ 2147483647 w 660"/>
              <a:gd name="T3" fmla="*/ 0 h 464"/>
              <a:gd name="T4" fmla="*/ 2147483647 w 660"/>
              <a:gd name="T5" fmla="*/ 2147483647 h 464"/>
              <a:gd name="T6" fmla="*/ 0 w 660"/>
              <a:gd name="T7" fmla="*/ 2147483647 h 464"/>
              <a:gd name="T8" fmla="*/ 0 w 660"/>
              <a:gd name="T9" fmla="*/ 2147483647 h 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60" h="464">
                <a:moveTo>
                  <a:pt x="0" y="464"/>
                </a:moveTo>
                <a:lnTo>
                  <a:pt x="344" y="0"/>
                </a:lnTo>
                <a:lnTo>
                  <a:pt x="660" y="432"/>
                </a:lnTo>
                <a:lnTo>
                  <a:pt x="0" y="46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8" name="Freeform 31"/>
          <p:cNvSpPr>
            <a:spLocks/>
          </p:cNvSpPr>
          <p:nvPr/>
        </p:nvSpPr>
        <p:spPr bwMode="auto">
          <a:xfrm>
            <a:off x="7002463" y="1781175"/>
            <a:ext cx="831850" cy="561975"/>
          </a:xfrm>
          <a:custGeom>
            <a:avLst/>
            <a:gdLst>
              <a:gd name="T0" fmla="*/ 0 w 524"/>
              <a:gd name="T1" fmla="*/ 0 h 354"/>
              <a:gd name="T2" fmla="*/ 2147483647 w 524"/>
              <a:gd name="T3" fmla="*/ 2147483647 h 354"/>
              <a:gd name="T4" fmla="*/ 2147483647 w 524"/>
              <a:gd name="T5" fmla="*/ 2147483647 h 354"/>
              <a:gd name="T6" fmla="*/ 0 w 524"/>
              <a:gd name="T7" fmla="*/ 0 h 354"/>
              <a:gd name="T8" fmla="*/ 0 w 524"/>
              <a:gd name="T9" fmla="*/ 0 h 3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4" h="354">
                <a:moveTo>
                  <a:pt x="0" y="0"/>
                </a:moveTo>
                <a:lnTo>
                  <a:pt x="253" y="354"/>
                </a:lnTo>
                <a:lnTo>
                  <a:pt x="524" y="3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9" name="Freeform 32"/>
          <p:cNvSpPr>
            <a:spLocks/>
          </p:cNvSpPr>
          <p:nvPr/>
        </p:nvSpPr>
        <p:spPr bwMode="auto">
          <a:xfrm>
            <a:off x="7907338" y="1571625"/>
            <a:ext cx="1019175" cy="736600"/>
          </a:xfrm>
          <a:custGeom>
            <a:avLst/>
            <a:gdLst>
              <a:gd name="T0" fmla="*/ 2147483647 w 642"/>
              <a:gd name="T1" fmla="*/ 0 h 464"/>
              <a:gd name="T2" fmla="*/ 0 w 642"/>
              <a:gd name="T3" fmla="*/ 2147483647 h 464"/>
              <a:gd name="T4" fmla="*/ 2147483647 w 642"/>
              <a:gd name="T5" fmla="*/ 2147483647 h 464"/>
              <a:gd name="T6" fmla="*/ 2147483647 w 642"/>
              <a:gd name="T7" fmla="*/ 0 h 464"/>
              <a:gd name="T8" fmla="*/ 2147483647 w 642"/>
              <a:gd name="T9" fmla="*/ 0 h 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42" h="464">
                <a:moveTo>
                  <a:pt x="222" y="0"/>
                </a:moveTo>
                <a:lnTo>
                  <a:pt x="0" y="464"/>
                </a:lnTo>
                <a:lnTo>
                  <a:pt x="642" y="452"/>
                </a:lnTo>
                <a:lnTo>
                  <a:pt x="22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30" name="Freeform 33"/>
          <p:cNvSpPr>
            <a:spLocks/>
          </p:cNvSpPr>
          <p:nvPr/>
        </p:nvSpPr>
        <p:spPr bwMode="auto">
          <a:xfrm>
            <a:off x="87313" y="2517775"/>
            <a:ext cx="871537" cy="511175"/>
          </a:xfrm>
          <a:custGeom>
            <a:avLst/>
            <a:gdLst>
              <a:gd name="T0" fmla="*/ 0 w 549"/>
              <a:gd name="T1" fmla="*/ 2147483647 h 322"/>
              <a:gd name="T2" fmla="*/ 2147483647 w 549"/>
              <a:gd name="T3" fmla="*/ 2147483647 h 322"/>
              <a:gd name="T4" fmla="*/ 2147483647 w 549"/>
              <a:gd name="T5" fmla="*/ 0 h 322"/>
              <a:gd name="T6" fmla="*/ 0 w 549"/>
              <a:gd name="T7" fmla="*/ 2147483647 h 322"/>
              <a:gd name="T8" fmla="*/ 0 w 549"/>
              <a:gd name="T9" fmla="*/ 2147483647 h 3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49" h="322">
                <a:moveTo>
                  <a:pt x="0" y="22"/>
                </a:moveTo>
                <a:lnTo>
                  <a:pt x="250" y="322"/>
                </a:lnTo>
                <a:lnTo>
                  <a:pt x="549" y="0"/>
                </a:lnTo>
                <a:lnTo>
                  <a:pt x="0" y="2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31" name="Freeform 34"/>
          <p:cNvSpPr>
            <a:spLocks/>
          </p:cNvSpPr>
          <p:nvPr/>
        </p:nvSpPr>
        <p:spPr bwMode="auto">
          <a:xfrm>
            <a:off x="1100138" y="2446338"/>
            <a:ext cx="785812" cy="561975"/>
          </a:xfrm>
          <a:custGeom>
            <a:avLst/>
            <a:gdLst>
              <a:gd name="T0" fmla="*/ 0 w 495"/>
              <a:gd name="T1" fmla="*/ 2147483647 h 354"/>
              <a:gd name="T2" fmla="*/ 2147483647 w 495"/>
              <a:gd name="T3" fmla="*/ 0 h 354"/>
              <a:gd name="T4" fmla="*/ 2147483647 w 495"/>
              <a:gd name="T5" fmla="*/ 2147483647 h 354"/>
              <a:gd name="T6" fmla="*/ 0 w 495"/>
              <a:gd name="T7" fmla="*/ 2147483647 h 354"/>
              <a:gd name="T8" fmla="*/ 0 w 495"/>
              <a:gd name="T9" fmla="*/ 2147483647 h 3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5" h="354">
                <a:moveTo>
                  <a:pt x="0" y="354"/>
                </a:moveTo>
                <a:lnTo>
                  <a:pt x="316" y="0"/>
                </a:lnTo>
                <a:lnTo>
                  <a:pt x="495" y="287"/>
                </a:lnTo>
                <a:lnTo>
                  <a:pt x="0" y="35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32" name="Freeform 35"/>
          <p:cNvSpPr>
            <a:spLocks/>
          </p:cNvSpPr>
          <p:nvPr/>
        </p:nvSpPr>
        <p:spPr bwMode="auto">
          <a:xfrm>
            <a:off x="2268538" y="2484438"/>
            <a:ext cx="690562" cy="644525"/>
          </a:xfrm>
          <a:custGeom>
            <a:avLst/>
            <a:gdLst>
              <a:gd name="T0" fmla="*/ 0 w 435"/>
              <a:gd name="T1" fmla="*/ 0 h 406"/>
              <a:gd name="T2" fmla="*/ 2147483647 w 435"/>
              <a:gd name="T3" fmla="*/ 0 h 406"/>
              <a:gd name="T4" fmla="*/ 2147483647 w 435"/>
              <a:gd name="T5" fmla="*/ 2147483647 h 406"/>
              <a:gd name="T6" fmla="*/ 0 w 435"/>
              <a:gd name="T7" fmla="*/ 0 h 406"/>
              <a:gd name="T8" fmla="*/ 0 w 435"/>
              <a:gd name="T9" fmla="*/ 0 h 4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5" h="406">
                <a:moveTo>
                  <a:pt x="0" y="0"/>
                </a:moveTo>
                <a:lnTo>
                  <a:pt x="435" y="0"/>
                </a:lnTo>
                <a:lnTo>
                  <a:pt x="195" y="40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33" name="Freeform 36"/>
          <p:cNvSpPr>
            <a:spLocks/>
          </p:cNvSpPr>
          <p:nvPr/>
        </p:nvSpPr>
        <p:spPr bwMode="auto">
          <a:xfrm>
            <a:off x="3051175" y="2446338"/>
            <a:ext cx="1023938" cy="422275"/>
          </a:xfrm>
          <a:custGeom>
            <a:avLst/>
            <a:gdLst>
              <a:gd name="T0" fmla="*/ 0 w 645"/>
              <a:gd name="T1" fmla="*/ 2147483647 h 266"/>
              <a:gd name="T2" fmla="*/ 2147483647 w 645"/>
              <a:gd name="T3" fmla="*/ 0 h 266"/>
              <a:gd name="T4" fmla="*/ 2147483647 w 645"/>
              <a:gd name="T5" fmla="*/ 2147483647 h 266"/>
              <a:gd name="T6" fmla="*/ 0 w 645"/>
              <a:gd name="T7" fmla="*/ 2147483647 h 266"/>
              <a:gd name="T8" fmla="*/ 0 w 645"/>
              <a:gd name="T9" fmla="*/ 2147483647 h 2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45" h="266">
                <a:moveTo>
                  <a:pt x="0" y="266"/>
                </a:moveTo>
                <a:lnTo>
                  <a:pt x="316" y="0"/>
                </a:lnTo>
                <a:lnTo>
                  <a:pt x="645" y="244"/>
                </a:lnTo>
                <a:lnTo>
                  <a:pt x="0" y="26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34" name="Freeform 37"/>
          <p:cNvSpPr>
            <a:spLocks/>
          </p:cNvSpPr>
          <p:nvPr/>
        </p:nvSpPr>
        <p:spPr bwMode="auto">
          <a:xfrm>
            <a:off x="4148138" y="2500313"/>
            <a:ext cx="738187" cy="508000"/>
          </a:xfrm>
          <a:custGeom>
            <a:avLst/>
            <a:gdLst>
              <a:gd name="T0" fmla="*/ 0 w 465"/>
              <a:gd name="T1" fmla="*/ 0 h 320"/>
              <a:gd name="T2" fmla="*/ 2147483647 w 465"/>
              <a:gd name="T3" fmla="*/ 2147483647 h 320"/>
              <a:gd name="T4" fmla="*/ 2147483647 w 465"/>
              <a:gd name="T5" fmla="*/ 2147483647 h 320"/>
              <a:gd name="T6" fmla="*/ 0 w 465"/>
              <a:gd name="T7" fmla="*/ 0 h 320"/>
              <a:gd name="T8" fmla="*/ 0 w 465"/>
              <a:gd name="T9" fmla="*/ 0 h 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65" h="320">
                <a:moveTo>
                  <a:pt x="0" y="0"/>
                </a:moveTo>
                <a:lnTo>
                  <a:pt x="240" y="320"/>
                </a:lnTo>
                <a:lnTo>
                  <a:pt x="465" y="5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35" name="Freeform 38"/>
          <p:cNvSpPr>
            <a:spLocks/>
          </p:cNvSpPr>
          <p:nvPr/>
        </p:nvSpPr>
        <p:spPr bwMode="auto">
          <a:xfrm>
            <a:off x="5095875" y="2463800"/>
            <a:ext cx="766763" cy="458788"/>
          </a:xfrm>
          <a:custGeom>
            <a:avLst/>
            <a:gdLst>
              <a:gd name="T0" fmla="*/ 2147483647 w 483"/>
              <a:gd name="T1" fmla="*/ 0 h 289"/>
              <a:gd name="T2" fmla="*/ 0 w 483"/>
              <a:gd name="T3" fmla="*/ 2147483647 h 289"/>
              <a:gd name="T4" fmla="*/ 2147483647 w 483"/>
              <a:gd name="T5" fmla="*/ 2147483647 h 289"/>
              <a:gd name="T6" fmla="*/ 2147483647 w 483"/>
              <a:gd name="T7" fmla="*/ 0 h 289"/>
              <a:gd name="T8" fmla="*/ 2147483647 w 483"/>
              <a:gd name="T9" fmla="*/ 0 h 28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83" h="289">
                <a:moveTo>
                  <a:pt x="227" y="0"/>
                </a:moveTo>
                <a:lnTo>
                  <a:pt x="0" y="289"/>
                </a:lnTo>
                <a:lnTo>
                  <a:pt x="483" y="289"/>
                </a:lnTo>
                <a:lnTo>
                  <a:pt x="22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36" name="Freeform 39"/>
          <p:cNvSpPr>
            <a:spLocks/>
          </p:cNvSpPr>
          <p:nvPr/>
        </p:nvSpPr>
        <p:spPr bwMode="auto">
          <a:xfrm>
            <a:off x="6072188" y="2484438"/>
            <a:ext cx="835025" cy="593725"/>
          </a:xfrm>
          <a:custGeom>
            <a:avLst/>
            <a:gdLst>
              <a:gd name="T0" fmla="*/ 0 w 526"/>
              <a:gd name="T1" fmla="*/ 0 h 374"/>
              <a:gd name="T2" fmla="*/ 2147483647 w 526"/>
              <a:gd name="T3" fmla="*/ 0 h 374"/>
              <a:gd name="T4" fmla="*/ 2147483647 w 526"/>
              <a:gd name="T5" fmla="*/ 2147483647 h 374"/>
              <a:gd name="T6" fmla="*/ 0 w 526"/>
              <a:gd name="T7" fmla="*/ 0 h 374"/>
              <a:gd name="T8" fmla="*/ 0 w 526"/>
              <a:gd name="T9" fmla="*/ 0 h 3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6" h="374">
                <a:moveTo>
                  <a:pt x="0" y="0"/>
                </a:moveTo>
                <a:lnTo>
                  <a:pt x="526" y="0"/>
                </a:lnTo>
                <a:lnTo>
                  <a:pt x="258" y="37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37" name="Freeform 40"/>
          <p:cNvSpPr>
            <a:spLocks/>
          </p:cNvSpPr>
          <p:nvPr/>
        </p:nvSpPr>
        <p:spPr bwMode="auto">
          <a:xfrm>
            <a:off x="6954838" y="2432050"/>
            <a:ext cx="787400" cy="508000"/>
          </a:xfrm>
          <a:custGeom>
            <a:avLst/>
            <a:gdLst>
              <a:gd name="T0" fmla="*/ 0 w 496"/>
              <a:gd name="T1" fmla="*/ 2147483647 h 320"/>
              <a:gd name="T2" fmla="*/ 2147483647 w 496"/>
              <a:gd name="T3" fmla="*/ 0 h 320"/>
              <a:gd name="T4" fmla="*/ 2147483647 w 496"/>
              <a:gd name="T5" fmla="*/ 2147483647 h 320"/>
              <a:gd name="T6" fmla="*/ 0 w 496"/>
              <a:gd name="T7" fmla="*/ 2147483647 h 320"/>
              <a:gd name="T8" fmla="*/ 0 w 496"/>
              <a:gd name="T9" fmla="*/ 2147483647 h 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6" h="320">
                <a:moveTo>
                  <a:pt x="0" y="275"/>
                </a:moveTo>
                <a:lnTo>
                  <a:pt x="283" y="0"/>
                </a:lnTo>
                <a:lnTo>
                  <a:pt x="496" y="320"/>
                </a:lnTo>
                <a:lnTo>
                  <a:pt x="0" y="27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38" name="Freeform 41"/>
          <p:cNvSpPr>
            <a:spLocks/>
          </p:cNvSpPr>
          <p:nvPr/>
        </p:nvSpPr>
        <p:spPr bwMode="auto">
          <a:xfrm>
            <a:off x="7978775" y="2484438"/>
            <a:ext cx="784225" cy="576262"/>
          </a:xfrm>
          <a:custGeom>
            <a:avLst/>
            <a:gdLst>
              <a:gd name="T0" fmla="*/ 0 w 494"/>
              <a:gd name="T1" fmla="*/ 2147483647 h 363"/>
              <a:gd name="T2" fmla="*/ 2147483647 w 494"/>
              <a:gd name="T3" fmla="*/ 2147483647 h 363"/>
              <a:gd name="T4" fmla="*/ 2147483647 w 494"/>
              <a:gd name="T5" fmla="*/ 0 h 363"/>
              <a:gd name="T6" fmla="*/ 0 w 494"/>
              <a:gd name="T7" fmla="*/ 2147483647 h 363"/>
              <a:gd name="T8" fmla="*/ 0 w 494"/>
              <a:gd name="T9" fmla="*/ 2147483647 h 3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4" h="363">
                <a:moveTo>
                  <a:pt x="0" y="43"/>
                </a:moveTo>
                <a:lnTo>
                  <a:pt x="208" y="363"/>
                </a:lnTo>
                <a:lnTo>
                  <a:pt x="494" y="0"/>
                </a:lnTo>
                <a:lnTo>
                  <a:pt x="0" y="4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39" name="Freeform 42"/>
          <p:cNvSpPr>
            <a:spLocks/>
          </p:cNvSpPr>
          <p:nvPr/>
        </p:nvSpPr>
        <p:spPr bwMode="auto">
          <a:xfrm>
            <a:off x="87313" y="3200400"/>
            <a:ext cx="1063625" cy="579438"/>
          </a:xfrm>
          <a:custGeom>
            <a:avLst/>
            <a:gdLst>
              <a:gd name="T0" fmla="*/ 0 w 670"/>
              <a:gd name="T1" fmla="*/ 2147483647 h 365"/>
              <a:gd name="T2" fmla="*/ 2147483647 w 670"/>
              <a:gd name="T3" fmla="*/ 0 h 365"/>
              <a:gd name="T4" fmla="*/ 2147483647 w 670"/>
              <a:gd name="T5" fmla="*/ 2147483647 h 365"/>
              <a:gd name="T6" fmla="*/ 0 w 670"/>
              <a:gd name="T7" fmla="*/ 2147483647 h 365"/>
              <a:gd name="T8" fmla="*/ 0 w 670"/>
              <a:gd name="T9" fmla="*/ 2147483647 h 3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70" h="365">
                <a:moveTo>
                  <a:pt x="0" y="365"/>
                </a:moveTo>
                <a:lnTo>
                  <a:pt x="354" y="0"/>
                </a:lnTo>
                <a:lnTo>
                  <a:pt x="670" y="353"/>
                </a:lnTo>
                <a:lnTo>
                  <a:pt x="0" y="36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40" name="Freeform 43"/>
          <p:cNvSpPr>
            <a:spLocks/>
          </p:cNvSpPr>
          <p:nvPr/>
        </p:nvSpPr>
        <p:spPr bwMode="auto">
          <a:xfrm>
            <a:off x="1195388" y="3235325"/>
            <a:ext cx="808037" cy="630238"/>
          </a:xfrm>
          <a:custGeom>
            <a:avLst/>
            <a:gdLst>
              <a:gd name="T0" fmla="*/ 0 w 509"/>
              <a:gd name="T1" fmla="*/ 0 h 397"/>
              <a:gd name="T2" fmla="*/ 2147483647 w 509"/>
              <a:gd name="T3" fmla="*/ 2147483647 h 397"/>
              <a:gd name="T4" fmla="*/ 2147483647 w 509"/>
              <a:gd name="T5" fmla="*/ 2147483647 h 397"/>
              <a:gd name="T6" fmla="*/ 0 w 509"/>
              <a:gd name="T7" fmla="*/ 0 h 397"/>
              <a:gd name="T8" fmla="*/ 0 w 509"/>
              <a:gd name="T9" fmla="*/ 0 h 3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09" h="397">
                <a:moveTo>
                  <a:pt x="0" y="0"/>
                </a:moveTo>
                <a:lnTo>
                  <a:pt x="225" y="397"/>
                </a:lnTo>
                <a:lnTo>
                  <a:pt x="509" y="3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41" name="Freeform 44"/>
          <p:cNvSpPr>
            <a:spLocks/>
          </p:cNvSpPr>
          <p:nvPr/>
        </p:nvSpPr>
        <p:spPr bwMode="auto">
          <a:xfrm>
            <a:off x="2074863" y="3146425"/>
            <a:ext cx="1000125" cy="650875"/>
          </a:xfrm>
          <a:custGeom>
            <a:avLst/>
            <a:gdLst>
              <a:gd name="T0" fmla="*/ 2147483647 w 630"/>
              <a:gd name="T1" fmla="*/ 0 h 410"/>
              <a:gd name="T2" fmla="*/ 0 w 630"/>
              <a:gd name="T3" fmla="*/ 2147483647 h 410"/>
              <a:gd name="T4" fmla="*/ 2147483647 w 630"/>
              <a:gd name="T5" fmla="*/ 2147483647 h 410"/>
              <a:gd name="T6" fmla="*/ 2147483647 w 630"/>
              <a:gd name="T7" fmla="*/ 0 h 410"/>
              <a:gd name="T8" fmla="*/ 2147483647 w 630"/>
              <a:gd name="T9" fmla="*/ 0 h 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30" h="410">
                <a:moveTo>
                  <a:pt x="301" y="0"/>
                </a:moveTo>
                <a:lnTo>
                  <a:pt x="0" y="410"/>
                </a:lnTo>
                <a:lnTo>
                  <a:pt x="630" y="365"/>
                </a:lnTo>
                <a:lnTo>
                  <a:pt x="30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42" name="Freeform 45"/>
          <p:cNvSpPr>
            <a:spLocks/>
          </p:cNvSpPr>
          <p:nvPr/>
        </p:nvSpPr>
        <p:spPr bwMode="auto">
          <a:xfrm>
            <a:off x="3195638" y="3270250"/>
            <a:ext cx="739775" cy="615950"/>
          </a:xfrm>
          <a:custGeom>
            <a:avLst/>
            <a:gdLst>
              <a:gd name="T0" fmla="*/ 0 w 466"/>
              <a:gd name="T1" fmla="*/ 0 h 388"/>
              <a:gd name="T2" fmla="*/ 2147483647 w 466"/>
              <a:gd name="T3" fmla="*/ 2147483647 h 388"/>
              <a:gd name="T4" fmla="*/ 2147483647 w 466"/>
              <a:gd name="T5" fmla="*/ 2147483647 h 388"/>
              <a:gd name="T6" fmla="*/ 0 w 466"/>
              <a:gd name="T7" fmla="*/ 0 h 388"/>
              <a:gd name="T8" fmla="*/ 0 w 466"/>
              <a:gd name="T9" fmla="*/ 0 h 3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66" h="388">
                <a:moveTo>
                  <a:pt x="0" y="0"/>
                </a:moveTo>
                <a:lnTo>
                  <a:pt x="195" y="388"/>
                </a:lnTo>
                <a:lnTo>
                  <a:pt x="466" y="5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43" name="Freeform 46"/>
          <p:cNvSpPr>
            <a:spLocks/>
          </p:cNvSpPr>
          <p:nvPr/>
        </p:nvSpPr>
        <p:spPr bwMode="auto">
          <a:xfrm>
            <a:off x="4171950" y="3200400"/>
            <a:ext cx="711200" cy="596900"/>
          </a:xfrm>
          <a:custGeom>
            <a:avLst/>
            <a:gdLst>
              <a:gd name="T0" fmla="*/ 2147483647 w 448"/>
              <a:gd name="T1" fmla="*/ 0 h 376"/>
              <a:gd name="T2" fmla="*/ 0 w 448"/>
              <a:gd name="T3" fmla="*/ 2147483647 h 376"/>
              <a:gd name="T4" fmla="*/ 2147483647 w 448"/>
              <a:gd name="T5" fmla="*/ 2147483647 h 376"/>
              <a:gd name="T6" fmla="*/ 2147483647 w 448"/>
              <a:gd name="T7" fmla="*/ 0 h 376"/>
              <a:gd name="T8" fmla="*/ 2147483647 w 448"/>
              <a:gd name="T9" fmla="*/ 0 h 3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48" h="376">
                <a:moveTo>
                  <a:pt x="195" y="0"/>
                </a:moveTo>
                <a:lnTo>
                  <a:pt x="0" y="353"/>
                </a:lnTo>
                <a:lnTo>
                  <a:pt x="448" y="376"/>
                </a:lnTo>
                <a:lnTo>
                  <a:pt x="19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44" name="Freeform 47"/>
          <p:cNvSpPr>
            <a:spLocks/>
          </p:cNvSpPr>
          <p:nvPr/>
        </p:nvSpPr>
        <p:spPr bwMode="auto">
          <a:xfrm>
            <a:off x="5148263" y="3289300"/>
            <a:ext cx="735012" cy="490538"/>
          </a:xfrm>
          <a:custGeom>
            <a:avLst/>
            <a:gdLst>
              <a:gd name="T0" fmla="*/ 0 w 463"/>
              <a:gd name="T1" fmla="*/ 2147483647 h 309"/>
              <a:gd name="T2" fmla="*/ 2147483647 w 463"/>
              <a:gd name="T3" fmla="*/ 2147483647 h 309"/>
              <a:gd name="T4" fmla="*/ 2147483647 w 463"/>
              <a:gd name="T5" fmla="*/ 0 h 309"/>
              <a:gd name="T6" fmla="*/ 0 w 463"/>
              <a:gd name="T7" fmla="*/ 2147483647 h 309"/>
              <a:gd name="T8" fmla="*/ 0 w 463"/>
              <a:gd name="T9" fmla="*/ 2147483647 h 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63" h="309">
                <a:moveTo>
                  <a:pt x="0" y="9"/>
                </a:moveTo>
                <a:lnTo>
                  <a:pt x="253" y="309"/>
                </a:lnTo>
                <a:lnTo>
                  <a:pt x="463" y="0"/>
                </a:lnTo>
                <a:lnTo>
                  <a:pt x="0" y="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45" name="Freeform 48"/>
          <p:cNvSpPr>
            <a:spLocks/>
          </p:cNvSpPr>
          <p:nvPr/>
        </p:nvSpPr>
        <p:spPr bwMode="auto">
          <a:xfrm>
            <a:off x="5907088" y="3076575"/>
            <a:ext cx="1047750" cy="735013"/>
          </a:xfrm>
          <a:custGeom>
            <a:avLst/>
            <a:gdLst>
              <a:gd name="T0" fmla="*/ 0 w 660"/>
              <a:gd name="T1" fmla="*/ 2147483647 h 463"/>
              <a:gd name="T2" fmla="*/ 2147483647 w 660"/>
              <a:gd name="T3" fmla="*/ 0 h 463"/>
              <a:gd name="T4" fmla="*/ 2147483647 w 660"/>
              <a:gd name="T5" fmla="*/ 2147483647 h 463"/>
              <a:gd name="T6" fmla="*/ 0 w 660"/>
              <a:gd name="T7" fmla="*/ 2147483647 h 463"/>
              <a:gd name="T8" fmla="*/ 0 w 660"/>
              <a:gd name="T9" fmla="*/ 2147483647 h 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60" h="463">
                <a:moveTo>
                  <a:pt x="0" y="463"/>
                </a:moveTo>
                <a:lnTo>
                  <a:pt x="344" y="0"/>
                </a:lnTo>
                <a:lnTo>
                  <a:pt x="660" y="431"/>
                </a:lnTo>
                <a:lnTo>
                  <a:pt x="0" y="46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46" name="Freeform 49"/>
          <p:cNvSpPr>
            <a:spLocks/>
          </p:cNvSpPr>
          <p:nvPr/>
        </p:nvSpPr>
        <p:spPr bwMode="auto">
          <a:xfrm>
            <a:off x="6999288" y="3289300"/>
            <a:ext cx="831850" cy="560388"/>
          </a:xfrm>
          <a:custGeom>
            <a:avLst/>
            <a:gdLst>
              <a:gd name="T0" fmla="*/ 0 w 524"/>
              <a:gd name="T1" fmla="*/ 0 h 353"/>
              <a:gd name="T2" fmla="*/ 2147483647 w 524"/>
              <a:gd name="T3" fmla="*/ 2147483647 h 353"/>
              <a:gd name="T4" fmla="*/ 2147483647 w 524"/>
              <a:gd name="T5" fmla="*/ 2147483647 h 353"/>
              <a:gd name="T6" fmla="*/ 0 w 524"/>
              <a:gd name="T7" fmla="*/ 0 h 353"/>
              <a:gd name="T8" fmla="*/ 0 w 524"/>
              <a:gd name="T9" fmla="*/ 0 h 3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4" h="353">
                <a:moveTo>
                  <a:pt x="0" y="0"/>
                </a:moveTo>
                <a:lnTo>
                  <a:pt x="255" y="353"/>
                </a:lnTo>
                <a:lnTo>
                  <a:pt x="524" y="3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47" name="Freeform 50"/>
          <p:cNvSpPr>
            <a:spLocks/>
          </p:cNvSpPr>
          <p:nvPr/>
        </p:nvSpPr>
        <p:spPr bwMode="auto">
          <a:xfrm>
            <a:off x="7902575" y="3076575"/>
            <a:ext cx="1023938" cy="735013"/>
          </a:xfrm>
          <a:custGeom>
            <a:avLst/>
            <a:gdLst>
              <a:gd name="T0" fmla="*/ 2147483647 w 645"/>
              <a:gd name="T1" fmla="*/ 0 h 463"/>
              <a:gd name="T2" fmla="*/ 0 w 645"/>
              <a:gd name="T3" fmla="*/ 2147483647 h 463"/>
              <a:gd name="T4" fmla="*/ 2147483647 w 645"/>
              <a:gd name="T5" fmla="*/ 2147483647 h 463"/>
              <a:gd name="T6" fmla="*/ 2147483647 w 645"/>
              <a:gd name="T7" fmla="*/ 0 h 463"/>
              <a:gd name="T8" fmla="*/ 2147483647 w 645"/>
              <a:gd name="T9" fmla="*/ 0 h 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45" h="463">
                <a:moveTo>
                  <a:pt x="225" y="0"/>
                </a:moveTo>
                <a:lnTo>
                  <a:pt x="0" y="463"/>
                </a:lnTo>
                <a:lnTo>
                  <a:pt x="645" y="454"/>
                </a:lnTo>
                <a:lnTo>
                  <a:pt x="22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48" name="Freeform 51"/>
          <p:cNvSpPr>
            <a:spLocks/>
          </p:cNvSpPr>
          <p:nvPr/>
        </p:nvSpPr>
        <p:spPr bwMode="auto">
          <a:xfrm>
            <a:off x="87313" y="4024313"/>
            <a:ext cx="871537" cy="504825"/>
          </a:xfrm>
          <a:custGeom>
            <a:avLst/>
            <a:gdLst>
              <a:gd name="T0" fmla="*/ 0 w 549"/>
              <a:gd name="T1" fmla="*/ 2147483647 h 318"/>
              <a:gd name="T2" fmla="*/ 2147483647 w 549"/>
              <a:gd name="T3" fmla="*/ 2147483647 h 318"/>
              <a:gd name="T4" fmla="*/ 2147483647 w 549"/>
              <a:gd name="T5" fmla="*/ 0 h 318"/>
              <a:gd name="T6" fmla="*/ 0 w 549"/>
              <a:gd name="T7" fmla="*/ 2147483647 h 318"/>
              <a:gd name="T8" fmla="*/ 0 w 549"/>
              <a:gd name="T9" fmla="*/ 2147483647 h 3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49" h="318">
                <a:moveTo>
                  <a:pt x="0" y="22"/>
                </a:moveTo>
                <a:lnTo>
                  <a:pt x="250" y="318"/>
                </a:lnTo>
                <a:lnTo>
                  <a:pt x="549" y="0"/>
                </a:lnTo>
                <a:lnTo>
                  <a:pt x="0" y="2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49" name="Freeform 52"/>
          <p:cNvSpPr>
            <a:spLocks/>
          </p:cNvSpPr>
          <p:nvPr/>
        </p:nvSpPr>
        <p:spPr bwMode="auto">
          <a:xfrm>
            <a:off x="1100138" y="3952875"/>
            <a:ext cx="782637" cy="561975"/>
          </a:xfrm>
          <a:custGeom>
            <a:avLst/>
            <a:gdLst>
              <a:gd name="T0" fmla="*/ 0 w 493"/>
              <a:gd name="T1" fmla="*/ 2147483647 h 354"/>
              <a:gd name="T2" fmla="*/ 2147483647 w 493"/>
              <a:gd name="T3" fmla="*/ 0 h 354"/>
              <a:gd name="T4" fmla="*/ 2147483647 w 493"/>
              <a:gd name="T5" fmla="*/ 2147483647 h 354"/>
              <a:gd name="T6" fmla="*/ 0 w 493"/>
              <a:gd name="T7" fmla="*/ 2147483647 h 354"/>
              <a:gd name="T8" fmla="*/ 0 w 493"/>
              <a:gd name="T9" fmla="*/ 2147483647 h 3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3" h="354">
                <a:moveTo>
                  <a:pt x="0" y="354"/>
                </a:moveTo>
                <a:lnTo>
                  <a:pt x="316" y="0"/>
                </a:lnTo>
                <a:lnTo>
                  <a:pt x="493" y="287"/>
                </a:lnTo>
                <a:lnTo>
                  <a:pt x="0" y="35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50" name="Freeform 53"/>
          <p:cNvSpPr>
            <a:spLocks/>
          </p:cNvSpPr>
          <p:nvPr/>
        </p:nvSpPr>
        <p:spPr bwMode="auto">
          <a:xfrm>
            <a:off x="2263775" y="3989388"/>
            <a:ext cx="695325" cy="646112"/>
          </a:xfrm>
          <a:custGeom>
            <a:avLst/>
            <a:gdLst>
              <a:gd name="T0" fmla="*/ 0 w 438"/>
              <a:gd name="T1" fmla="*/ 0 h 407"/>
              <a:gd name="T2" fmla="*/ 2147483647 w 438"/>
              <a:gd name="T3" fmla="*/ 0 h 407"/>
              <a:gd name="T4" fmla="*/ 2147483647 w 438"/>
              <a:gd name="T5" fmla="*/ 2147483647 h 407"/>
              <a:gd name="T6" fmla="*/ 0 w 438"/>
              <a:gd name="T7" fmla="*/ 0 h 407"/>
              <a:gd name="T8" fmla="*/ 0 w 438"/>
              <a:gd name="T9" fmla="*/ 0 h 4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8" h="407">
                <a:moveTo>
                  <a:pt x="0" y="0"/>
                </a:moveTo>
                <a:lnTo>
                  <a:pt x="438" y="0"/>
                </a:lnTo>
                <a:lnTo>
                  <a:pt x="198" y="40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51" name="Freeform 54"/>
          <p:cNvSpPr>
            <a:spLocks/>
          </p:cNvSpPr>
          <p:nvPr/>
        </p:nvSpPr>
        <p:spPr bwMode="auto">
          <a:xfrm>
            <a:off x="3051175" y="3952875"/>
            <a:ext cx="1023938" cy="423863"/>
          </a:xfrm>
          <a:custGeom>
            <a:avLst/>
            <a:gdLst>
              <a:gd name="T0" fmla="*/ 0 w 645"/>
              <a:gd name="T1" fmla="*/ 2147483647 h 267"/>
              <a:gd name="T2" fmla="*/ 2147483647 w 645"/>
              <a:gd name="T3" fmla="*/ 0 h 267"/>
              <a:gd name="T4" fmla="*/ 2147483647 w 645"/>
              <a:gd name="T5" fmla="*/ 2147483647 h 267"/>
              <a:gd name="T6" fmla="*/ 0 w 645"/>
              <a:gd name="T7" fmla="*/ 2147483647 h 267"/>
              <a:gd name="T8" fmla="*/ 0 w 645"/>
              <a:gd name="T9" fmla="*/ 2147483647 h 2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45" h="267">
                <a:moveTo>
                  <a:pt x="0" y="267"/>
                </a:moveTo>
                <a:lnTo>
                  <a:pt x="316" y="0"/>
                </a:lnTo>
                <a:lnTo>
                  <a:pt x="645" y="244"/>
                </a:lnTo>
                <a:lnTo>
                  <a:pt x="0" y="26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52" name="Freeform 55"/>
          <p:cNvSpPr>
            <a:spLocks/>
          </p:cNvSpPr>
          <p:nvPr/>
        </p:nvSpPr>
        <p:spPr bwMode="auto">
          <a:xfrm>
            <a:off x="4143375" y="4006850"/>
            <a:ext cx="739775" cy="508000"/>
          </a:xfrm>
          <a:custGeom>
            <a:avLst/>
            <a:gdLst>
              <a:gd name="T0" fmla="*/ 0 w 466"/>
              <a:gd name="T1" fmla="*/ 0 h 320"/>
              <a:gd name="T2" fmla="*/ 2147483647 w 466"/>
              <a:gd name="T3" fmla="*/ 2147483647 h 320"/>
              <a:gd name="T4" fmla="*/ 2147483647 w 466"/>
              <a:gd name="T5" fmla="*/ 2147483647 h 320"/>
              <a:gd name="T6" fmla="*/ 0 w 466"/>
              <a:gd name="T7" fmla="*/ 0 h 320"/>
              <a:gd name="T8" fmla="*/ 0 w 466"/>
              <a:gd name="T9" fmla="*/ 0 h 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66" h="320">
                <a:moveTo>
                  <a:pt x="0" y="0"/>
                </a:moveTo>
                <a:lnTo>
                  <a:pt x="243" y="320"/>
                </a:lnTo>
                <a:lnTo>
                  <a:pt x="466" y="5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53" name="Freeform 56"/>
          <p:cNvSpPr>
            <a:spLocks/>
          </p:cNvSpPr>
          <p:nvPr/>
        </p:nvSpPr>
        <p:spPr bwMode="auto">
          <a:xfrm>
            <a:off x="5095875" y="3971925"/>
            <a:ext cx="762000" cy="457200"/>
          </a:xfrm>
          <a:custGeom>
            <a:avLst/>
            <a:gdLst>
              <a:gd name="T0" fmla="*/ 2147483647 w 480"/>
              <a:gd name="T1" fmla="*/ 0 h 288"/>
              <a:gd name="T2" fmla="*/ 0 w 480"/>
              <a:gd name="T3" fmla="*/ 2147483647 h 288"/>
              <a:gd name="T4" fmla="*/ 2147483647 w 480"/>
              <a:gd name="T5" fmla="*/ 2147483647 h 288"/>
              <a:gd name="T6" fmla="*/ 2147483647 w 480"/>
              <a:gd name="T7" fmla="*/ 0 h 288"/>
              <a:gd name="T8" fmla="*/ 2147483647 w 480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80" h="288">
                <a:moveTo>
                  <a:pt x="227" y="0"/>
                </a:moveTo>
                <a:lnTo>
                  <a:pt x="0" y="288"/>
                </a:lnTo>
                <a:lnTo>
                  <a:pt x="480" y="288"/>
                </a:lnTo>
                <a:lnTo>
                  <a:pt x="22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54" name="Freeform 57"/>
          <p:cNvSpPr>
            <a:spLocks/>
          </p:cNvSpPr>
          <p:nvPr/>
        </p:nvSpPr>
        <p:spPr bwMode="auto">
          <a:xfrm>
            <a:off x="6072188" y="3989388"/>
            <a:ext cx="835025" cy="593725"/>
          </a:xfrm>
          <a:custGeom>
            <a:avLst/>
            <a:gdLst>
              <a:gd name="T0" fmla="*/ 0 w 526"/>
              <a:gd name="T1" fmla="*/ 0 h 374"/>
              <a:gd name="T2" fmla="*/ 2147483647 w 526"/>
              <a:gd name="T3" fmla="*/ 0 h 374"/>
              <a:gd name="T4" fmla="*/ 2147483647 w 526"/>
              <a:gd name="T5" fmla="*/ 2147483647 h 374"/>
              <a:gd name="T6" fmla="*/ 0 w 526"/>
              <a:gd name="T7" fmla="*/ 0 h 374"/>
              <a:gd name="T8" fmla="*/ 0 w 526"/>
              <a:gd name="T9" fmla="*/ 0 h 3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6" h="374">
                <a:moveTo>
                  <a:pt x="0" y="0"/>
                </a:moveTo>
                <a:lnTo>
                  <a:pt x="526" y="0"/>
                </a:lnTo>
                <a:lnTo>
                  <a:pt x="255" y="37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55" name="Freeform 58"/>
          <p:cNvSpPr>
            <a:spLocks/>
          </p:cNvSpPr>
          <p:nvPr/>
        </p:nvSpPr>
        <p:spPr bwMode="auto">
          <a:xfrm>
            <a:off x="6954838" y="3938588"/>
            <a:ext cx="782637" cy="504825"/>
          </a:xfrm>
          <a:custGeom>
            <a:avLst/>
            <a:gdLst>
              <a:gd name="T0" fmla="*/ 0 w 493"/>
              <a:gd name="T1" fmla="*/ 2147483647 h 318"/>
              <a:gd name="T2" fmla="*/ 2147483647 w 493"/>
              <a:gd name="T3" fmla="*/ 0 h 318"/>
              <a:gd name="T4" fmla="*/ 2147483647 w 493"/>
              <a:gd name="T5" fmla="*/ 2147483647 h 318"/>
              <a:gd name="T6" fmla="*/ 0 w 493"/>
              <a:gd name="T7" fmla="*/ 2147483647 h 318"/>
              <a:gd name="T8" fmla="*/ 0 w 493"/>
              <a:gd name="T9" fmla="*/ 2147483647 h 3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3" h="318">
                <a:moveTo>
                  <a:pt x="0" y="276"/>
                </a:moveTo>
                <a:lnTo>
                  <a:pt x="283" y="0"/>
                </a:lnTo>
                <a:lnTo>
                  <a:pt x="493" y="318"/>
                </a:lnTo>
                <a:lnTo>
                  <a:pt x="0" y="27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56" name="Freeform 59"/>
          <p:cNvSpPr>
            <a:spLocks/>
          </p:cNvSpPr>
          <p:nvPr/>
        </p:nvSpPr>
        <p:spPr bwMode="auto">
          <a:xfrm>
            <a:off x="7975600" y="3989388"/>
            <a:ext cx="787400" cy="577850"/>
          </a:xfrm>
          <a:custGeom>
            <a:avLst/>
            <a:gdLst>
              <a:gd name="T0" fmla="*/ 0 w 496"/>
              <a:gd name="T1" fmla="*/ 2147483647 h 364"/>
              <a:gd name="T2" fmla="*/ 2147483647 w 496"/>
              <a:gd name="T3" fmla="*/ 2147483647 h 364"/>
              <a:gd name="T4" fmla="*/ 2147483647 w 496"/>
              <a:gd name="T5" fmla="*/ 0 h 364"/>
              <a:gd name="T6" fmla="*/ 0 w 496"/>
              <a:gd name="T7" fmla="*/ 2147483647 h 364"/>
              <a:gd name="T8" fmla="*/ 0 w 496"/>
              <a:gd name="T9" fmla="*/ 2147483647 h 3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6" h="364">
                <a:moveTo>
                  <a:pt x="0" y="44"/>
                </a:moveTo>
                <a:lnTo>
                  <a:pt x="210" y="364"/>
                </a:lnTo>
                <a:lnTo>
                  <a:pt x="496" y="0"/>
                </a:lnTo>
                <a:lnTo>
                  <a:pt x="0" y="4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57" name="Freeform 60"/>
          <p:cNvSpPr>
            <a:spLocks/>
          </p:cNvSpPr>
          <p:nvPr/>
        </p:nvSpPr>
        <p:spPr bwMode="auto">
          <a:xfrm>
            <a:off x="87313" y="4600575"/>
            <a:ext cx="1060450" cy="579438"/>
          </a:xfrm>
          <a:custGeom>
            <a:avLst/>
            <a:gdLst>
              <a:gd name="T0" fmla="*/ 0 w 668"/>
              <a:gd name="T1" fmla="*/ 2147483647 h 365"/>
              <a:gd name="T2" fmla="*/ 2147483647 w 668"/>
              <a:gd name="T3" fmla="*/ 0 h 365"/>
              <a:gd name="T4" fmla="*/ 2147483647 w 668"/>
              <a:gd name="T5" fmla="*/ 2147483647 h 365"/>
              <a:gd name="T6" fmla="*/ 0 w 668"/>
              <a:gd name="T7" fmla="*/ 2147483647 h 365"/>
              <a:gd name="T8" fmla="*/ 0 w 668"/>
              <a:gd name="T9" fmla="*/ 2147483647 h 3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68" h="365">
                <a:moveTo>
                  <a:pt x="0" y="365"/>
                </a:moveTo>
                <a:lnTo>
                  <a:pt x="354" y="0"/>
                </a:lnTo>
                <a:lnTo>
                  <a:pt x="668" y="354"/>
                </a:lnTo>
                <a:lnTo>
                  <a:pt x="0" y="36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58" name="Freeform 61"/>
          <p:cNvSpPr>
            <a:spLocks/>
          </p:cNvSpPr>
          <p:nvPr/>
        </p:nvSpPr>
        <p:spPr bwMode="auto">
          <a:xfrm>
            <a:off x="1195388" y="4635500"/>
            <a:ext cx="808037" cy="630238"/>
          </a:xfrm>
          <a:custGeom>
            <a:avLst/>
            <a:gdLst>
              <a:gd name="T0" fmla="*/ 0 w 509"/>
              <a:gd name="T1" fmla="*/ 0 h 397"/>
              <a:gd name="T2" fmla="*/ 2147483647 w 509"/>
              <a:gd name="T3" fmla="*/ 2147483647 h 397"/>
              <a:gd name="T4" fmla="*/ 2147483647 w 509"/>
              <a:gd name="T5" fmla="*/ 2147483647 h 397"/>
              <a:gd name="T6" fmla="*/ 0 w 509"/>
              <a:gd name="T7" fmla="*/ 0 h 397"/>
              <a:gd name="T8" fmla="*/ 0 w 509"/>
              <a:gd name="T9" fmla="*/ 0 h 3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09" h="397">
                <a:moveTo>
                  <a:pt x="0" y="0"/>
                </a:moveTo>
                <a:lnTo>
                  <a:pt x="225" y="397"/>
                </a:lnTo>
                <a:lnTo>
                  <a:pt x="509" y="3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59" name="Freeform 62"/>
          <p:cNvSpPr>
            <a:spLocks/>
          </p:cNvSpPr>
          <p:nvPr/>
        </p:nvSpPr>
        <p:spPr bwMode="auto">
          <a:xfrm>
            <a:off x="2074863" y="4546600"/>
            <a:ext cx="1000125" cy="650875"/>
          </a:xfrm>
          <a:custGeom>
            <a:avLst/>
            <a:gdLst>
              <a:gd name="T0" fmla="*/ 2147483647 w 630"/>
              <a:gd name="T1" fmla="*/ 0 h 410"/>
              <a:gd name="T2" fmla="*/ 0 w 630"/>
              <a:gd name="T3" fmla="*/ 2147483647 h 410"/>
              <a:gd name="T4" fmla="*/ 2147483647 w 630"/>
              <a:gd name="T5" fmla="*/ 2147483647 h 410"/>
              <a:gd name="T6" fmla="*/ 2147483647 w 630"/>
              <a:gd name="T7" fmla="*/ 0 h 410"/>
              <a:gd name="T8" fmla="*/ 2147483647 w 630"/>
              <a:gd name="T9" fmla="*/ 0 h 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30" h="410">
                <a:moveTo>
                  <a:pt x="301" y="0"/>
                </a:moveTo>
                <a:lnTo>
                  <a:pt x="0" y="410"/>
                </a:lnTo>
                <a:lnTo>
                  <a:pt x="630" y="365"/>
                </a:lnTo>
                <a:lnTo>
                  <a:pt x="30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60" name="Freeform 63"/>
          <p:cNvSpPr>
            <a:spLocks/>
          </p:cNvSpPr>
          <p:nvPr/>
        </p:nvSpPr>
        <p:spPr bwMode="auto">
          <a:xfrm>
            <a:off x="3192463" y="4672013"/>
            <a:ext cx="738187" cy="614362"/>
          </a:xfrm>
          <a:custGeom>
            <a:avLst/>
            <a:gdLst>
              <a:gd name="T0" fmla="*/ 0 w 465"/>
              <a:gd name="T1" fmla="*/ 0 h 387"/>
              <a:gd name="T2" fmla="*/ 2147483647 w 465"/>
              <a:gd name="T3" fmla="*/ 2147483647 h 387"/>
              <a:gd name="T4" fmla="*/ 2147483647 w 465"/>
              <a:gd name="T5" fmla="*/ 2147483647 h 387"/>
              <a:gd name="T6" fmla="*/ 0 w 465"/>
              <a:gd name="T7" fmla="*/ 0 h 387"/>
              <a:gd name="T8" fmla="*/ 0 w 465"/>
              <a:gd name="T9" fmla="*/ 0 h 3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65" h="387">
                <a:moveTo>
                  <a:pt x="0" y="0"/>
                </a:moveTo>
                <a:lnTo>
                  <a:pt x="197" y="387"/>
                </a:lnTo>
                <a:lnTo>
                  <a:pt x="465" y="5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61" name="Freeform 64"/>
          <p:cNvSpPr>
            <a:spLocks/>
          </p:cNvSpPr>
          <p:nvPr/>
        </p:nvSpPr>
        <p:spPr bwMode="auto">
          <a:xfrm>
            <a:off x="4167188" y="4600575"/>
            <a:ext cx="715962" cy="596900"/>
          </a:xfrm>
          <a:custGeom>
            <a:avLst/>
            <a:gdLst>
              <a:gd name="T0" fmla="*/ 2147483647 w 451"/>
              <a:gd name="T1" fmla="*/ 0 h 376"/>
              <a:gd name="T2" fmla="*/ 0 w 451"/>
              <a:gd name="T3" fmla="*/ 2147483647 h 376"/>
              <a:gd name="T4" fmla="*/ 2147483647 w 451"/>
              <a:gd name="T5" fmla="*/ 2147483647 h 376"/>
              <a:gd name="T6" fmla="*/ 2147483647 w 451"/>
              <a:gd name="T7" fmla="*/ 0 h 376"/>
              <a:gd name="T8" fmla="*/ 2147483647 w 451"/>
              <a:gd name="T9" fmla="*/ 0 h 3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1" h="376">
                <a:moveTo>
                  <a:pt x="198" y="0"/>
                </a:moveTo>
                <a:lnTo>
                  <a:pt x="0" y="354"/>
                </a:lnTo>
                <a:lnTo>
                  <a:pt x="451" y="376"/>
                </a:lnTo>
                <a:lnTo>
                  <a:pt x="19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62" name="Freeform 65"/>
          <p:cNvSpPr>
            <a:spLocks/>
          </p:cNvSpPr>
          <p:nvPr/>
        </p:nvSpPr>
        <p:spPr bwMode="auto">
          <a:xfrm>
            <a:off x="5143500" y="4689475"/>
            <a:ext cx="735013" cy="490538"/>
          </a:xfrm>
          <a:custGeom>
            <a:avLst/>
            <a:gdLst>
              <a:gd name="T0" fmla="*/ 0 w 463"/>
              <a:gd name="T1" fmla="*/ 2147483647 h 309"/>
              <a:gd name="T2" fmla="*/ 2147483647 w 463"/>
              <a:gd name="T3" fmla="*/ 2147483647 h 309"/>
              <a:gd name="T4" fmla="*/ 2147483647 w 463"/>
              <a:gd name="T5" fmla="*/ 0 h 309"/>
              <a:gd name="T6" fmla="*/ 0 w 463"/>
              <a:gd name="T7" fmla="*/ 2147483647 h 309"/>
              <a:gd name="T8" fmla="*/ 0 w 463"/>
              <a:gd name="T9" fmla="*/ 2147483647 h 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63" h="309">
                <a:moveTo>
                  <a:pt x="0" y="11"/>
                </a:moveTo>
                <a:lnTo>
                  <a:pt x="256" y="309"/>
                </a:lnTo>
                <a:lnTo>
                  <a:pt x="463" y="0"/>
                </a:lnTo>
                <a:lnTo>
                  <a:pt x="0" y="1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63" name="Freeform 66"/>
          <p:cNvSpPr>
            <a:spLocks/>
          </p:cNvSpPr>
          <p:nvPr/>
        </p:nvSpPr>
        <p:spPr bwMode="auto">
          <a:xfrm>
            <a:off x="5907088" y="4479925"/>
            <a:ext cx="1044575" cy="731838"/>
          </a:xfrm>
          <a:custGeom>
            <a:avLst/>
            <a:gdLst>
              <a:gd name="T0" fmla="*/ 0 w 658"/>
              <a:gd name="T1" fmla="*/ 2147483647 h 461"/>
              <a:gd name="T2" fmla="*/ 2147483647 w 658"/>
              <a:gd name="T3" fmla="*/ 0 h 461"/>
              <a:gd name="T4" fmla="*/ 2147483647 w 658"/>
              <a:gd name="T5" fmla="*/ 2147483647 h 461"/>
              <a:gd name="T6" fmla="*/ 0 w 658"/>
              <a:gd name="T7" fmla="*/ 2147483647 h 461"/>
              <a:gd name="T8" fmla="*/ 0 w 658"/>
              <a:gd name="T9" fmla="*/ 2147483647 h 4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58" h="461">
                <a:moveTo>
                  <a:pt x="0" y="461"/>
                </a:moveTo>
                <a:lnTo>
                  <a:pt x="344" y="0"/>
                </a:lnTo>
                <a:lnTo>
                  <a:pt x="658" y="430"/>
                </a:lnTo>
                <a:lnTo>
                  <a:pt x="0" y="46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64" name="Freeform 67"/>
          <p:cNvSpPr>
            <a:spLocks/>
          </p:cNvSpPr>
          <p:nvPr/>
        </p:nvSpPr>
        <p:spPr bwMode="auto">
          <a:xfrm>
            <a:off x="6999288" y="4689475"/>
            <a:ext cx="831850" cy="560388"/>
          </a:xfrm>
          <a:custGeom>
            <a:avLst/>
            <a:gdLst>
              <a:gd name="T0" fmla="*/ 0 w 524"/>
              <a:gd name="T1" fmla="*/ 0 h 353"/>
              <a:gd name="T2" fmla="*/ 2147483647 w 524"/>
              <a:gd name="T3" fmla="*/ 2147483647 h 353"/>
              <a:gd name="T4" fmla="*/ 2147483647 w 524"/>
              <a:gd name="T5" fmla="*/ 2147483647 h 353"/>
              <a:gd name="T6" fmla="*/ 0 w 524"/>
              <a:gd name="T7" fmla="*/ 0 h 353"/>
              <a:gd name="T8" fmla="*/ 0 w 524"/>
              <a:gd name="T9" fmla="*/ 0 h 3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4" h="353">
                <a:moveTo>
                  <a:pt x="0" y="0"/>
                </a:moveTo>
                <a:lnTo>
                  <a:pt x="253" y="353"/>
                </a:lnTo>
                <a:lnTo>
                  <a:pt x="524" y="3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65" name="Freeform 68"/>
          <p:cNvSpPr>
            <a:spLocks/>
          </p:cNvSpPr>
          <p:nvPr/>
        </p:nvSpPr>
        <p:spPr bwMode="auto">
          <a:xfrm>
            <a:off x="7902575" y="4479925"/>
            <a:ext cx="1023938" cy="731838"/>
          </a:xfrm>
          <a:custGeom>
            <a:avLst/>
            <a:gdLst>
              <a:gd name="T0" fmla="*/ 2147483647 w 645"/>
              <a:gd name="T1" fmla="*/ 0 h 461"/>
              <a:gd name="T2" fmla="*/ 0 w 645"/>
              <a:gd name="T3" fmla="*/ 2147483647 h 461"/>
              <a:gd name="T4" fmla="*/ 2147483647 w 645"/>
              <a:gd name="T5" fmla="*/ 2147483647 h 461"/>
              <a:gd name="T6" fmla="*/ 2147483647 w 645"/>
              <a:gd name="T7" fmla="*/ 0 h 461"/>
              <a:gd name="T8" fmla="*/ 2147483647 w 645"/>
              <a:gd name="T9" fmla="*/ 0 h 4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45" h="461">
                <a:moveTo>
                  <a:pt x="225" y="0"/>
                </a:moveTo>
                <a:lnTo>
                  <a:pt x="0" y="461"/>
                </a:lnTo>
                <a:lnTo>
                  <a:pt x="645" y="452"/>
                </a:lnTo>
                <a:lnTo>
                  <a:pt x="22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66" name="Freeform 69"/>
          <p:cNvSpPr>
            <a:spLocks/>
          </p:cNvSpPr>
          <p:nvPr/>
        </p:nvSpPr>
        <p:spPr bwMode="auto">
          <a:xfrm>
            <a:off x="87313" y="5424488"/>
            <a:ext cx="871537" cy="508000"/>
          </a:xfrm>
          <a:custGeom>
            <a:avLst/>
            <a:gdLst>
              <a:gd name="T0" fmla="*/ 0 w 549"/>
              <a:gd name="T1" fmla="*/ 2147483647 h 320"/>
              <a:gd name="T2" fmla="*/ 2147483647 w 549"/>
              <a:gd name="T3" fmla="*/ 2147483647 h 320"/>
              <a:gd name="T4" fmla="*/ 2147483647 w 549"/>
              <a:gd name="T5" fmla="*/ 0 h 320"/>
              <a:gd name="T6" fmla="*/ 0 w 549"/>
              <a:gd name="T7" fmla="*/ 2147483647 h 320"/>
              <a:gd name="T8" fmla="*/ 0 w 549"/>
              <a:gd name="T9" fmla="*/ 2147483647 h 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49" h="320">
                <a:moveTo>
                  <a:pt x="0" y="23"/>
                </a:moveTo>
                <a:lnTo>
                  <a:pt x="248" y="320"/>
                </a:lnTo>
                <a:lnTo>
                  <a:pt x="549" y="0"/>
                </a:lnTo>
                <a:lnTo>
                  <a:pt x="0" y="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67" name="Freeform 70"/>
          <p:cNvSpPr>
            <a:spLocks/>
          </p:cNvSpPr>
          <p:nvPr/>
        </p:nvSpPr>
        <p:spPr bwMode="auto">
          <a:xfrm>
            <a:off x="1100138" y="5354638"/>
            <a:ext cx="782637" cy="560387"/>
          </a:xfrm>
          <a:custGeom>
            <a:avLst/>
            <a:gdLst>
              <a:gd name="T0" fmla="*/ 0 w 493"/>
              <a:gd name="T1" fmla="*/ 2147483647 h 353"/>
              <a:gd name="T2" fmla="*/ 2147483647 w 493"/>
              <a:gd name="T3" fmla="*/ 0 h 353"/>
              <a:gd name="T4" fmla="*/ 2147483647 w 493"/>
              <a:gd name="T5" fmla="*/ 2147483647 h 353"/>
              <a:gd name="T6" fmla="*/ 0 w 493"/>
              <a:gd name="T7" fmla="*/ 2147483647 h 353"/>
              <a:gd name="T8" fmla="*/ 0 w 493"/>
              <a:gd name="T9" fmla="*/ 2147483647 h 3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3" h="353">
                <a:moveTo>
                  <a:pt x="0" y="353"/>
                </a:moveTo>
                <a:lnTo>
                  <a:pt x="313" y="0"/>
                </a:lnTo>
                <a:lnTo>
                  <a:pt x="493" y="286"/>
                </a:lnTo>
                <a:lnTo>
                  <a:pt x="0" y="35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68" name="Freeform 71"/>
          <p:cNvSpPr>
            <a:spLocks/>
          </p:cNvSpPr>
          <p:nvPr/>
        </p:nvSpPr>
        <p:spPr bwMode="auto">
          <a:xfrm>
            <a:off x="2263775" y="5392738"/>
            <a:ext cx="690563" cy="644525"/>
          </a:xfrm>
          <a:custGeom>
            <a:avLst/>
            <a:gdLst>
              <a:gd name="T0" fmla="*/ 0 w 435"/>
              <a:gd name="T1" fmla="*/ 0 h 406"/>
              <a:gd name="T2" fmla="*/ 2147483647 w 435"/>
              <a:gd name="T3" fmla="*/ 0 h 406"/>
              <a:gd name="T4" fmla="*/ 2147483647 w 435"/>
              <a:gd name="T5" fmla="*/ 2147483647 h 406"/>
              <a:gd name="T6" fmla="*/ 0 w 435"/>
              <a:gd name="T7" fmla="*/ 0 h 406"/>
              <a:gd name="T8" fmla="*/ 0 w 435"/>
              <a:gd name="T9" fmla="*/ 0 h 4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5" h="406">
                <a:moveTo>
                  <a:pt x="0" y="0"/>
                </a:moveTo>
                <a:lnTo>
                  <a:pt x="435" y="0"/>
                </a:lnTo>
                <a:lnTo>
                  <a:pt x="195" y="40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69" name="Freeform 72"/>
          <p:cNvSpPr>
            <a:spLocks/>
          </p:cNvSpPr>
          <p:nvPr/>
        </p:nvSpPr>
        <p:spPr bwMode="auto">
          <a:xfrm>
            <a:off x="3051175" y="5354638"/>
            <a:ext cx="1020763" cy="422275"/>
          </a:xfrm>
          <a:custGeom>
            <a:avLst/>
            <a:gdLst>
              <a:gd name="T0" fmla="*/ 0 w 643"/>
              <a:gd name="T1" fmla="*/ 2147483647 h 266"/>
              <a:gd name="T2" fmla="*/ 2147483647 w 643"/>
              <a:gd name="T3" fmla="*/ 0 h 266"/>
              <a:gd name="T4" fmla="*/ 2147483647 w 643"/>
              <a:gd name="T5" fmla="*/ 2147483647 h 266"/>
              <a:gd name="T6" fmla="*/ 0 w 643"/>
              <a:gd name="T7" fmla="*/ 2147483647 h 266"/>
              <a:gd name="T8" fmla="*/ 0 w 643"/>
              <a:gd name="T9" fmla="*/ 2147483647 h 2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43" h="266">
                <a:moveTo>
                  <a:pt x="0" y="266"/>
                </a:moveTo>
                <a:lnTo>
                  <a:pt x="314" y="0"/>
                </a:lnTo>
                <a:lnTo>
                  <a:pt x="643" y="243"/>
                </a:lnTo>
                <a:lnTo>
                  <a:pt x="0" y="26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70" name="Freeform 73"/>
          <p:cNvSpPr>
            <a:spLocks/>
          </p:cNvSpPr>
          <p:nvPr/>
        </p:nvSpPr>
        <p:spPr bwMode="auto">
          <a:xfrm>
            <a:off x="4143375" y="5407025"/>
            <a:ext cx="739775" cy="508000"/>
          </a:xfrm>
          <a:custGeom>
            <a:avLst/>
            <a:gdLst>
              <a:gd name="T0" fmla="*/ 0 w 466"/>
              <a:gd name="T1" fmla="*/ 0 h 320"/>
              <a:gd name="T2" fmla="*/ 2147483647 w 466"/>
              <a:gd name="T3" fmla="*/ 2147483647 h 320"/>
              <a:gd name="T4" fmla="*/ 2147483647 w 466"/>
              <a:gd name="T5" fmla="*/ 2147483647 h 320"/>
              <a:gd name="T6" fmla="*/ 0 w 466"/>
              <a:gd name="T7" fmla="*/ 0 h 320"/>
              <a:gd name="T8" fmla="*/ 0 w 466"/>
              <a:gd name="T9" fmla="*/ 0 h 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66" h="320">
                <a:moveTo>
                  <a:pt x="0" y="0"/>
                </a:moveTo>
                <a:lnTo>
                  <a:pt x="241" y="320"/>
                </a:lnTo>
                <a:lnTo>
                  <a:pt x="466" y="5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71" name="Freeform 74"/>
          <p:cNvSpPr>
            <a:spLocks/>
          </p:cNvSpPr>
          <p:nvPr/>
        </p:nvSpPr>
        <p:spPr bwMode="auto">
          <a:xfrm>
            <a:off x="5095875" y="5372100"/>
            <a:ext cx="762000" cy="454025"/>
          </a:xfrm>
          <a:custGeom>
            <a:avLst/>
            <a:gdLst>
              <a:gd name="T0" fmla="*/ 2147483647 w 480"/>
              <a:gd name="T1" fmla="*/ 0 h 286"/>
              <a:gd name="T2" fmla="*/ 0 w 480"/>
              <a:gd name="T3" fmla="*/ 2147483647 h 286"/>
              <a:gd name="T4" fmla="*/ 2147483647 w 480"/>
              <a:gd name="T5" fmla="*/ 2147483647 h 286"/>
              <a:gd name="T6" fmla="*/ 2147483647 w 480"/>
              <a:gd name="T7" fmla="*/ 0 h 286"/>
              <a:gd name="T8" fmla="*/ 2147483647 w 480"/>
              <a:gd name="T9" fmla="*/ 0 h 2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80" h="286">
                <a:moveTo>
                  <a:pt x="227" y="0"/>
                </a:moveTo>
                <a:lnTo>
                  <a:pt x="0" y="286"/>
                </a:lnTo>
                <a:lnTo>
                  <a:pt x="480" y="286"/>
                </a:lnTo>
                <a:lnTo>
                  <a:pt x="227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72" name="Freeform 75"/>
          <p:cNvSpPr>
            <a:spLocks/>
          </p:cNvSpPr>
          <p:nvPr/>
        </p:nvSpPr>
        <p:spPr bwMode="auto">
          <a:xfrm>
            <a:off x="6072188" y="5392738"/>
            <a:ext cx="835025" cy="593725"/>
          </a:xfrm>
          <a:custGeom>
            <a:avLst/>
            <a:gdLst>
              <a:gd name="T0" fmla="*/ 0 w 526"/>
              <a:gd name="T1" fmla="*/ 0 h 374"/>
              <a:gd name="T2" fmla="*/ 2147483647 w 526"/>
              <a:gd name="T3" fmla="*/ 0 h 374"/>
              <a:gd name="T4" fmla="*/ 2147483647 w 526"/>
              <a:gd name="T5" fmla="*/ 2147483647 h 374"/>
              <a:gd name="T6" fmla="*/ 0 w 526"/>
              <a:gd name="T7" fmla="*/ 0 h 374"/>
              <a:gd name="T8" fmla="*/ 0 w 526"/>
              <a:gd name="T9" fmla="*/ 0 h 3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6" h="374">
                <a:moveTo>
                  <a:pt x="0" y="0"/>
                </a:moveTo>
                <a:lnTo>
                  <a:pt x="526" y="0"/>
                </a:lnTo>
                <a:lnTo>
                  <a:pt x="255" y="37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73" name="Freeform 76"/>
          <p:cNvSpPr>
            <a:spLocks/>
          </p:cNvSpPr>
          <p:nvPr/>
        </p:nvSpPr>
        <p:spPr bwMode="auto">
          <a:xfrm>
            <a:off x="6951663" y="5338763"/>
            <a:ext cx="785812" cy="508000"/>
          </a:xfrm>
          <a:custGeom>
            <a:avLst/>
            <a:gdLst>
              <a:gd name="T0" fmla="*/ 0 w 495"/>
              <a:gd name="T1" fmla="*/ 2147483647 h 320"/>
              <a:gd name="T2" fmla="*/ 2147483647 w 495"/>
              <a:gd name="T3" fmla="*/ 0 h 320"/>
              <a:gd name="T4" fmla="*/ 2147483647 w 495"/>
              <a:gd name="T5" fmla="*/ 2147483647 h 320"/>
              <a:gd name="T6" fmla="*/ 0 w 495"/>
              <a:gd name="T7" fmla="*/ 2147483647 h 320"/>
              <a:gd name="T8" fmla="*/ 0 w 495"/>
              <a:gd name="T9" fmla="*/ 2147483647 h 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5" h="320">
                <a:moveTo>
                  <a:pt x="0" y="276"/>
                </a:moveTo>
                <a:lnTo>
                  <a:pt x="283" y="0"/>
                </a:lnTo>
                <a:lnTo>
                  <a:pt x="495" y="320"/>
                </a:lnTo>
                <a:lnTo>
                  <a:pt x="0" y="27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74" name="Freeform 77"/>
          <p:cNvSpPr>
            <a:spLocks/>
          </p:cNvSpPr>
          <p:nvPr/>
        </p:nvSpPr>
        <p:spPr bwMode="auto">
          <a:xfrm>
            <a:off x="7975600" y="5392738"/>
            <a:ext cx="782638" cy="576262"/>
          </a:xfrm>
          <a:custGeom>
            <a:avLst/>
            <a:gdLst>
              <a:gd name="T0" fmla="*/ 0 w 493"/>
              <a:gd name="T1" fmla="*/ 2147483647 h 363"/>
              <a:gd name="T2" fmla="*/ 2147483647 w 493"/>
              <a:gd name="T3" fmla="*/ 2147483647 h 363"/>
              <a:gd name="T4" fmla="*/ 2147483647 w 493"/>
              <a:gd name="T5" fmla="*/ 0 h 363"/>
              <a:gd name="T6" fmla="*/ 0 w 493"/>
              <a:gd name="T7" fmla="*/ 2147483647 h 363"/>
              <a:gd name="T8" fmla="*/ 0 w 493"/>
              <a:gd name="T9" fmla="*/ 2147483647 h 3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3" h="363">
                <a:moveTo>
                  <a:pt x="0" y="43"/>
                </a:moveTo>
                <a:lnTo>
                  <a:pt x="207" y="363"/>
                </a:lnTo>
                <a:lnTo>
                  <a:pt x="493" y="0"/>
                </a:lnTo>
                <a:lnTo>
                  <a:pt x="0" y="4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75" name="Freeform 78"/>
          <p:cNvSpPr>
            <a:spLocks/>
          </p:cNvSpPr>
          <p:nvPr/>
        </p:nvSpPr>
        <p:spPr bwMode="auto">
          <a:xfrm>
            <a:off x="147638" y="6054725"/>
            <a:ext cx="1068387" cy="577850"/>
          </a:xfrm>
          <a:custGeom>
            <a:avLst/>
            <a:gdLst>
              <a:gd name="T0" fmla="*/ 0 w 673"/>
              <a:gd name="T1" fmla="*/ 2147483647 h 364"/>
              <a:gd name="T2" fmla="*/ 2147483647 w 673"/>
              <a:gd name="T3" fmla="*/ 0 h 364"/>
              <a:gd name="T4" fmla="*/ 2147483647 w 673"/>
              <a:gd name="T5" fmla="*/ 2147483647 h 364"/>
              <a:gd name="T6" fmla="*/ 0 w 673"/>
              <a:gd name="T7" fmla="*/ 2147483647 h 364"/>
              <a:gd name="T8" fmla="*/ 0 w 673"/>
              <a:gd name="T9" fmla="*/ 2147483647 h 3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73" h="364">
                <a:moveTo>
                  <a:pt x="0" y="364"/>
                </a:moveTo>
                <a:lnTo>
                  <a:pt x="359" y="0"/>
                </a:lnTo>
                <a:lnTo>
                  <a:pt x="673" y="353"/>
                </a:lnTo>
                <a:lnTo>
                  <a:pt x="0" y="36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76" name="Freeform 79"/>
          <p:cNvSpPr>
            <a:spLocks/>
          </p:cNvSpPr>
          <p:nvPr/>
        </p:nvSpPr>
        <p:spPr bwMode="auto">
          <a:xfrm>
            <a:off x="1268413" y="6089650"/>
            <a:ext cx="803275" cy="628650"/>
          </a:xfrm>
          <a:custGeom>
            <a:avLst/>
            <a:gdLst>
              <a:gd name="T0" fmla="*/ 0 w 506"/>
              <a:gd name="T1" fmla="*/ 0 h 396"/>
              <a:gd name="T2" fmla="*/ 2147483647 w 506"/>
              <a:gd name="T3" fmla="*/ 2147483647 h 396"/>
              <a:gd name="T4" fmla="*/ 2147483647 w 506"/>
              <a:gd name="T5" fmla="*/ 2147483647 h 396"/>
              <a:gd name="T6" fmla="*/ 0 w 506"/>
              <a:gd name="T7" fmla="*/ 0 h 396"/>
              <a:gd name="T8" fmla="*/ 0 w 506"/>
              <a:gd name="T9" fmla="*/ 0 h 3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06" h="396">
                <a:moveTo>
                  <a:pt x="0" y="0"/>
                </a:moveTo>
                <a:lnTo>
                  <a:pt x="222" y="396"/>
                </a:lnTo>
                <a:lnTo>
                  <a:pt x="506" y="3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77" name="Freeform 80"/>
          <p:cNvSpPr>
            <a:spLocks/>
          </p:cNvSpPr>
          <p:nvPr/>
        </p:nvSpPr>
        <p:spPr bwMode="auto">
          <a:xfrm>
            <a:off x="2143125" y="6000750"/>
            <a:ext cx="1004888" cy="650875"/>
          </a:xfrm>
          <a:custGeom>
            <a:avLst/>
            <a:gdLst>
              <a:gd name="T0" fmla="*/ 2147483647 w 633"/>
              <a:gd name="T1" fmla="*/ 0 h 410"/>
              <a:gd name="T2" fmla="*/ 0 w 633"/>
              <a:gd name="T3" fmla="*/ 2147483647 h 410"/>
              <a:gd name="T4" fmla="*/ 2147483647 w 633"/>
              <a:gd name="T5" fmla="*/ 2147483647 h 410"/>
              <a:gd name="T6" fmla="*/ 2147483647 w 633"/>
              <a:gd name="T7" fmla="*/ 0 h 410"/>
              <a:gd name="T8" fmla="*/ 2147483647 w 633"/>
              <a:gd name="T9" fmla="*/ 0 h 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33" h="410">
                <a:moveTo>
                  <a:pt x="301" y="0"/>
                </a:moveTo>
                <a:lnTo>
                  <a:pt x="0" y="410"/>
                </a:lnTo>
                <a:lnTo>
                  <a:pt x="633" y="365"/>
                </a:lnTo>
                <a:lnTo>
                  <a:pt x="301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78" name="Freeform 81"/>
          <p:cNvSpPr>
            <a:spLocks/>
          </p:cNvSpPr>
          <p:nvPr/>
        </p:nvSpPr>
        <p:spPr bwMode="auto">
          <a:xfrm>
            <a:off x="3263900" y="6124575"/>
            <a:ext cx="739775" cy="609600"/>
          </a:xfrm>
          <a:custGeom>
            <a:avLst/>
            <a:gdLst>
              <a:gd name="T0" fmla="*/ 0 w 466"/>
              <a:gd name="T1" fmla="*/ 0 h 384"/>
              <a:gd name="T2" fmla="*/ 2147483647 w 466"/>
              <a:gd name="T3" fmla="*/ 2147483647 h 384"/>
              <a:gd name="T4" fmla="*/ 2147483647 w 466"/>
              <a:gd name="T5" fmla="*/ 2147483647 h 384"/>
              <a:gd name="T6" fmla="*/ 0 w 466"/>
              <a:gd name="T7" fmla="*/ 0 h 384"/>
              <a:gd name="T8" fmla="*/ 0 w 466"/>
              <a:gd name="T9" fmla="*/ 0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66" h="384">
                <a:moveTo>
                  <a:pt x="0" y="0"/>
                </a:moveTo>
                <a:lnTo>
                  <a:pt x="195" y="384"/>
                </a:lnTo>
                <a:lnTo>
                  <a:pt x="466" y="5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79" name="Freeform 82"/>
          <p:cNvSpPr>
            <a:spLocks/>
          </p:cNvSpPr>
          <p:nvPr/>
        </p:nvSpPr>
        <p:spPr bwMode="auto">
          <a:xfrm>
            <a:off x="4240213" y="6054725"/>
            <a:ext cx="714375" cy="596900"/>
          </a:xfrm>
          <a:custGeom>
            <a:avLst/>
            <a:gdLst>
              <a:gd name="T0" fmla="*/ 2147483647 w 450"/>
              <a:gd name="T1" fmla="*/ 0 h 376"/>
              <a:gd name="T2" fmla="*/ 0 w 450"/>
              <a:gd name="T3" fmla="*/ 2147483647 h 376"/>
              <a:gd name="T4" fmla="*/ 2147483647 w 450"/>
              <a:gd name="T5" fmla="*/ 2147483647 h 376"/>
              <a:gd name="T6" fmla="*/ 2147483647 w 450"/>
              <a:gd name="T7" fmla="*/ 0 h 376"/>
              <a:gd name="T8" fmla="*/ 2147483647 w 450"/>
              <a:gd name="T9" fmla="*/ 0 h 3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0" h="376">
                <a:moveTo>
                  <a:pt x="195" y="0"/>
                </a:moveTo>
                <a:lnTo>
                  <a:pt x="0" y="353"/>
                </a:lnTo>
                <a:lnTo>
                  <a:pt x="450" y="376"/>
                </a:lnTo>
                <a:lnTo>
                  <a:pt x="19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80" name="Freeform 83"/>
          <p:cNvSpPr>
            <a:spLocks/>
          </p:cNvSpPr>
          <p:nvPr/>
        </p:nvSpPr>
        <p:spPr bwMode="auto">
          <a:xfrm>
            <a:off x="5216525" y="6143625"/>
            <a:ext cx="735013" cy="488950"/>
          </a:xfrm>
          <a:custGeom>
            <a:avLst/>
            <a:gdLst>
              <a:gd name="T0" fmla="*/ 0 w 463"/>
              <a:gd name="T1" fmla="*/ 2147483647 h 308"/>
              <a:gd name="T2" fmla="*/ 2147483647 w 463"/>
              <a:gd name="T3" fmla="*/ 2147483647 h 308"/>
              <a:gd name="T4" fmla="*/ 2147483647 w 463"/>
              <a:gd name="T5" fmla="*/ 0 h 308"/>
              <a:gd name="T6" fmla="*/ 0 w 463"/>
              <a:gd name="T7" fmla="*/ 2147483647 h 308"/>
              <a:gd name="T8" fmla="*/ 0 w 463"/>
              <a:gd name="T9" fmla="*/ 2147483647 h 3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63" h="308">
                <a:moveTo>
                  <a:pt x="0" y="11"/>
                </a:moveTo>
                <a:lnTo>
                  <a:pt x="253" y="308"/>
                </a:lnTo>
                <a:lnTo>
                  <a:pt x="463" y="0"/>
                </a:lnTo>
                <a:lnTo>
                  <a:pt x="0" y="1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81" name="Freeform 84"/>
          <p:cNvSpPr>
            <a:spLocks/>
          </p:cNvSpPr>
          <p:nvPr/>
        </p:nvSpPr>
        <p:spPr bwMode="auto">
          <a:xfrm>
            <a:off x="5975350" y="5932488"/>
            <a:ext cx="1047750" cy="736600"/>
          </a:xfrm>
          <a:custGeom>
            <a:avLst/>
            <a:gdLst>
              <a:gd name="T0" fmla="*/ 0 w 660"/>
              <a:gd name="T1" fmla="*/ 2147483647 h 464"/>
              <a:gd name="T2" fmla="*/ 2147483647 w 660"/>
              <a:gd name="T3" fmla="*/ 0 h 464"/>
              <a:gd name="T4" fmla="*/ 2147483647 w 660"/>
              <a:gd name="T5" fmla="*/ 2147483647 h 464"/>
              <a:gd name="T6" fmla="*/ 0 w 660"/>
              <a:gd name="T7" fmla="*/ 2147483647 h 464"/>
              <a:gd name="T8" fmla="*/ 0 w 660"/>
              <a:gd name="T9" fmla="*/ 2147483647 h 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60" h="464">
                <a:moveTo>
                  <a:pt x="0" y="464"/>
                </a:moveTo>
                <a:lnTo>
                  <a:pt x="344" y="0"/>
                </a:lnTo>
                <a:lnTo>
                  <a:pt x="660" y="430"/>
                </a:lnTo>
                <a:lnTo>
                  <a:pt x="0" y="46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82" name="Freeform 85"/>
          <p:cNvSpPr>
            <a:spLocks/>
          </p:cNvSpPr>
          <p:nvPr/>
        </p:nvSpPr>
        <p:spPr bwMode="auto">
          <a:xfrm>
            <a:off x="7072313" y="6143625"/>
            <a:ext cx="830262" cy="560388"/>
          </a:xfrm>
          <a:custGeom>
            <a:avLst/>
            <a:gdLst>
              <a:gd name="T0" fmla="*/ 0 w 523"/>
              <a:gd name="T1" fmla="*/ 0 h 353"/>
              <a:gd name="T2" fmla="*/ 2147483647 w 523"/>
              <a:gd name="T3" fmla="*/ 2147483647 h 353"/>
              <a:gd name="T4" fmla="*/ 2147483647 w 523"/>
              <a:gd name="T5" fmla="*/ 2147483647 h 353"/>
              <a:gd name="T6" fmla="*/ 0 w 523"/>
              <a:gd name="T7" fmla="*/ 0 h 353"/>
              <a:gd name="T8" fmla="*/ 0 w 523"/>
              <a:gd name="T9" fmla="*/ 0 h 3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3" h="353">
                <a:moveTo>
                  <a:pt x="0" y="0"/>
                </a:moveTo>
                <a:lnTo>
                  <a:pt x="252" y="353"/>
                </a:lnTo>
                <a:lnTo>
                  <a:pt x="523" y="3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83" name="Freeform 86"/>
          <p:cNvSpPr>
            <a:spLocks/>
          </p:cNvSpPr>
          <p:nvPr/>
        </p:nvSpPr>
        <p:spPr bwMode="auto">
          <a:xfrm>
            <a:off x="7975600" y="5932488"/>
            <a:ext cx="1019175" cy="736600"/>
          </a:xfrm>
          <a:custGeom>
            <a:avLst/>
            <a:gdLst>
              <a:gd name="T0" fmla="*/ 2147483647 w 642"/>
              <a:gd name="T1" fmla="*/ 0 h 464"/>
              <a:gd name="T2" fmla="*/ 0 w 642"/>
              <a:gd name="T3" fmla="*/ 2147483647 h 464"/>
              <a:gd name="T4" fmla="*/ 2147483647 w 642"/>
              <a:gd name="T5" fmla="*/ 2147483647 h 464"/>
              <a:gd name="T6" fmla="*/ 2147483647 w 642"/>
              <a:gd name="T7" fmla="*/ 0 h 464"/>
              <a:gd name="T8" fmla="*/ 2147483647 w 642"/>
              <a:gd name="T9" fmla="*/ 0 h 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42" h="464">
                <a:moveTo>
                  <a:pt x="222" y="0"/>
                </a:moveTo>
                <a:lnTo>
                  <a:pt x="0" y="464"/>
                </a:lnTo>
                <a:lnTo>
                  <a:pt x="642" y="453"/>
                </a:lnTo>
                <a:lnTo>
                  <a:pt x="22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84" name="Freeform 87"/>
          <p:cNvSpPr>
            <a:spLocks/>
          </p:cNvSpPr>
          <p:nvPr/>
        </p:nvSpPr>
        <p:spPr bwMode="auto">
          <a:xfrm>
            <a:off x="247650" y="133350"/>
            <a:ext cx="1068388" cy="579438"/>
          </a:xfrm>
          <a:custGeom>
            <a:avLst/>
            <a:gdLst>
              <a:gd name="T0" fmla="*/ 0 w 673"/>
              <a:gd name="T1" fmla="*/ 2147483647 h 365"/>
              <a:gd name="T2" fmla="*/ 2147483647 w 673"/>
              <a:gd name="T3" fmla="*/ 0 h 365"/>
              <a:gd name="T4" fmla="*/ 2147483647 w 673"/>
              <a:gd name="T5" fmla="*/ 2147483647 h 365"/>
              <a:gd name="T6" fmla="*/ 0 w 673"/>
              <a:gd name="T7" fmla="*/ 2147483647 h 365"/>
              <a:gd name="T8" fmla="*/ 0 w 673"/>
              <a:gd name="T9" fmla="*/ 2147483647 h 3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73" h="365">
                <a:moveTo>
                  <a:pt x="0" y="365"/>
                </a:moveTo>
                <a:lnTo>
                  <a:pt x="359" y="0"/>
                </a:lnTo>
                <a:lnTo>
                  <a:pt x="673" y="355"/>
                </a:lnTo>
                <a:lnTo>
                  <a:pt x="0" y="36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85" name="Freeform 88"/>
          <p:cNvSpPr>
            <a:spLocks/>
          </p:cNvSpPr>
          <p:nvPr/>
        </p:nvSpPr>
        <p:spPr bwMode="auto">
          <a:xfrm>
            <a:off x="1365250" y="168275"/>
            <a:ext cx="811213" cy="631825"/>
          </a:xfrm>
          <a:custGeom>
            <a:avLst/>
            <a:gdLst>
              <a:gd name="T0" fmla="*/ 0 w 511"/>
              <a:gd name="T1" fmla="*/ 0 h 398"/>
              <a:gd name="T2" fmla="*/ 2147483647 w 511"/>
              <a:gd name="T3" fmla="*/ 2147483647 h 398"/>
              <a:gd name="T4" fmla="*/ 2147483647 w 511"/>
              <a:gd name="T5" fmla="*/ 2147483647 h 398"/>
              <a:gd name="T6" fmla="*/ 0 w 511"/>
              <a:gd name="T7" fmla="*/ 0 h 398"/>
              <a:gd name="T8" fmla="*/ 0 w 511"/>
              <a:gd name="T9" fmla="*/ 0 h 3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11" h="398">
                <a:moveTo>
                  <a:pt x="0" y="0"/>
                </a:moveTo>
                <a:lnTo>
                  <a:pt x="225" y="398"/>
                </a:lnTo>
                <a:lnTo>
                  <a:pt x="511" y="3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86" name="Freeform 89"/>
          <p:cNvSpPr>
            <a:spLocks/>
          </p:cNvSpPr>
          <p:nvPr/>
        </p:nvSpPr>
        <p:spPr bwMode="auto">
          <a:xfrm>
            <a:off x="2244725" y="79375"/>
            <a:ext cx="1000125" cy="650875"/>
          </a:xfrm>
          <a:custGeom>
            <a:avLst/>
            <a:gdLst>
              <a:gd name="T0" fmla="*/ 2147483647 w 630"/>
              <a:gd name="T1" fmla="*/ 0 h 410"/>
              <a:gd name="T2" fmla="*/ 0 w 630"/>
              <a:gd name="T3" fmla="*/ 2147483647 h 410"/>
              <a:gd name="T4" fmla="*/ 2147483647 w 630"/>
              <a:gd name="T5" fmla="*/ 2147483647 h 410"/>
              <a:gd name="T6" fmla="*/ 2147483647 w 630"/>
              <a:gd name="T7" fmla="*/ 0 h 410"/>
              <a:gd name="T8" fmla="*/ 2147483647 w 630"/>
              <a:gd name="T9" fmla="*/ 0 h 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30" h="410">
                <a:moveTo>
                  <a:pt x="301" y="0"/>
                </a:moveTo>
                <a:lnTo>
                  <a:pt x="0" y="410"/>
                </a:lnTo>
                <a:lnTo>
                  <a:pt x="630" y="367"/>
                </a:lnTo>
                <a:lnTo>
                  <a:pt x="30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87" name="Freeform 90"/>
          <p:cNvSpPr>
            <a:spLocks/>
          </p:cNvSpPr>
          <p:nvPr/>
        </p:nvSpPr>
        <p:spPr bwMode="auto">
          <a:xfrm>
            <a:off x="3360738" y="206375"/>
            <a:ext cx="738187" cy="612775"/>
          </a:xfrm>
          <a:custGeom>
            <a:avLst/>
            <a:gdLst>
              <a:gd name="T0" fmla="*/ 0 w 465"/>
              <a:gd name="T1" fmla="*/ 0 h 386"/>
              <a:gd name="T2" fmla="*/ 2147483647 w 465"/>
              <a:gd name="T3" fmla="*/ 2147483647 h 386"/>
              <a:gd name="T4" fmla="*/ 2147483647 w 465"/>
              <a:gd name="T5" fmla="*/ 2147483647 h 386"/>
              <a:gd name="T6" fmla="*/ 0 w 465"/>
              <a:gd name="T7" fmla="*/ 0 h 386"/>
              <a:gd name="T8" fmla="*/ 0 w 465"/>
              <a:gd name="T9" fmla="*/ 0 h 3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65" h="386">
                <a:moveTo>
                  <a:pt x="0" y="0"/>
                </a:moveTo>
                <a:lnTo>
                  <a:pt x="195" y="386"/>
                </a:lnTo>
                <a:lnTo>
                  <a:pt x="465" y="5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88" name="Freeform 91"/>
          <p:cNvSpPr>
            <a:spLocks/>
          </p:cNvSpPr>
          <p:nvPr/>
        </p:nvSpPr>
        <p:spPr bwMode="auto">
          <a:xfrm>
            <a:off x="4337050" y="133350"/>
            <a:ext cx="714375" cy="596900"/>
          </a:xfrm>
          <a:custGeom>
            <a:avLst/>
            <a:gdLst>
              <a:gd name="T0" fmla="*/ 2147483647 w 450"/>
              <a:gd name="T1" fmla="*/ 0 h 376"/>
              <a:gd name="T2" fmla="*/ 0 w 450"/>
              <a:gd name="T3" fmla="*/ 2147483647 h 376"/>
              <a:gd name="T4" fmla="*/ 2147483647 w 450"/>
              <a:gd name="T5" fmla="*/ 2147483647 h 376"/>
              <a:gd name="T6" fmla="*/ 2147483647 w 450"/>
              <a:gd name="T7" fmla="*/ 0 h 376"/>
              <a:gd name="T8" fmla="*/ 2147483647 w 450"/>
              <a:gd name="T9" fmla="*/ 0 h 3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0" h="376">
                <a:moveTo>
                  <a:pt x="194" y="0"/>
                </a:moveTo>
                <a:lnTo>
                  <a:pt x="0" y="355"/>
                </a:lnTo>
                <a:lnTo>
                  <a:pt x="450" y="376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89" name="Freeform 92"/>
          <p:cNvSpPr>
            <a:spLocks/>
          </p:cNvSpPr>
          <p:nvPr/>
        </p:nvSpPr>
        <p:spPr bwMode="auto">
          <a:xfrm>
            <a:off x="5311775" y="222250"/>
            <a:ext cx="739775" cy="490538"/>
          </a:xfrm>
          <a:custGeom>
            <a:avLst/>
            <a:gdLst>
              <a:gd name="T0" fmla="*/ 0 w 466"/>
              <a:gd name="T1" fmla="*/ 2147483647 h 309"/>
              <a:gd name="T2" fmla="*/ 2147483647 w 466"/>
              <a:gd name="T3" fmla="*/ 2147483647 h 309"/>
              <a:gd name="T4" fmla="*/ 2147483647 w 466"/>
              <a:gd name="T5" fmla="*/ 0 h 309"/>
              <a:gd name="T6" fmla="*/ 0 w 466"/>
              <a:gd name="T7" fmla="*/ 2147483647 h 309"/>
              <a:gd name="T8" fmla="*/ 0 w 466"/>
              <a:gd name="T9" fmla="*/ 2147483647 h 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66" h="309">
                <a:moveTo>
                  <a:pt x="0" y="11"/>
                </a:moveTo>
                <a:lnTo>
                  <a:pt x="256" y="309"/>
                </a:lnTo>
                <a:lnTo>
                  <a:pt x="466" y="0"/>
                </a:lnTo>
                <a:lnTo>
                  <a:pt x="0" y="1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90" name="Freeform 93"/>
          <p:cNvSpPr>
            <a:spLocks/>
          </p:cNvSpPr>
          <p:nvPr/>
        </p:nvSpPr>
        <p:spPr bwMode="auto">
          <a:xfrm>
            <a:off x="6072188" y="11113"/>
            <a:ext cx="1047750" cy="736600"/>
          </a:xfrm>
          <a:custGeom>
            <a:avLst/>
            <a:gdLst>
              <a:gd name="T0" fmla="*/ 0 w 660"/>
              <a:gd name="T1" fmla="*/ 2147483647 h 464"/>
              <a:gd name="T2" fmla="*/ 2147483647 w 660"/>
              <a:gd name="T3" fmla="*/ 0 h 464"/>
              <a:gd name="T4" fmla="*/ 2147483647 w 660"/>
              <a:gd name="T5" fmla="*/ 2147483647 h 464"/>
              <a:gd name="T6" fmla="*/ 0 w 660"/>
              <a:gd name="T7" fmla="*/ 2147483647 h 464"/>
              <a:gd name="T8" fmla="*/ 0 w 660"/>
              <a:gd name="T9" fmla="*/ 2147483647 h 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60" h="464">
                <a:moveTo>
                  <a:pt x="0" y="464"/>
                </a:moveTo>
                <a:lnTo>
                  <a:pt x="346" y="0"/>
                </a:lnTo>
                <a:lnTo>
                  <a:pt x="660" y="432"/>
                </a:lnTo>
                <a:lnTo>
                  <a:pt x="0" y="46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91" name="Freeform 94"/>
          <p:cNvSpPr>
            <a:spLocks/>
          </p:cNvSpPr>
          <p:nvPr/>
        </p:nvSpPr>
        <p:spPr bwMode="auto">
          <a:xfrm>
            <a:off x="7167563" y="222250"/>
            <a:ext cx="831850" cy="560388"/>
          </a:xfrm>
          <a:custGeom>
            <a:avLst/>
            <a:gdLst>
              <a:gd name="T0" fmla="*/ 0 w 524"/>
              <a:gd name="T1" fmla="*/ 0 h 353"/>
              <a:gd name="T2" fmla="*/ 2147483647 w 524"/>
              <a:gd name="T3" fmla="*/ 2147483647 h 353"/>
              <a:gd name="T4" fmla="*/ 2147483647 w 524"/>
              <a:gd name="T5" fmla="*/ 2147483647 h 353"/>
              <a:gd name="T6" fmla="*/ 0 w 524"/>
              <a:gd name="T7" fmla="*/ 0 h 353"/>
              <a:gd name="T8" fmla="*/ 0 w 524"/>
              <a:gd name="T9" fmla="*/ 0 h 3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4" h="353">
                <a:moveTo>
                  <a:pt x="0" y="0"/>
                </a:moveTo>
                <a:lnTo>
                  <a:pt x="256" y="353"/>
                </a:lnTo>
                <a:lnTo>
                  <a:pt x="524" y="3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92" name="Freeform 95"/>
          <p:cNvSpPr>
            <a:spLocks/>
          </p:cNvSpPr>
          <p:nvPr/>
        </p:nvSpPr>
        <p:spPr bwMode="auto">
          <a:xfrm>
            <a:off x="8070850" y="11113"/>
            <a:ext cx="1025525" cy="736600"/>
          </a:xfrm>
          <a:custGeom>
            <a:avLst/>
            <a:gdLst>
              <a:gd name="T0" fmla="*/ 2147483647 w 646"/>
              <a:gd name="T1" fmla="*/ 0 h 464"/>
              <a:gd name="T2" fmla="*/ 0 w 646"/>
              <a:gd name="T3" fmla="*/ 2147483647 h 464"/>
              <a:gd name="T4" fmla="*/ 2147483647 w 646"/>
              <a:gd name="T5" fmla="*/ 2147483647 h 464"/>
              <a:gd name="T6" fmla="*/ 2147483647 w 646"/>
              <a:gd name="T7" fmla="*/ 0 h 464"/>
              <a:gd name="T8" fmla="*/ 2147483647 w 646"/>
              <a:gd name="T9" fmla="*/ 0 h 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46" h="464">
                <a:moveTo>
                  <a:pt x="226" y="0"/>
                </a:moveTo>
                <a:lnTo>
                  <a:pt x="0" y="464"/>
                </a:lnTo>
                <a:lnTo>
                  <a:pt x="646" y="453"/>
                </a:lnTo>
                <a:lnTo>
                  <a:pt x="22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93" name="Freeform 96"/>
          <p:cNvSpPr>
            <a:spLocks/>
          </p:cNvSpPr>
          <p:nvPr/>
        </p:nvSpPr>
        <p:spPr bwMode="auto">
          <a:xfrm>
            <a:off x="247650" y="957263"/>
            <a:ext cx="879475" cy="508000"/>
          </a:xfrm>
          <a:custGeom>
            <a:avLst/>
            <a:gdLst>
              <a:gd name="T0" fmla="*/ 0 w 554"/>
              <a:gd name="T1" fmla="*/ 2147483647 h 320"/>
              <a:gd name="T2" fmla="*/ 2147483647 w 554"/>
              <a:gd name="T3" fmla="*/ 2147483647 h 320"/>
              <a:gd name="T4" fmla="*/ 2147483647 w 554"/>
              <a:gd name="T5" fmla="*/ 0 h 320"/>
              <a:gd name="T6" fmla="*/ 0 w 554"/>
              <a:gd name="T7" fmla="*/ 2147483647 h 320"/>
              <a:gd name="T8" fmla="*/ 0 w 554"/>
              <a:gd name="T9" fmla="*/ 2147483647 h 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54" h="320">
                <a:moveTo>
                  <a:pt x="0" y="22"/>
                </a:moveTo>
                <a:lnTo>
                  <a:pt x="253" y="320"/>
                </a:lnTo>
                <a:lnTo>
                  <a:pt x="554" y="0"/>
                </a:lnTo>
                <a:lnTo>
                  <a:pt x="0" y="2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94" name="Freeform 97"/>
          <p:cNvSpPr>
            <a:spLocks/>
          </p:cNvSpPr>
          <p:nvPr/>
        </p:nvSpPr>
        <p:spPr bwMode="auto">
          <a:xfrm>
            <a:off x="1271588" y="889000"/>
            <a:ext cx="784225" cy="558800"/>
          </a:xfrm>
          <a:custGeom>
            <a:avLst/>
            <a:gdLst>
              <a:gd name="T0" fmla="*/ 0 w 494"/>
              <a:gd name="T1" fmla="*/ 2147483647 h 352"/>
              <a:gd name="T2" fmla="*/ 2147483647 w 494"/>
              <a:gd name="T3" fmla="*/ 0 h 352"/>
              <a:gd name="T4" fmla="*/ 2147483647 w 494"/>
              <a:gd name="T5" fmla="*/ 2147483647 h 352"/>
              <a:gd name="T6" fmla="*/ 0 w 494"/>
              <a:gd name="T7" fmla="*/ 2147483647 h 352"/>
              <a:gd name="T8" fmla="*/ 0 w 494"/>
              <a:gd name="T9" fmla="*/ 2147483647 h 3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4" h="352">
                <a:moveTo>
                  <a:pt x="0" y="352"/>
                </a:moveTo>
                <a:lnTo>
                  <a:pt x="311" y="0"/>
                </a:lnTo>
                <a:lnTo>
                  <a:pt x="494" y="287"/>
                </a:lnTo>
                <a:lnTo>
                  <a:pt x="0" y="3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95" name="Freeform 98"/>
          <p:cNvSpPr>
            <a:spLocks/>
          </p:cNvSpPr>
          <p:nvPr/>
        </p:nvSpPr>
        <p:spPr bwMode="auto">
          <a:xfrm>
            <a:off x="2432050" y="925513"/>
            <a:ext cx="692150" cy="646112"/>
          </a:xfrm>
          <a:custGeom>
            <a:avLst/>
            <a:gdLst>
              <a:gd name="T0" fmla="*/ 0 w 436"/>
              <a:gd name="T1" fmla="*/ 0 h 407"/>
              <a:gd name="T2" fmla="*/ 2147483647 w 436"/>
              <a:gd name="T3" fmla="*/ 0 h 407"/>
              <a:gd name="T4" fmla="*/ 2147483647 w 436"/>
              <a:gd name="T5" fmla="*/ 2147483647 h 407"/>
              <a:gd name="T6" fmla="*/ 0 w 436"/>
              <a:gd name="T7" fmla="*/ 0 h 407"/>
              <a:gd name="T8" fmla="*/ 0 w 436"/>
              <a:gd name="T9" fmla="*/ 0 h 4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6" h="407">
                <a:moveTo>
                  <a:pt x="0" y="0"/>
                </a:moveTo>
                <a:lnTo>
                  <a:pt x="436" y="0"/>
                </a:lnTo>
                <a:lnTo>
                  <a:pt x="195" y="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96" name="Freeform 99"/>
          <p:cNvSpPr>
            <a:spLocks/>
          </p:cNvSpPr>
          <p:nvPr/>
        </p:nvSpPr>
        <p:spPr bwMode="auto">
          <a:xfrm>
            <a:off x="3216275" y="889000"/>
            <a:ext cx="1027113" cy="420688"/>
          </a:xfrm>
          <a:custGeom>
            <a:avLst/>
            <a:gdLst>
              <a:gd name="T0" fmla="*/ 0 w 647"/>
              <a:gd name="T1" fmla="*/ 2147483647 h 265"/>
              <a:gd name="T2" fmla="*/ 2147483647 w 647"/>
              <a:gd name="T3" fmla="*/ 0 h 265"/>
              <a:gd name="T4" fmla="*/ 2147483647 w 647"/>
              <a:gd name="T5" fmla="*/ 2147483647 h 265"/>
              <a:gd name="T6" fmla="*/ 0 w 647"/>
              <a:gd name="T7" fmla="*/ 2147483647 h 265"/>
              <a:gd name="T8" fmla="*/ 0 w 647"/>
              <a:gd name="T9" fmla="*/ 2147483647 h 2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47" h="265">
                <a:moveTo>
                  <a:pt x="0" y="265"/>
                </a:moveTo>
                <a:lnTo>
                  <a:pt x="316" y="0"/>
                </a:lnTo>
                <a:lnTo>
                  <a:pt x="647" y="242"/>
                </a:lnTo>
                <a:lnTo>
                  <a:pt x="0" y="26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97" name="Freeform 100"/>
          <p:cNvSpPr>
            <a:spLocks/>
          </p:cNvSpPr>
          <p:nvPr/>
        </p:nvSpPr>
        <p:spPr bwMode="auto">
          <a:xfrm>
            <a:off x="4311650" y="942975"/>
            <a:ext cx="739775" cy="504825"/>
          </a:xfrm>
          <a:custGeom>
            <a:avLst/>
            <a:gdLst>
              <a:gd name="T0" fmla="*/ 0 w 466"/>
              <a:gd name="T1" fmla="*/ 0 h 318"/>
              <a:gd name="T2" fmla="*/ 2147483647 w 466"/>
              <a:gd name="T3" fmla="*/ 2147483647 h 318"/>
              <a:gd name="T4" fmla="*/ 2147483647 w 466"/>
              <a:gd name="T5" fmla="*/ 2147483647 h 318"/>
              <a:gd name="T6" fmla="*/ 0 w 466"/>
              <a:gd name="T7" fmla="*/ 0 h 318"/>
              <a:gd name="T8" fmla="*/ 0 w 466"/>
              <a:gd name="T9" fmla="*/ 0 h 3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66" h="318">
                <a:moveTo>
                  <a:pt x="0" y="0"/>
                </a:moveTo>
                <a:lnTo>
                  <a:pt x="241" y="318"/>
                </a:lnTo>
                <a:lnTo>
                  <a:pt x="466" y="5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98" name="Freeform 101"/>
          <p:cNvSpPr>
            <a:spLocks/>
          </p:cNvSpPr>
          <p:nvPr/>
        </p:nvSpPr>
        <p:spPr bwMode="auto">
          <a:xfrm>
            <a:off x="5268913" y="904875"/>
            <a:ext cx="758825" cy="457200"/>
          </a:xfrm>
          <a:custGeom>
            <a:avLst/>
            <a:gdLst>
              <a:gd name="T0" fmla="*/ 2147483647 w 478"/>
              <a:gd name="T1" fmla="*/ 0 h 288"/>
              <a:gd name="T2" fmla="*/ 0 w 478"/>
              <a:gd name="T3" fmla="*/ 2147483647 h 288"/>
              <a:gd name="T4" fmla="*/ 2147483647 w 478"/>
              <a:gd name="T5" fmla="*/ 2147483647 h 288"/>
              <a:gd name="T6" fmla="*/ 2147483647 w 478"/>
              <a:gd name="T7" fmla="*/ 0 h 288"/>
              <a:gd name="T8" fmla="*/ 2147483647 w 478"/>
              <a:gd name="T9" fmla="*/ 0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78" h="288">
                <a:moveTo>
                  <a:pt x="222" y="0"/>
                </a:moveTo>
                <a:lnTo>
                  <a:pt x="0" y="288"/>
                </a:lnTo>
                <a:lnTo>
                  <a:pt x="478" y="288"/>
                </a:lnTo>
                <a:lnTo>
                  <a:pt x="2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99" name="Freeform 102"/>
          <p:cNvSpPr>
            <a:spLocks/>
          </p:cNvSpPr>
          <p:nvPr/>
        </p:nvSpPr>
        <p:spPr bwMode="auto">
          <a:xfrm>
            <a:off x="6243638" y="925513"/>
            <a:ext cx="831850" cy="593725"/>
          </a:xfrm>
          <a:custGeom>
            <a:avLst/>
            <a:gdLst>
              <a:gd name="T0" fmla="*/ 0 w 524"/>
              <a:gd name="T1" fmla="*/ 0 h 374"/>
              <a:gd name="T2" fmla="*/ 2147483647 w 524"/>
              <a:gd name="T3" fmla="*/ 0 h 374"/>
              <a:gd name="T4" fmla="*/ 2147483647 w 524"/>
              <a:gd name="T5" fmla="*/ 2147483647 h 374"/>
              <a:gd name="T6" fmla="*/ 0 w 524"/>
              <a:gd name="T7" fmla="*/ 0 h 374"/>
              <a:gd name="T8" fmla="*/ 0 w 524"/>
              <a:gd name="T9" fmla="*/ 0 h 3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4" h="374">
                <a:moveTo>
                  <a:pt x="0" y="0"/>
                </a:moveTo>
                <a:lnTo>
                  <a:pt x="524" y="0"/>
                </a:lnTo>
                <a:lnTo>
                  <a:pt x="253" y="3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00" name="Freeform 103"/>
          <p:cNvSpPr>
            <a:spLocks/>
          </p:cNvSpPr>
          <p:nvPr/>
        </p:nvSpPr>
        <p:spPr bwMode="auto">
          <a:xfrm>
            <a:off x="7119938" y="871538"/>
            <a:ext cx="787400" cy="508000"/>
          </a:xfrm>
          <a:custGeom>
            <a:avLst/>
            <a:gdLst>
              <a:gd name="T0" fmla="*/ 0 w 496"/>
              <a:gd name="T1" fmla="*/ 2147483647 h 320"/>
              <a:gd name="T2" fmla="*/ 2147483647 w 496"/>
              <a:gd name="T3" fmla="*/ 0 h 320"/>
              <a:gd name="T4" fmla="*/ 2147483647 w 496"/>
              <a:gd name="T5" fmla="*/ 2147483647 h 320"/>
              <a:gd name="T6" fmla="*/ 0 w 496"/>
              <a:gd name="T7" fmla="*/ 2147483647 h 320"/>
              <a:gd name="T8" fmla="*/ 0 w 496"/>
              <a:gd name="T9" fmla="*/ 2147483647 h 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6" h="320">
                <a:moveTo>
                  <a:pt x="0" y="276"/>
                </a:moveTo>
                <a:lnTo>
                  <a:pt x="286" y="0"/>
                </a:lnTo>
                <a:lnTo>
                  <a:pt x="496" y="320"/>
                </a:lnTo>
                <a:lnTo>
                  <a:pt x="0" y="27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01" name="Freeform 104"/>
          <p:cNvSpPr>
            <a:spLocks/>
          </p:cNvSpPr>
          <p:nvPr/>
        </p:nvSpPr>
        <p:spPr bwMode="auto">
          <a:xfrm>
            <a:off x="8143875" y="925513"/>
            <a:ext cx="782638" cy="576262"/>
          </a:xfrm>
          <a:custGeom>
            <a:avLst/>
            <a:gdLst>
              <a:gd name="T0" fmla="*/ 0 w 493"/>
              <a:gd name="T1" fmla="*/ 2147483647 h 363"/>
              <a:gd name="T2" fmla="*/ 2147483647 w 493"/>
              <a:gd name="T3" fmla="*/ 2147483647 h 363"/>
              <a:gd name="T4" fmla="*/ 2147483647 w 493"/>
              <a:gd name="T5" fmla="*/ 0 h 363"/>
              <a:gd name="T6" fmla="*/ 0 w 493"/>
              <a:gd name="T7" fmla="*/ 2147483647 h 363"/>
              <a:gd name="T8" fmla="*/ 0 w 493"/>
              <a:gd name="T9" fmla="*/ 2147483647 h 3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3" h="363">
                <a:moveTo>
                  <a:pt x="0" y="42"/>
                </a:moveTo>
                <a:lnTo>
                  <a:pt x="210" y="363"/>
                </a:lnTo>
                <a:lnTo>
                  <a:pt x="493" y="0"/>
                </a:lnTo>
                <a:lnTo>
                  <a:pt x="0" y="4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02" name="Freeform 105"/>
          <p:cNvSpPr>
            <a:spLocks/>
          </p:cNvSpPr>
          <p:nvPr/>
        </p:nvSpPr>
        <p:spPr bwMode="auto">
          <a:xfrm>
            <a:off x="219075" y="1585913"/>
            <a:ext cx="1073150" cy="582612"/>
          </a:xfrm>
          <a:custGeom>
            <a:avLst/>
            <a:gdLst>
              <a:gd name="T0" fmla="*/ 0 w 676"/>
              <a:gd name="T1" fmla="*/ 2147483647 h 367"/>
              <a:gd name="T2" fmla="*/ 2147483647 w 676"/>
              <a:gd name="T3" fmla="*/ 0 h 367"/>
              <a:gd name="T4" fmla="*/ 2147483647 w 676"/>
              <a:gd name="T5" fmla="*/ 2147483647 h 367"/>
              <a:gd name="T6" fmla="*/ 0 w 676"/>
              <a:gd name="T7" fmla="*/ 2147483647 h 367"/>
              <a:gd name="T8" fmla="*/ 0 w 676"/>
              <a:gd name="T9" fmla="*/ 2147483647 h 3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76" h="367">
                <a:moveTo>
                  <a:pt x="0" y="367"/>
                </a:moveTo>
                <a:lnTo>
                  <a:pt x="360" y="0"/>
                </a:lnTo>
                <a:lnTo>
                  <a:pt x="676" y="354"/>
                </a:lnTo>
                <a:lnTo>
                  <a:pt x="0" y="367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03" name="Freeform 106"/>
          <p:cNvSpPr>
            <a:spLocks/>
          </p:cNvSpPr>
          <p:nvPr/>
        </p:nvSpPr>
        <p:spPr bwMode="auto">
          <a:xfrm>
            <a:off x="1336675" y="1622425"/>
            <a:ext cx="811213" cy="631825"/>
          </a:xfrm>
          <a:custGeom>
            <a:avLst/>
            <a:gdLst>
              <a:gd name="T0" fmla="*/ 0 w 511"/>
              <a:gd name="T1" fmla="*/ 0 h 398"/>
              <a:gd name="T2" fmla="*/ 2147483647 w 511"/>
              <a:gd name="T3" fmla="*/ 2147483647 h 398"/>
              <a:gd name="T4" fmla="*/ 2147483647 w 511"/>
              <a:gd name="T5" fmla="*/ 2147483647 h 398"/>
              <a:gd name="T6" fmla="*/ 0 w 511"/>
              <a:gd name="T7" fmla="*/ 0 h 398"/>
              <a:gd name="T8" fmla="*/ 0 w 511"/>
              <a:gd name="T9" fmla="*/ 0 h 39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11" h="398">
                <a:moveTo>
                  <a:pt x="0" y="0"/>
                </a:moveTo>
                <a:lnTo>
                  <a:pt x="227" y="398"/>
                </a:lnTo>
                <a:lnTo>
                  <a:pt x="511" y="33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04" name="Freeform 107"/>
          <p:cNvSpPr>
            <a:spLocks/>
          </p:cNvSpPr>
          <p:nvPr/>
        </p:nvSpPr>
        <p:spPr bwMode="auto">
          <a:xfrm>
            <a:off x="2219325" y="1533525"/>
            <a:ext cx="996950" cy="649288"/>
          </a:xfrm>
          <a:custGeom>
            <a:avLst/>
            <a:gdLst>
              <a:gd name="T0" fmla="*/ 2147483647 w 628"/>
              <a:gd name="T1" fmla="*/ 0 h 409"/>
              <a:gd name="T2" fmla="*/ 0 w 628"/>
              <a:gd name="T3" fmla="*/ 2147483647 h 409"/>
              <a:gd name="T4" fmla="*/ 2147483647 w 628"/>
              <a:gd name="T5" fmla="*/ 2147483647 h 409"/>
              <a:gd name="T6" fmla="*/ 2147483647 w 628"/>
              <a:gd name="T7" fmla="*/ 0 h 409"/>
              <a:gd name="T8" fmla="*/ 2147483647 w 628"/>
              <a:gd name="T9" fmla="*/ 0 h 4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28" h="409">
                <a:moveTo>
                  <a:pt x="299" y="0"/>
                </a:moveTo>
                <a:lnTo>
                  <a:pt x="0" y="409"/>
                </a:lnTo>
                <a:lnTo>
                  <a:pt x="628" y="367"/>
                </a:lnTo>
                <a:lnTo>
                  <a:pt x="299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05" name="Freeform 108"/>
          <p:cNvSpPr>
            <a:spLocks/>
          </p:cNvSpPr>
          <p:nvPr/>
        </p:nvSpPr>
        <p:spPr bwMode="auto">
          <a:xfrm>
            <a:off x="3336925" y="1660525"/>
            <a:ext cx="738188" cy="611188"/>
          </a:xfrm>
          <a:custGeom>
            <a:avLst/>
            <a:gdLst>
              <a:gd name="T0" fmla="*/ 0 w 465"/>
              <a:gd name="T1" fmla="*/ 0 h 385"/>
              <a:gd name="T2" fmla="*/ 2147483647 w 465"/>
              <a:gd name="T3" fmla="*/ 2147483647 h 385"/>
              <a:gd name="T4" fmla="*/ 2147483647 w 465"/>
              <a:gd name="T5" fmla="*/ 2147483647 h 385"/>
              <a:gd name="T6" fmla="*/ 0 w 465"/>
              <a:gd name="T7" fmla="*/ 0 h 385"/>
              <a:gd name="T8" fmla="*/ 0 w 465"/>
              <a:gd name="T9" fmla="*/ 0 h 3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65" h="385">
                <a:moveTo>
                  <a:pt x="0" y="0"/>
                </a:moveTo>
                <a:lnTo>
                  <a:pt x="194" y="385"/>
                </a:lnTo>
                <a:lnTo>
                  <a:pt x="465" y="54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06" name="Freeform 109"/>
          <p:cNvSpPr>
            <a:spLocks/>
          </p:cNvSpPr>
          <p:nvPr/>
        </p:nvSpPr>
        <p:spPr bwMode="auto">
          <a:xfrm>
            <a:off x="4311650" y="1585913"/>
            <a:ext cx="715963" cy="596900"/>
          </a:xfrm>
          <a:custGeom>
            <a:avLst/>
            <a:gdLst>
              <a:gd name="T0" fmla="*/ 2147483647 w 451"/>
              <a:gd name="T1" fmla="*/ 0 h 376"/>
              <a:gd name="T2" fmla="*/ 0 w 451"/>
              <a:gd name="T3" fmla="*/ 2147483647 h 376"/>
              <a:gd name="T4" fmla="*/ 2147483647 w 451"/>
              <a:gd name="T5" fmla="*/ 2147483647 h 376"/>
              <a:gd name="T6" fmla="*/ 2147483647 w 451"/>
              <a:gd name="T7" fmla="*/ 0 h 376"/>
              <a:gd name="T8" fmla="*/ 2147483647 w 451"/>
              <a:gd name="T9" fmla="*/ 0 h 3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1" h="376">
                <a:moveTo>
                  <a:pt x="195" y="0"/>
                </a:moveTo>
                <a:lnTo>
                  <a:pt x="0" y="354"/>
                </a:lnTo>
                <a:lnTo>
                  <a:pt x="451" y="376"/>
                </a:lnTo>
                <a:lnTo>
                  <a:pt x="195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07" name="Freeform 110"/>
          <p:cNvSpPr>
            <a:spLocks/>
          </p:cNvSpPr>
          <p:nvPr/>
        </p:nvSpPr>
        <p:spPr bwMode="auto">
          <a:xfrm>
            <a:off x="5287963" y="1674813"/>
            <a:ext cx="735012" cy="493712"/>
          </a:xfrm>
          <a:custGeom>
            <a:avLst/>
            <a:gdLst>
              <a:gd name="T0" fmla="*/ 0 w 463"/>
              <a:gd name="T1" fmla="*/ 2147483647 h 311"/>
              <a:gd name="T2" fmla="*/ 2147483647 w 463"/>
              <a:gd name="T3" fmla="*/ 2147483647 h 311"/>
              <a:gd name="T4" fmla="*/ 2147483647 w 463"/>
              <a:gd name="T5" fmla="*/ 0 h 311"/>
              <a:gd name="T6" fmla="*/ 0 w 463"/>
              <a:gd name="T7" fmla="*/ 2147483647 h 311"/>
              <a:gd name="T8" fmla="*/ 0 w 463"/>
              <a:gd name="T9" fmla="*/ 2147483647 h 3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63" h="311">
                <a:moveTo>
                  <a:pt x="0" y="11"/>
                </a:moveTo>
                <a:lnTo>
                  <a:pt x="256" y="311"/>
                </a:lnTo>
                <a:lnTo>
                  <a:pt x="463" y="0"/>
                </a:lnTo>
                <a:lnTo>
                  <a:pt x="0" y="11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08" name="Freeform 111"/>
          <p:cNvSpPr>
            <a:spLocks/>
          </p:cNvSpPr>
          <p:nvPr/>
        </p:nvSpPr>
        <p:spPr bwMode="auto">
          <a:xfrm>
            <a:off x="6051550" y="1465263"/>
            <a:ext cx="1044575" cy="736600"/>
          </a:xfrm>
          <a:custGeom>
            <a:avLst/>
            <a:gdLst>
              <a:gd name="T0" fmla="*/ 0 w 658"/>
              <a:gd name="T1" fmla="*/ 2147483647 h 464"/>
              <a:gd name="T2" fmla="*/ 2147483647 w 658"/>
              <a:gd name="T3" fmla="*/ 0 h 464"/>
              <a:gd name="T4" fmla="*/ 2147483647 w 658"/>
              <a:gd name="T5" fmla="*/ 2147483647 h 464"/>
              <a:gd name="T6" fmla="*/ 0 w 658"/>
              <a:gd name="T7" fmla="*/ 2147483647 h 464"/>
              <a:gd name="T8" fmla="*/ 0 w 658"/>
              <a:gd name="T9" fmla="*/ 2147483647 h 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58" h="464">
                <a:moveTo>
                  <a:pt x="0" y="464"/>
                </a:moveTo>
                <a:lnTo>
                  <a:pt x="344" y="0"/>
                </a:lnTo>
                <a:lnTo>
                  <a:pt x="658" y="430"/>
                </a:lnTo>
                <a:lnTo>
                  <a:pt x="0" y="464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09" name="Freeform 112"/>
          <p:cNvSpPr>
            <a:spLocks/>
          </p:cNvSpPr>
          <p:nvPr/>
        </p:nvSpPr>
        <p:spPr bwMode="auto">
          <a:xfrm>
            <a:off x="7143750" y="1674813"/>
            <a:ext cx="831850" cy="561975"/>
          </a:xfrm>
          <a:custGeom>
            <a:avLst/>
            <a:gdLst>
              <a:gd name="T0" fmla="*/ 0 w 524"/>
              <a:gd name="T1" fmla="*/ 0 h 354"/>
              <a:gd name="T2" fmla="*/ 2147483647 w 524"/>
              <a:gd name="T3" fmla="*/ 2147483647 h 354"/>
              <a:gd name="T4" fmla="*/ 2147483647 w 524"/>
              <a:gd name="T5" fmla="*/ 2147483647 h 354"/>
              <a:gd name="T6" fmla="*/ 0 w 524"/>
              <a:gd name="T7" fmla="*/ 0 h 354"/>
              <a:gd name="T8" fmla="*/ 0 w 524"/>
              <a:gd name="T9" fmla="*/ 0 h 3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4" h="354">
                <a:moveTo>
                  <a:pt x="0" y="0"/>
                </a:moveTo>
                <a:lnTo>
                  <a:pt x="256" y="354"/>
                </a:lnTo>
                <a:lnTo>
                  <a:pt x="524" y="34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10" name="Freeform 113"/>
          <p:cNvSpPr>
            <a:spLocks/>
          </p:cNvSpPr>
          <p:nvPr/>
        </p:nvSpPr>
        <p:spPr bwMode="auto">
          <a:xfrm>
            <a:off x="8047038" y="1465263"/>
            <a:ext cx="1023937" cy="736600"/>
          </a:xfrm>
          <a:custGeom>
            <a:avLst/>
            <a:gdLst>
              <a:gd name="T0" fmla="*/ 2147483647 w 645"/>
              <a:gd name="T1" fmla="*/ 0 h 464"/>
              <a:gd name="T2" fmla="*/ 0 w 645"/>
              <a:gd name="T3" fmla="*/ 2147483647 h 464"/>
              <a:gd name="T4" fmla="*/ 2147483647 w 645"/>
              <a:gd name="T5" fmla="*/ 2147483647 h 464"/>
              <a:gd name="T6" fmla="*/ 2147483647 w 645"/>
              <a:gd name="T7" fmla="*/ 0 h 464"/>
              <a:gd name="T8" fmla="*/ 2147483647 w 645"/>
              <a:gd name="T9" fmla="*/ 0 h 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45" h="464">
                <a:moveTo>
                  <a:pt x="225" y="0"/>
                </a:moveTo>
                <a:lnTo>
                  <a:pt x="0" y="464"/>
                </a:lnTo>
                <a:lnTo>
                  <a:pt x="645" y="452"/>
                </a:lnTo>
                <a:lnTo>
                  <a:pt x="225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11" name="Freeform 114"/>
          <p:cNvSpPr>
            <a:spLocks/>
          </p:cNvSpPr>
          <p:nvPr/>
        </p:nvSpPr>
        <p:spPr bwMode="auto">
          <a:xfrm>
            <a:off x="219075" y="2411413"/>
            <a:ext cx="881063" cy="508000"/>
          </a:xfrm>
          <a:custGeom>
            <a:avLst/>
            <a:gdLst>
              <a:gd name="T0" fmla="*/ 0 w 555"/>
              <a:gd name="T1" fmla="*/ 2147483647 h 320"/>
              <a:gd name="T2" fmla="*/ 2147483647 w 555"/>
              <a:gd name="T3" fmla="*/ 2147483647 h 320"/>
              <a:gd name="T4" fmla="*/ 2147483647 w 555"/>
              <a:gd name="T5" fmla="*/ 0 h 320"/>
              <a:gd name="T6" fmla="*/ 0 w 555"/>
              <a:gd name="T7" fmla="*/ 2147483647 h 320"/>
              <a:gd name="T8" fmla="*/ 0 w 555"/>
              <a:gd name="T9" fmla="*/ 2147483647 h 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55" h="320">
                <a:moveTo>
                  <a:pt x="0" y="22"/>
                </a:moveTo>
                <a:lnTo>
                  <a:pt x="256" y="320"/>
                </a:lnTo>
                <a:lnTo>
                  <a:pt x="555" y="0"/>
                </a:lnTo>
                <a:lnTo>
                  <a:pt x="0" y="2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12" name="Freeform 115"/>
          <p:cNvSpPr>
            <a:spLocks/>
          </p:cNvSpPr>
          <p:nvPr/>
        </p:nvSpPr>
        <p:spPr bwMode="auto">
          <a:xfrm>
            <a:off x="1244600" y="2343150"/>
            <a:ext cx="782638" cy="558800"/>
          </a:xfrm>
          <a:custGeom>
            <a:avLst/>
            <a:gdLst>
              <a:gd name="T0" fmla="*/ 0 w 493"/>
              <a:gd name="T1" fmla="*/ 2147483647 h 352"/>
              <a:gd name="T2" fmla="*/ 2147483647 w 493"/>
              <a:gd name="T3" fmla="*/ 0 h 352"/>
              <a:gd name="T4" fmla="*/ 2147483647 w 493"/>
              <a:gd name="T5" fmla="*/ 2147483647 h 352"/>
              <a:gd name="T6" fmla="*/ 0 w 493"/>
              <a:gd name="T7" fmla="*/ 2147483647 h 352"/>
              <a:gd name="T8" fmla="*/ 0 w 493"/>
              <a:gd name="T9" fmla="*/ 2147483647 h 3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3" h="352">
                <a:moveTo>
                  <a:pt x="0" y="352"/>
                </a:moveTo>
                <a:lnTo>
                  <a:pt x="316" y="0"/>
                </a:lnTo>
                <a:lnTo>
                  <a:pt x="493" y="287"/>
                </a:lnTo>
                <a:lnTo>
                  <a:pt x="0" y="3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13" name="Freeform 116"/>
          <p:cNvSpPr>
            <a:spLocks/>
          </p:cNvSpPr>
          <p:nvPr/>
        </p:nvSpPr>
        <p:spPr bwMode="auto">
          <a:xfrm>
            <a:off x="2408238" y="2378075"/>
            <a:ext cx="690562" cy="647700"/>
          </a:xfrm>
          <a:custGeom>
            <a:avLst/>
            <a:gdLst>
              <a:gd name="T0" fmla="*/ 0 w 435"/>
              <a:gd name="T1" fmla="*/ 0 h 408"/>
              <a:gd name="T2" fmla="*/ 2147483647 w 435"/>
              <a:gd name="T3" fmla="*/ 0 h 408"/>
              <a:gd name="T4" fmla="*/ 2147483647 w 435"/>
              <a:gd name="T5" fmla="*/ 2147483647 h 408"/>
              <a:gd name="T6" fmla="*/ 0 w 435"/>
              <a:gd name="T7" fmla="*/ 0 h 408"/>
              <a:gd name="T8" fmla="*/ 0 w 435"/>
              <a:gd name="T9" fmla="*/ 0 h 4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5" h="408">
                <a:moveTo>
                  <a:pt x="0" y="0"/>
                </a:moveTo>
                <a:lnTo>
                  <a:pt x="435" y="0"/>
                </a:lnTo>
                <a:lnTo>
                  <a:pt x="195" y="40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14" name="Freeform 117"/>
          <p:cNvSpPr>
            <a:spLocks/>
          </p:cNvSpPr>
          <p:nvPr/>
        </p:nvSpPr>
        <p:spPr bwMode="auto">
          <a:xfrm>
            <a:off x="3195638" y="2343150"/>
            <a:ext cx="1020762" cy="415925"/>
          </a:xfrm>
          <a:custGeom>
            <a:avLst/>
            <a:gdLst>
              <a:gd name="T0" fmla="*/ 0 w 643"/>
              <a:gd name="T1" fmla="*/ 2147483647 h 262"/>
              <a:gd name="T2" fmla="*/ 2147483647 w 643"/>
              <a:gd name="T3" fmla="*/ 0 h 262"/>
              <a:gd name="T4" fmla="*/ 2147483647 w 643"/>
              <a:gd name="T5" fmla="*/ 2147483647 h 262"/>
              <a:gd name="T6" fmla="*/ 0 w 643"/>
              <a:gd name="T7" fmla="*/ 2147483647 h 262"/>
              <a:gd name="T8" fmla="*/ 0 w 643"/>
              <a:gd name="T9" fmla="*/ 2147483647 h 2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43" h="262">
                <a:moveTo>
                  <a:pt x="0" y="262"/>
                </a:moveTo>
                <a:lnTo>
                  <a:pt x="314" y="0"/>
                </a:lnTo>
                <a:lnTo>
                  <a:pt x="643" y="242"/>
                </a:lnTo>
                <a:lnTo>
                  <a:pt x="0" y="26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15" name="Freeform 118"/>
          <p:cNvSpPr>
            <a:spLocks/>
          </p:cNvSpPr>
          <p:nvPr/>
        </p:nvSpPr>
        <p:spPr bwMode="auto">
          <a:xfrm>
            <a:off x="4287838" y="2393950"/>
            <a:ext cx="739775" cy="508000"/>
          </a:xfrm>
          <a:custGeom>
            <a:avLst/>
            <a:gdLst>
              <a:gd name="T0" fmla="*/ 0 w 466"/>
              <a:gd name="T1" fmla="*/ 0 h 320"/>
              <a:gd name="T2" fmla="*/ 2147483647 w 466"/>
              <a:gd name="T3" fmla="*/ 2147483647 h 320"/>
              <a:gd name="T4" fmla="*/ 2147483647 w 466"/>
              <a:gd name="T5" fmla="*/ 2147483647 h 320"/>
              <a:gd name="T6" fmla="*/ 0 w 466"/>
              <a:gd name="T7" fmla="*/ 0 h 320"/>
              <a:gd name="T8" fmla="*/ 0 w 466"/>
              <a:gd name="T9" fmla="*/ 0 h 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66" h="320">
                <a:moveTo>
                  <a:pt x="0" y="0"/>
                </a:moveTo>
                <a:lnTo>
                  <a:pt x="241" y="320"/>
                </a:lnTo>
                <a:lnTo>
                  <a:pt x="466" y="5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16" name="Freeform 119"/>
          <p:cNvSpPr>
            <a:spLocks/>
          </p:cNvSpPr>
          <p:nvPr/>
        </p:nvSpPr>
        <p:spPr bwMode="auto">
          <a:xfrm>
            <a:off x="5240338" y="2357438"/>
            <a:ext cx="758825" cy="455612"/>
          </a:xfrm>
          <a:custGeom>
            <a:avLst/>
            <a:gdLst>
              <a:gd name="T0" fmla="*/ 2147483647 w 478"/>
              <a:gd name="T1" fmla="*/ 0 h 287"/>
              <a:gd name="T2" fmla="*/ 0 w 478"/>
              <a:gd name="T3" fmla="*/ 2147483647 h 287"/>
              <a:gd name="T4" fmla="*/ 2147483647 w 478"/>
              <a:gd name="T5" fmla="*/ 2147483647 h 287"/>
              <a:gd name="T6" fmla="*/ 2147483647 w 478"/>
              <a:gd name="T7" fmla="*/ 0 h 287"/>
              <a:gd name="T8" fmla="*/ 2147483647 w 478"/>
              <a:gd name="T9" fmla="*/ 0 h 2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78" h="287">
                <a:moveTo>
                  <a:pt x="225" y="0"/>
                </a:moveTo>
                <a:lnTo>
                  <a:pt x="0" y="287"/>
                </a:lnTo>
                <a:lnTo>
                  <a:pt x="478" y="287"/>
                </a:lnTo>
                <a:lnTo>
                  <a:pt x="22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17" name="Freeform 120"/>
          <p:cNvSpPr>
            <a:spLocks/>
          </p:cNvSpPr>
          <p:nvPr/>
        </p:nvSpPr>
        <p:spPr bwMode="auto">
          <a:xfrm>
            <a:off x="6216650" y="2378075"/>
            <a:ext cx="830263" cy="593725"/>
          </a:xfrm>
          <a:custGeom>
            <a:avLst/>
            <a:gdLst>
              <a:gd name="T0" fmla="*/ 0 w 523"/>
              <a:gd name="T1" fmla="*/ 0 h 374"/>
              <a:gd name="T2" fmla="*/ 2147483647 w 523"/>
              <a:gd name="T3" fmla="*/ 0 h 374"/>
              <a:gd name="T4" fmla="*/ 2147483647 w 523"/>
              <a:gd name="T5" fmla="*/ 2147483647 h 374"/>
              <a:gd name="T6" fmla="*/ 0 w 523"/>
              <a:gd name="T7" fmla="*/ 0 h 374"/>
              <a:gd name="T8" fmla="*/ 0 w 523"/>
              <a:gd name="T9" fmla="*/ 0 h 37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3" h="374">
                <a:moveTo>
                  <a:pt x="0" y="0"/>
                </a:moveTo>
                <a:lnTo>
                  <a:pt x="523" y="0"/>
                </a:lnTo>
                <a:lnTo>
                  <a:pt x="253" y="37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18" name="Freeform 121"/>
          <p:cNvSpPr>
            <a:spLocks/>
          </p:cNvSpPr>
          <p:nvPr/>
        </p:nvSpPr>
        <p:spPr bwMode="auto">
          <a:xfrm>
            <a:off x="7096125" y="2325688"/>
            <a:ext cx="782638" cy="508000"/>
          </a:xfrm>
          <a:custGeom>
            <a:avLst/>
            <a:gdLst>
              <a:gd name="T0" fmla="*/ 0 w 493"/>
              <a:gd name="T1" fmla="*/ 2147483647 h 320"/>
              <a:gd name="T2" fmla="*/ 2147483647 w 493"/>
              <a:gd name="T3" fmla="*/ 0 h 320"/>
              <a:gd name="T4" fmla="*/ 2147483647 w 493"/>
              <a:gd name="T5" fmla="*/ 2147483647 h 320"/>
              <a:gd name="T6" fmla="*/ 0 w 493"/>
              <a:gd name="T7" fmla="*/ 2147483647 h 320"/>
              <a:gd name="T8" fmla="*/ 0 w 493"/>
              <a:gd name="T9" fmla="*/ 2147483647 h 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3" h="320">
                <a:moveTo>
                  <a:pt x="0" y="273"/>
                </a:moveTo>
                <a:lnTo>
                  <a:pt x="286" y="0"/>
                </a:lnTo>
                <a:lnTo>
                  <a:pt x="493" y="320"/>
                </a:lnTo>
                <a:lnTo>
                  <a:pt x="0" y="27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19" name="Freeform 122"/>
          <p:cNvSpPr>
            <a:spLocks/>
          </p:cNvSpPr>
          <p:nvPr/>
        </p:nvSpPr>
        <p:spPr bwMode="auto">
          <a:xfrm>
            <a:off x="8120063" y="2378075"/>
            <a:ext cx="787400" cy="576263"/>
          </a:xfrm>
          <a:custGeom>
            <a:avLst/>
            <a:gdLst>
              <a:gd name="T0" fmla="*/ 0 w 496"/>
              <a:gd name="T1" fmla="*/ 2147483647 h 363"/>
              <a:gd name="T2" fmla="*/ 2147483647 w 496"/>
              <a:gd name="T3" fmla="*/ 2147483647 h 363"/>
              <a:gd name="T4" fmla="*/ 2147483647 w 496"/>
              <a:gd name="T5" fmla="*/ 0 h 363"/>
              <a:gd name="T6" fmla="*/ 0 w 496"/>
              <a:gd name="T7" fmla="*/ 2147483647 h 363"/>
              <a:gd name="T8" fmla="*/ 0 w 496"/>
              <a:gd name="T9" fmla="*/ 2147483647 h 3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6" h="363">
                <a:moveTo>
                  <a:pt x="0" y="43"/>
                </a:moveTo>
                <a:lnTo>
                  <a:pt x="210" y="363"/>
                </a:lnTo>
                <a:lnTo>
                  <a:pt x="496" y="0"/>
                </a:lnTo>
                <a:lnTo>
                  <a:pt x="0" y="4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20" name="Freeform 123"/>
          <p:cNvSpPr>
            <a:spLocks/>
          </p:cNvSpPr>
          <p:nvPr/>
        </p:nvSpPr>
        <p:spPr bwMode="auto">
          <a:xfrm>
            <a:off x="219075" y="3094038"/>
            <a:ext cx="1068388" cy="579437"/>
          </a:xfrm>
          <a:custGeom>
            <a:avLst/>
            <a:gdLst>
              <a:gd name="T0" fmla="*/ 0 w 673"/>
              <a:gd name="T1" fmla="*/ 2147483647 h 365"/>
              <a:gd name="T2" fmla="*/ 2147483647 w 673"/>
              <a:gd name="T3" fmla="*/ 0 h 365"/>
              <a:gd name="T4" fmla="*/ 2147483647 w 673"/>
              <a:gd name="T5" fmla="*/ 2147483647 h 365"/>
              <a:gd name="T6" fmla="*/ 0 w 673"/>
              <a:gd name="T7" fmla="*/ 2147483647 h 365"/>
              <a:gd name="T8" fmla="*/ 0 w 673"/>
              <a:gd name="T9" fmla="*/ 2147483647 h 3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73" h="365">
                <a:moveTo>
                  <a:pt x="0" y="365"/>
                </a:moveTo>
                <a:lnTo>
                  <a:pt x="360" y="0"/>
                </a:lnTo>
                <a:lnTo>
                  <a:pt x="673" y="353"/>
                </a:lnTo>
                <a:lnTo>
                  <a:pt x="0" y="36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21" name="Freeform 124"/>
          <p:cNvSpPr>
            <a:spLocks/>
          </p:cNvSpPr>
          <p:nvPr/>
        </p:nvSpPr>
        <p:spPr bwMode="auto">
          <a:xfrm>
            <a:off x="1336675" y="3128963"/>
            <a:ext cx="811213" cy="630237"/>
          </a:xfrm>
          <a:custGeom>
            <a:avLst/>
            <a:gdLst>
              <a:gd name="T0" fmla="*/ 0 w 511"/>
              <a:gd name="T1" fmla="*/ 0 h 397"/>
              <a:gd name="T2" fmla="*/ 2147483647 w 511"/>
              <a:gd name="T3" fmla="*/ 2147483647 h 397"/>
              <a:gd name="T4" fmla="*/ 2147483647 w 511"/>
              <a:gd name="T5" fmla="*/ 2147483647 h 397"/>
              <a:gd name="T6" fmla="*/ 0 w 511"/>
              <a:gd name="T7" fmla="*/ 0 h 397"/>
              <a:gd name="T8" fmla="*/ 0 w 511"/>
              <a:gd name="T9" fmla="*/ 0 h 3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11" h="397">
                <a:moveTo>
                  <a:pt x="0" y="0"/>
                </a:moveTo>
                <a:lnTo>
                  <a:pt x="227" y="397"/>
                </a:lnTo>
                <a:lnTo>
                  <a:pt x="511" y="3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22" name="Freeform 125"/>
          <p:cNvSpPr>
            <a:spLocks/>
          </p:cNvSpPr>
          <p:nvPr/>
        </p:nvSpPr>
        <p:spPr bwMode="auto">
          <a:xfrm>
            <a:off x="2219325" y="3040063"/>
            <a:ext cx="996950" cy="650875"/>
          </a:xfrm>
          <a:custGeom>
            <a:avLst/>
            <a:gdLst>
              <a:gd name="T0" fmla="*/ 2147483647 w 628"/>
              <a:gd name="T1" fmla="*/ 0 h 410"/>
              <a:gd name="T2" fmla="*/ 0 w 628"/>
              <a:gd name="T3" fmla="*/ 2147483647 h 410"/>
              <a:gd name="T4" fmla="*/ 2147483647 w 628"/>
              <a:gd name="T5" fmla="*/ 2147483647 h 410"/>
              <a:gd name="T6" fmla="*/ 2147483647 w 628"/>
              <a:gd name="T7" fmla="*/ 0 h 410"/>
              <a:gd name="T8" fmla="*/ 2147483647 w 628"/>
              <a:gd name="T9" fmla="*/ 0 h 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28" h="410">
                <a:moveTo>
                  <a:pt x="299" y="0"/>
                </a:moveTo>
                <a:lnTo>
                  <a:pt x="0" y="410"/>
                </a:lnTo>
                <a:lnTo>
                  <a:pt x="628" y="365"/>
                </a:lnTo>
                <a:lnTo>
                  <a:pt x="2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23" name="Freeform 126"/>
          <p:cNvSpPr>
            <a:spLocks/>
          </p:cNvSpPr>
          <p:nvPr/>
        </p:nvSpPr>
        <p:spPr bwMode="auto">
          <a:xfrm>
            <a:off x="3336925" y="3163888"/>
            <a:ext cx="735013" cy="612775"/>
          </a:xfrm>
          <a:custGeom>
            <a:avLst/>
            <a:gdLst>
              <a:gd name="T0" fmla="*/ 0 w 463"/>
              <a:gd name="T1" fmla="*/ 0 h 386"/>
              <a:gd name="T2" fmla="*/ 2147483647 w 463"/>
              <a:gd name="T3" fmla="*/ 2147483647 h 386"/>
              <a:gd name="T4" fmla="*/ 2147483647 w 463"/>
              <a:gd name="T5" fmla="*/ 2147483647 h 386"/>
              <a:gd name="T6" fmla="*/ 0 w 463"/>
              <a:gd name="T7" fmla="*/ 0 h 386"/>
              <a:gd name="T8" fmla="*/ 0 w 463"/>
              <a:gd name="T9" fmla="*/ 0 h 3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63" h="386">
                <a:moveTo>
                  <a:pt x="0" y="0"/>
                </a:moveTo>
                <a:lnTo>
                  <a:pt x="192" y="386"/>
                </a:lnTo>
                <a:lnTo>
                  <a:pt x="463" y="5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24" name="Freeform 127"/>
          <p:cNvSpPr>
            <a:spLocks/>
          </p:cNvSpPr>
          <p:nvPr/>
        </p:nvSpPr>
        <p:spPr bwMode="auto">
          <a:xfrm>
            <a:off x="4308475" y="3094038"/>
            <a:ext cx="719138" cy="596900"/>
          </a:xfrm>
          <a:custGeom>
            <a:avLst/>
            <a:gdLst>
              <a:gd name="T0" fmla="*/ 2147483647 w 453"/>
              <a:gd name="T1" fmla="*/ 0 h 376"/>
              <a:gd name="T2" fmla="*/ 0 w 453"/>
              <a:gd name="T3" fmla="*/ 2147483647 h 376"/>
              <a:gd name="T4" fmla="*/ 2147483647 w 453"/>
              <a:gd name="T5" fmla="*/ 2147483647 h 376"/>
              <a:gd name="T6" fmla="*/ 2147483647 w 453"/>
              <a:gd name="T7" fmla="*/ 0 h 376"/>
              <a:gd name="T8" fmla="*/ 2147483647 w 453"/>
              <a:gd name="T9" fmla="*/ 0 h 3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3" h="376">
                <a:moveTo>
                  <a:pt x="195" y="0"/>
                </a:moveTo>
                <a:lnTo>
                  <a:pt x="0" y="353"/>
                </a:lnTo>
                <a:lnTo>
                  <a:pt x="453" y="376"/>
                </a:lnTo>
                <a:lnTo>
                  <a:pt x="19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25" name="Freeform 128"/>
          <p:cNvSpPr>
            <a:spLocks/>
          </p:cNvSpPr>
          <p:nvPr/>
        </p:nvSpPr>
        <p:spPr bwMode="auto">
          <a:xfrm>
            <a:off x="5284788" y="3182938"/>
            <a:ext cx="738187" cy="490537"/>
          </a:xfrm>
          <a:custGeom>
            <a:avLst/>
            <a:gdLst>
              <a:gd name="T0" fmla="*/ 0 w 465"/>
              <a:gd name="T1" fmla="*/ 2147483647 h 309"/>
              <a:gd name="T2" fmla="*/ 2147483647 w 465"/>
              <a:gd name="T3" fmla="*/ 2147483647 h 309"/>
              <a:gd name="T4" fmla="*/ 2147483647 w 465"/>
              <a:gd name="T5" fmla="*/ 0 h 309"/>
              <a:gd name="T6" fmla="*/ 0 w 465"/>
              <a:gd name="T7" fmla="*/ 2147483647 h 309"/>
              <a:gd name="T8" fmla="*/ 0 w 465"/>
              <a:gd name="T9" fmla="*/ 2147483647 h 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65" h="309">
                <a:moveTo>
                  <a:pt x="0" y="11"/>
                </a:moveTo>
                <a:lnTo>
                  <a:pt x="258" y="309"/>
                </a:lnTo>
                <a:lnTo>
                  <a:pt x="465" y="0"/>
                </a:lnTo>
                <a:lnTo>
                  <a:pt x="0" y="1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26" name="Freeform 129"/>
          <p:cNvSpPr>
            <a:spLocks/>
          </p:cNvSpPr>
          <p:nvPr/>
        </p:nvSpPr>
        <p:spPr bwMode="auto">
          <a:xfrm>
            <a:off x="6046788" y="2971800"/>
            <a:ext cx="1044575" cy="736600"/>
          </a:xfrm>
          <a:custGeom>
            <a:avLst/>
            <a:gdLst>
              <a:gd name="T0" fmla="*/ 0 w 658"/>
              <a:gd name="T1" fmla="*/ 2147483647 h 464"/>
              <a:gd name="T2" fmla="*/ 2147483647 w 658"/>
              <a:gd name="T3" fmla="*/ 0 h 464"/>
              <a:gd name="T4" fmla="*/ 2147483647 w 658"/>
              <a:gd name="T5" fmla="*/ 2147483647 h 464"/>
              <a:gd name="T6" fmla="*/ 0 w 658"/>
              <a:gd name="T7" fmla="*/ 2147483647 h 464"/>
              <a:gd name="T8" fmla="*/ 0 w 658"/>
              <a:gd name="T9" fmla="*/ 2147483647 h 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58" h="464">
                <a:moveTo>
                  <a:pt x="0" y="464"/>
                </a:moveTo>
                <a:lnTo>
                  <a:pt x="347" y="0"/>
                </a:lnTo>
                <a:lnTo>
                  <a:pt x="658" y="430"/>
                </a:lnTo>
                <a:lnTo>
                  <a:pt x="0" y="46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27" name="Freeform 130"/>
          <p:cNvSpPr>
            <a:spLocks/>
          </p:cNvSpPr>
          <p:nvPr/>
        </p:nvSpPr>
        <p:spPr bwMode="auto">
          <a:xfrm>
            <a:off x="7143750" y="3182938"/>
            <a:ext cx="831850" cy="560387"/>
          </a:xfrm>
          <a:custGeom>
            <a:avLst/>
            <a:gdLst>
              <a:gd name="T0" fmla="*/ 0 w 524"/>
              <a:gd name="T1" fmla="*/ 0 h 353"/>
              <a:gd name="T2" fmla="*/ 2147483647 w 524"/>
              <a:gd name="T3" fmla="*/ 2147483647 h 353"/>
              <a:gd name="T4" fmla="*/ 2147483647 w 524"/>
              <a:gd name="T5" fmla="*/ 2147483647 h 353"/>
              <a:gd name="T6" fmla="*/ 0 w 524"/>
              <a:gd name="T7" fmla="*/ 0 h 353"/>
              <a:gd name="T8" fmla="*/ 0 w 524"/>
              <a:gd name="T9" fmla="*/ 0 h 3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4" h="353">
                <a:moveTo>
                  <a:pt x="0" y="0"/>
                </a:moveTo>
                <a:lnTo>
                  <a:pt x="253" y="353"/>
                </a:lnTo>
                <a:lnTo>
                  <a:pt x="524" y="3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28" name="Freeform 131"/>
          <p:cNvSpPr>
            <a:spLocks/>
          </p:cNvSpPr>
          <p:nvPr/>
        </p:nvSpPr>
        <p:spPr bwMode="auto">
          <a:xfrm>
            <a:off x="8047038" y="2971800"/>
            <a:ext cx="1023937" cy="736600"/>
          </a:xfrm>
          <a:custGeom>
            <a:avLst/>
            <a:gdLst>
              <a:gd name="T0" fmla="*/ 2147483647 w 645"/>
              <a:gd name="T1" fmla="*/ 0 h 464"/>
              <a:gd name="T2" fmla="*/ 0 w 645"/>
              <a:gd name="T3" fmla="*/ 2147483647 h 464"/>
              <a:gd name="T4" fmla="*/ 2147483647 w 645"/>
              <a:gd name="T5" fmla="*/ 2147483647 h 464"/>
              <a:gd name="T6" fmla="*/ 2147483647 w 645"/>
              <a:gd name="T7" fmla="*/ 0 h 464"/>
              <a:gd name="T8" fmla="*/ 2147483647 w 645"/>
              <a:gd name="T9" fmla="*/ 0 h 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45" h="464">
                <a:moveTo>
                  <a:pt x="225" y="0"/>
                </a:moveTo>
                <a:lnTo>
                  <a:pt x="0" y="464"/>
                </a:lnTo>
                <a:lnTo>
                  <a:pt x="645" y="453"/>
                </a:lnTo>
                <a:lnTo>
                  <a:pt x="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29" name="Freeform 132"/>
          <p:cNvSpPr>
            <a:spLocks/>
          </p:cNvSpPr>
          <p:nvPr/>
        </p:nvSpPr>
        <p:spPr bwMode="auto">
          <a:xfrm>
            <a:off x="219075" y="3917950"/>
            <a:ext cx="881063" cy="508000"/>
          </a:xfrm>
          <a:custGeom>
            <a:avLst/>
            <a:gdLst>
              <a:gd name="T0" fmla="*/ 0 w 555"/>
              <a:gd name="T1" fmla="*/ 2147483647 h 320"/>
              <a:gd name="T2" fmla="*/ 2147483647 w 555"/>
              <a:gd name="T3" fmla="*/ 2147483647 h 320"/>
              <a:gd name="T4" fmla="*/ 2147483647 w 555"/>
              <a:gd name="T5" fmla="*/ 0 h 320"/>
              <a:gd name="T6" fmla="*/ 0 w 555"/>
              <a:gd name="T7" fmla="*/ 2147483647 h 320"/>
              <a:gd name="T8" fmla="*/ 0 w 555"/>
              <a:gd name="T9" fmla="*/ 2147483647 h 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55" h="320">
                <a:moveTo>
                  <a:pt x="0" y="22"/>
                </a:moveTo>
                <a:lnTo>
                  <a:pt x="253" y="320"/>
                </a:lnTo>
                <a:lnTo>
                  <a:pt x="555" y="0"/>
                </a:lnTo>
                <a:lnTo>
                  <a:pt x="0" y="22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30" name="Freeform 133"/>
          <p:cNvSpPr>
            <a:spLocks/>
          </p:cNvSpPr>
          <p:nvPr/>
        </p:nvSpPr>
        <p:spPr bwMode="auto">
          <a:xfrm>
            <a:off x="1244600" y="3849688"/>
            <a:ext cx="782638" cy="558800"/>
          </a:xfrm>
          <a:custGeom>
            <a:avLst/>
            <a:gdLst>
              <a:gd name="T0" fmla="*/ 0 w 493"/>
              <a:gd name="T1" fmla="*/ 2147483647 h 352"/>
              <a:gd name="T2" fmla="*/ 2147483647 w 493"/>
              <a:gd name="T3" fmla="*/ 0 h 352"/>
              <a:gd name="T4" fmla="*/ 2147483647 w 493"/>
              <a:gd name="T5" fmla="*/ 2147483647 h 352"/>
              <a:gd name="T6" fmla="*/ 0 w 493"/>
              <a:gd name="T7" fmla="*/ 2147483647 h 352"/>
              <a:gd name="T8" fmla="*/ 0 w 493"/>
              <a:gd name="T9" fmla="*/ 2147483647 h 3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3" h="352">
                <a:moveTo>
                  <a:pt x="0" y="352"/>
                </a:moveTo>
                <a:lnTo>
                  <a:pt x="313" y="0"/>
                </a:lnTo>
                <a:lnTo>
                  <a:pt x="493" y="285"/>
                </a:lnTo>
                <a:lnTo>
                  <a:pt x="0" y="352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31" name="Freeform 134"/>
          <p:cNvSpPr>
            <a:spLocks/>
          </p:cNvSpPr>
          <p:nvPr/>
        </p:nvSpPr>
        <p:spPr bwMode="auto">
          <a:xfrm>
            <a:off x="2408238" y="3883025"/>
            <a:ext cx="687387" cy="646113"/>
          </a:xfrm>
          <a:custGeom>
            <a:avLst/>
            <a:gdLst>
              <a:gd name="T0" fmla="*/ 0 w 433"/>
              <a:gd name="T1" fmla="*/ 0 h 407"/>
              <a:gd name="T2" fmla="*/ 2147483647 w 433"/>
              <a:gd name="T3" fmla="*/ 0 h 407"/>
              <a:gd name="T4" fmla="*/ 2147483647 w 433"/>
              <a:gd name="T5" fmla="*/ 2147483647 h 407"/>
              <a:gd name="T6" fmla="*/ 0 w 433"/>
              <a:gd name="T7" fmla="*/ 0 h 407"/>
              <a:gd name="T8" fmla="*/ 0 w 433"/>
              <a:gd name="T9" fmla="*/ 0 h 4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3" h="407">
                <a:moveTo>
                  <a:pt x="0" y="0"/>
                </a:moveTo>
                <a:lnTo>
                  <a:pt x="433" y="0"/>
                </a:lnTo>
                <a:lnTo>
                  <a:pt x="195" y="407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32" name="Freeform 135"/>
          <p:cNvSpPr>
            <a:spLocks/>
          </p:cNvSpPr>
          <p:nvPr/>
        </p:nvSpPr>
        <p:spPr bwMode="auto">
          <a:xfrm>
            <a:off x="3192463" y="3849688"/>
            <a:ext cx="1023937" cy="417512"/>
          </a:xfrm>
          <a:custGeom>
            <a:avLst/>
            <a:gdLst>
              <a:gd name="T0" fmla="*/ 0 w 645"/>
              <a:gd name="T1" fmla="*/ 2147483647 h 263"/>
              <a:gd name="T2" fmla="*/ 2147483647 w 645"/>
              <a:gd name="T3" fmla="*/ 0 h 263"/>
              <a:gd name="T4" fmla="*/ 2147483647 w 645"/>
              <a:gd name="T5" fmla="*/ 2147483647 h 263"/>
              <a:gd name="T6" fmla="*/ 0 w 645"/>
              <a:gd name="T7" fmla="*/ 2147483647 h 263"/>
              <a:gd name="T8" fmla="*/ 0 w 645"/>
              <a:gd name="T9" fmla="*/ 2147483647 h 2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45" h="263">
                <a:moveTo>
                  <a:pt x="0" y="263"/>
                </a:moveTo>
                <a:lnTo>
                  <a:pt x="316" y="0"/>
                </a:lnTo>
                <a:lnTo>
                  <a:pt x="645" y="242"/>
                </a:lnTo>
                <a:lnTo>
                  <a:pt x="0" y="263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33" name="Freeform 136"/>
          <p:cNvSpPr>
            <a:spLocks/>
          </p:cNvSpPr>
          <p:nvPr/>
        </p:nvSpPr>
        <p:spPr bwMode="auto">
          <a:xfrm>
            <a:off x="4287838" y="3900488"/>
            <a:ext cx="739775" cy="508000"/>
          </a:xfrm>
          <a:custGeom>
            <a:avLst/>
            <a:gdLst>
              <a:gd name="T0" fmla="*/ 0 w 466"/>
              <a:gd name="T1" fmla="*/ 0 h 320"/>
              <a:gd name="T2" fmla="*/ 2147483647 w 466"/>
              <a:gd name="T3" fmla="*/ 2147483647 h 320"/>
              <a:gd name="T4" fmla="*/ 2147483647 w 466"/>
              <a:gd name="T5" fmla="*/ 2147483647 h 320"/>
              <a:gd name="T6" fmla="*/ 0 w 466"/>
              <a:gd name="T7" fmla="*/ 0 h 320"/>
              <a:gd name="T8" fmla="*/ 0 w 466"/>
              <a:gd name="T9" fmla="*/ 0 h 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66" h="320">
                <a:moveTo>
                  <a:pt x="0" y="0"/>
                </a:moveTo>
                <a:lnTo>
                  <a:pt x="241" y="320"/>
                </a:lnTo>
                <a:lnTo>
                  <a:pt x="466" y="54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34" name="Freeform 137"/>
          <p:cNvSpPr>
            <a:spLocks/>
          </p:cNvSpPr>
          <p:nvPr/>
        </p:nvSpPr>
        <p:spPr bwMode="auto">
          <a:xfrm>
            <a:off x="5240338" y="3865563"/>
            <a:ext cx="758825" cy="454025"/>
          </a:xfrm>
          <a:custGeom>
            <a:avLst/>
            <a:gdLst>
              <a:gd name="T0" fmla="*/ 2147483647 w 478"/>
              <a:gd name="T1" fmla="*/ 0 h 286"/>
              <a:gd name="T2" fmla="*/ 0 w 478"/>
              <a:gd name="T3" fmla="*/ 2147483647 h 286"/>
              <a:gd name="T4" fmla="*/ 2147483647 w 478"/>
              <a:gd name="T5" fmla="*/ 2147483647 h 286"/>
              <a:gd name="T6" fmla="*/ 2147483647 w 478"/>
              <a:gd name="T7" fmla="*/ 0 h 286"/>
              <a:gd name="T8" fmla="*/ 2147483647 w 478"/>
              <a:gd name="T9" fmla="*/ 0 h 2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78" h="286">
                <a:moveTo>
                  <a:pt x="222" y="0"/>
                </a:moveTo>
                <a:lnTo>
                  <a:pt x="0" y="286"/>
                </a:lnTo>
                <a:lnTo>
                  <a:pt x="478" y="286"/>
                </a:lnTo>
                <a:lnTo>
                  <a:pt x="222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35" name="Freeform 138"/>
          <p:cNvSpPr>
            <a:spLocks/>
          </p:cNvSpPr>
          <p:nvPr/>
        </p:nvSpPr>
        <p:spPr bwMode="auto">
          <a:xfrm>
            <a:off x="6216650" y="3883025"/>
            <a:ext cx="830263" cy="596900"/>
          </a:xfrm>
          <a:custGeom>
            <a:avLst/>
            <a:gdLst>
              <a:gd name="T0" fmla="*/ 0 w 523"/>
              <a:gd name="T1" fmla="*/ 0 h 376"/>
              <a:gd name="T2" fmla="*/ 2147483647 w 523"/>
              <a:gd name="T3" fmla="*/ 0 h 376"/>
              <a:gd name="T4" fmla="*/ 2147483647 w 523"/>
              <a:gd name="T5" fmla="*/ 2147483647 h 376"/>
              <a:gd name="T6" fmla="*/ 0 w 523"/>
              <a:gd name="T7" fmla="*/ 0 h 376"/>
              <a:gd name="T8" fmla="*/ 0 w 523"/>
              <a:gd name="T9" fmla="*/ 0 h 3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3" h="376">
                <a:moveTo>
                  <a:pt x="0" y="0"/>
                </a:moveTo>
                <a:lnTo>
                  <a:pt x="523" y="0"/>
                </a:lnTo>
                <a:lnTo>
                  <a:pt x="253" y="376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36" name="Freeform 139"/>
          <p:cNvSpPr>
            <a:spLocks/>
          </p:cNvSpPr>
          <p:nvPr/>
        </p:nvSpPr>
        <p:spPr bwMode="auto">
          <a:xfrm>
            <a:off x="7091363" y="3829050"/>
            <a:ext cx="787400" cy="511175"/>
          </a:xfrm>
          <a:custGeom>
            <a:avLst/>
            <a:gdLst>
              <a:gd name="T0" fmla="*/ 0 w 496"/>
              <a:gd name="T1" fmla="*/ 2147483647 h 322"/>
              <a:gd name="T2" fmla="*/ 2147483647 w 496"/>
              <a:gd name="T3" fmla="*/ 0 h 322"/>
              <a:gd name="T4" fmla="*/ 2147483647 w 496"/>
              <a:gd name="T5" fmla="*/ 2147483647 h 322"/>
              <a:gd name="T6" fmla="*/ 0 w 496"/>
              <a:gd name="T7" fmla="*/ 2147483647 h 322"/>
              <a:gd name="T8" fmla="*/ 0 w 496"/>
              <a:gd name="T9" fmla="*/ 2147483647 h 3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6" h="322">
                <a:moveTo>
                  <a:pt x="0" y="276"/>
                </a:moveTo>
                <a:lnTo>
                  <a:pt x="286" y="0"/>
                </a:lnTo>
                <a:lnTo>
                  <a:pt x="496" y="322"/>
                </a:lnTo>
                <a:lnTo>
                  <a:pt x="0" y="276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37" name="Freeform 140"/>
          <p:cNvSpPr>
            <a:spLocks/>
          </p:cNvSpPr>
          <p:nvPr/>
        </p:nvSpPr>
        <p:spPr bwMode="auto">
          <a:xfrm>
            <a:off x="8120063" y="3883025"/>
            <a:ext cx="782637" cy="577850"/>
          </a:xfrm>
          <a:custGeom>
            <a:avLst/>
            <a:gdLst>
              <a:gd name="T0" fmla="*/ 0 w 493"/>
              <a:gd name="T1" fmla="*/ 2147483647 h 364"/>
              <a:gd name="T2" fmla="*/ 2147483647 w 493"/>
              <a:gd name="T3" fmla="*/ 2147483647 h 364"/>
              <a:gd name="T4" fmla="*/ 2147483647 w 493"/>
              <a:gd name="T5" fmla="*/ 0 h 364"/>
              <a:gd name="T6" fmla="*/ 0 w 493"/>
              <a:gd name="T7" fmla="*/ 2147483647 h 364"/>
              <a:gd name="T8" fmla="*/ 0 w 493"/>
              <a:gd name="T9" fmla="*/ 2147483647 h 3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3" h="364">
                <a:moveTo>
                  <a:pt x="0" y="44"/>
                </a:moveTo>
                <a:lnTo>
                  <a:pt x="207" y="364"/>
                </a:lnTo>
                <a:lnTo>
                  <a:pt x="493" y="0"/>
                </a:lnTo>
                <a:lnTo>
                  <a:pt x="0" y="44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38" name="Freeform 141"/>
          <p:cNvSpPr>
            <a:spLocks/>
          </p:cNvSpPr>
          <p:nvPr/>
        </p:nvSpPr>
        <p:spPr bwMode="auto">
          <a:xfrm>
            <a:off x="219075" y="4494213"/>
            <a:ext cx="1068388" cy="582612"/>
          </a:xfrm>
          <a:custGeom>
            <a:avLst/>
            <a:gdLst>
              <a:gd name="T0" fmla="*/ 0 w 673"/>
              <a:gd name="T1" fmla="*/ 2147483647 h 367"/>
              <a:gd name="T2" fmla="*/ 2147483647 w 673"/>
              <a:gd name="T3" fmla="*/ 0 h 367"/>
              <a:gd name="T4" fmla="*/ 2147483647 w 673"/>
              <a:gd name="T5" fmla="*/ 2147483647 h 367"/>
              <a:gd name="T6" fmla="*/ 0 w 673"/>
              <a:gd name="T7" fmla="*/ 2147483647 h 367"/>
              <a:gd name="T8" fmla="*/ 0 w 673"/>
              <a:gd name="T9" fmla="*/ 2147483647 h 36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73" h="367">
                <a:moveTo>
                  <a:pt x="0" y="367"/>
                </a:moveTo>
                <a:lnTo>
                  <a:pt x="360" y="0"/>
                </a:lnTo>
                <a:lnTo>
                  <a:pt x="673" y="354"/>
                </a:lnTo>
                <a:lnTo>
                  <a:pt x="0" y="36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39" name="Freeform 142"/>
          <p:cNvSpPr>
            <a:spLocks/>
          </p:cNvSpPr>
          <p:nvPr/>
        </p:nvSpPr>
        <p:spPr bwMode="auto">
          <a:xfrm>
            <a:off x="1336675" y="4529138"/>
            <a:ext cx="806450" cy="633412"/>
          </a:xfrm>
          <a:custGeom>
            <a:avLst/>
            <a:gdLst>
              <a:gd name="T0" fmla="*/ 0 w 508"/>
              <a:gd name="T1" fmla="*/ 0 h 399"/>
              <a:gd name="T2" fmla="*/ 2147483647 w 508"/>
              <a:gd name="T3" fmla="*/ 2147483647 h 399"/>
              <a:gd name="T4" fmla="*/ 2147483647 w 508"/>
              <a:gd name="T5" fmla="*/ 2147483647 h 399"/>
              <a:gd name="T6" fmla="*/ 0 w 508"/>
              <a:gd name="T7" fmla="*/ 0 h 399"/>
              <a:gd name="T8" fmla="*/ 0 w 508"/>
              <a:gd name="T9" fmla="*/ 0 h 3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08" h="399">
                <a:moveTo>
                  <a:pt x="0" y="0"/>
                </a:moveTo>
                <a:lnTo>
                  <a:pt x="225" y="399"/>
                </a:lnTo>
                <a:lnTo>
                  <a:pt x="508" y="3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40" name="Freeform 143"/>
          <p:cNvSpPr>
            <a:spLocks/>
          </p:cNvSpPr>
          <p:nvPr/>
        </p:nvSpPr>
        <p:spPr bwMode="auto">
          <a:xfrm>
            <a:off x="2216150" y="4440238"/>
            <a:ext cx="1000125" cy="650875"/>
          </a:xfrm>
          <a:custGeom>
            <a:avLst/>
            <a:gdLst>
              <a:gd name="T0" fmla="*/ 2147483647 w 630"/>
              <a:gd name="T1" fmla="*/ 0 h 410"/>
              <a:gd name="T2" fmla="*/ 0 w 630"/>
              <a:gd name="T3" fmla="*/ 2147483647 h 410"/>
              <a:gd name="T4" fmla="*/ 2147483647 w 630"/>
              <a:gd name="T5" fmla="*/ 2147483647 h 410"/>
              <a:gd name="T6" fmla="*/ 2147483647 w 630"/>
              <a:gd name="T7" fmla="*/ 0 h 410"/>
              <a:gd name="T8" fmla="*/ 2147483647 w 630"/>
              <a:gd name="T9" fmla="*/ 0 h 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30" h="410">
                <a:moveTo>
                  <a:pt x="301" y="0"/>
                </a:moveTo>
                <a:lnTo>
                  <a:pt x="0" y="410"/>
                </a:lnTo>
                <a:lnTo>
                  <a:pt x="630" y="367"/>
                </a:lnTo>
                <a:lnTo>
                  <a:pt x="30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41" name="Freeform 144"/>
          <p:cNvSpPr>
            <a:spLocks/>
          </p:cNvSpPr>
          <p:nvPr/>
        </p:nvSpPr>
        <p:spPr bwMode="auto">
          <a:xfrm>
            <a:off x="3336925" y="4565650"/>
            <a:ext cx="735013" cy="611188"/>
          </a:xfrm>
          <a:custGeom>
            <a:avLst/>
            <a:gdLst>
              <a:gd name="T0" fmla="*/ 0 w 463"/>
              <a:gd name="T1" fmla="*/ 0 h 385"/>
              <a:gd name="T2" fmla="*/ 2147483647 w 463"/>
              <a:gd name="T3" fmla="*/ 2147483647 h 385"/>
              <a:gd name="T4" fmla="*/ 2147483647 w 463"/>
              <a:gd name="T5" fmla="*/ 2147483647 h 385"/>
              <a:gd name="T6" fmla="*/ 0 w 463"/>
              <a:gd name="T7" fmla="*/ 0 h 385"/>
              <a:gd name="T8" fmla="*/ 0 w 463"/>
              <a:gd name="T9" fmla="*/ 0 h 3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63" h="385">
                <a:moveTo>
                  <a:pt x="0" y="0"/>
                </a:moveTo>
                <a:lnTo>
                  <a:pt x="192" y="385"/>
                </a:lnTo>
                <a:lnTo>
                  <a:pt x="463" y="5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42" name="Freeform 145"/>
          <p:cNvSpPr>
            <a:spLocks/>
          </p:cNvSpPr>
          <p:nvPr/>
        </p:nvSpPr>
        <p:spPr bwMode="auto">
          <a:xfrm>
            <a:off x="4308475" y="4494213"/>
            <a:ext cx="714375" cy="596900"/>
          </a:xfrm>
          <a:custGeom>
            <a:avLst/>
            <a:gdLst>
              <a:gd name="T0" fmla="*/ 2147483647 w 450"/>
              <a:gd name="T1" fmla="*/ 0 h 376"/>
              <a:gd name="T2" fmla="*/ 0 w 450"/>
              <a:gd name="T3" fmla="*/ 2147483647 h 376"/>
              <a:gd name="T4" fmla="*/ 2147483647 w 450"/>
              <a:gd name="T5" fmla="*/ 2147483647 h 376"/>
              <a:gd name="T6" fmla="*/ 2147483647 w 450"/>
              <a:gd name="T7" fmla="*/ 0 h 376"/>
              <a:gd name="T8" fmla="*/ 2147483647 w 450"/>
              <a:gd name="T9" fmla="*/ 0 h 3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50" h="376">
                <a:moveTo>
                  <a:pt x="195" y="0"/>
                </a:moveTo>
                <a:lnTo>
                  <a:pt x="0" y="354"/>
                </a:lnTo>
                <a:lnTo>
                  <a:pt x="450" y="376"/>
                </a:lnTo>
                <a:lnTo>
                  <a:pt x="19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43" name="Freeform 146"/>
          <p:cNvSpPr>
            <a:spLocks/>
          </p:cNvSpPr>
          <p:nvPr/>
        </p:nvSpPr>
        <p:spPr bwMode="auto">
          <a:xfrm>
            <a:off x="5284788" y="4583113"/>
            <a:ext cx="738187" cy="493712"/>
          </a:xfrm>
          <a:custGeom>
            <a:avLst/>
            <a:gdLst>
              <a:gd name="T0" fmla="*/ 0 w 465"/>
              <a:gd name="T1" fmla="*/ 2147483647 h 311"/>
              <a:gd name="T2" fmla="*/ 2147483647 w 465"/>
              <a:gd name="T3" fmla="*/ 2147483647 h 311"/>
              <a:gd name="T4" fmla="*/ 2147483647 w 465"/>
              <a:gd name="T5" fmla="*/ 0 h 311"/>
              <a:gd name="T6" fmla="*/ 0 w 465"/>
              <a:gd name="T7" fmla="*/ 2147483647 h 311"/>
              <a:gd name="T8" fmla="*/ 0 w 465"/>
              <a:gd name="T9" fmla="*/ 2147483647 h 31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65" h="311">
                <a:moveTo>
                  <a:pt x="0" y="11"/>
                </a:moveTo>
                <a:lnTo>
                  <a:pt x="255" y="311"/>
                </a:lnTo>
                <a:lnTo>
                  <a:pt x="465" y="0"/>
                </a:lnTo>
                <a:lnTo>
                  <a:pt x="0" y="1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44" name="Freeform 147"/>
          <p:cNvSpPr>
            <a:spLocks/>
          </p:cNvSpPr>
          <p:nvPr/>
        </p:nvSpPr>
        <p:spPr bwMode="auto">
          <a:xfrm>
            <a:off x="6046788" y="4373563"/>
            <a:ext cx="1044575" cy="735012"/>
          </a:xfrm>
          <a:custGeom>
            <a:avLst/>
            <a:gdLst>
              <a:gd name="T0" fmla="*/ 0 w 658"/>
              <a:gd name="T1" fmla="*/ 2147483647 h 463"/>
              <a:gd name="T2" fmla="*/ 2147483647 w 658"/>
              <a:gd name="T3" fmla="*/ 0 h 463"/>
              <a:gd name="T4" fmla="*/ 2147483647 w 658"/>
              <a:gd name="T5" fmla="*/ 2147483647 h 463"/>
              <a:gd name="T6" fmla="*/ 0 w 658"/>
              <a:gd name="T7" fmla="*/ 2147483647 h 463"/>
              <a:gd name="T8" fmla="*/ 0 w 658"/>
              <a:gd name="T9" fmla="*/ 2147483647 h 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58" h="463">
                <a:moveTo>
                  <a:pt x="0" y="463"/>
                </a:moveTo>
                <a:lnTo>
                  <a:pt x="344" y="0"/>
                </a:lnTo>
                <a:lnTo>
                  <a:pt x="658" y="430"/>
                </a:lnTo>
                <a:lnTo>
                  <a:pt x="0" y="46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45" name="Freeform 148"/>
          <p:cNvSpPr>
            <a:spLocks/>
          </p:cNvSpPr>
          <p:nvPr/>
        </p:nvSpPr>
        <p:spPr bwMode="auto">
          <a:xfrm>
            <a:off x="7143750" y="4583113"/>
            <a:ext cx="831850" cy="560387"/>
          </a:xfrm>
          <a:custGeom>
            <a:avLst/>
            <a:gdLst>
              <a:gd name="T0" fmla="*/ 0 w 524"/>
              <a:gd name="T1" fmla="*/ 0 h 353"/>
              <a:gd name="T2" fmla="*/ 2147483647 w 524"/>
              <a:gd name="T3" fmla="*/ 2147483647 h 353"/>
              <a:gd name="T4" fmla="*/ 2147483647 w 524"/>
              <a:gd name="T5" fmla="*/ 2147483647 h 353"/>
              <a:gd name="T6" fmla="*/ 0 w 524"/>
              <a:gd name="T7" fmla="*/ 0 h 353"/>
              <a:gd name="T8" fmla="*/ 0 w 524"/>
              <a:gd name="T9" fmla="*/ 0 h 3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4" h="353">
                <a:moveTo>
                  <a:pt x="0" y="0"/>
                </a:moveTo>
                <a:lnTo>
                  <a:pt x="253" y="353"/>
                </a:lnTo>
                <a:lnTo>
                  <a:pt x="524" y="3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46" name="Freeform 149"/>
          <p:cNvSpPr>
            <a:spLocks/>
          </p:cNvSpPr>
          <p:nvPr/>
        </p:nvSpPr>
        <p:spPr bwMode="auto">
          <a:xfrm>
            <a:off x="8047038" y="4373563"/>
            <a:ext cx="1020762" cy="735012"/>
          </a:xfrm>
          <a:custGeom>
            <a:avLst/>
            <a:gdLst>
              <a:gd name="T0" fmla="*/ 2147483647 w 643"/>
              <a:gd name="T1" fmla="*/ 0 h 463"/>
              <a:gd name="T2" fmla="*/ 0 w 643"/>
              <a:gd name="T3" fmla="*/ 2147483647 h 463"/>
              <a:gd name="T4" fmla="*/ 2147483647 w 643"/>
              <a:gd name="T5" fmla="*/ 2147483647 h 463"/>
              <a:gd name="T6" fmla="*/ 2147483647 w 643"/>
              <a:gd name="T7" fmla="*/ 0 h 463"/>
              <a:gd name="T8" fmla="*/ 2147483647 w 643"/>
              <a:gd name="T9" fmla="*/ 0 h 4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43" h="463">
                <a:moveTo>
                  <a:pt x="223" y="0"/>
                </a:moveTo>
                <a:lnTo>
                  <a:pt x="0" y="463"/>
                </a:lnTo>
                <a:lnTo>
                  <a:pt x="643" y="452"/>
                </a:lnTo>
                <a:lnTo>
                  <a:pt x="22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47" name="Freeform 150"/>
          <p:cNvSpPr>
            <a:spLocks/>
          </p:cNvSpPr>
          <p:nvPr/>
        </p:nvSpPr>
        <p:spPr bwMode="auto">
          <a:xfrm>
            <a:off x="219075" y="5318125"/>
            <a:ext cx="876300" cy="508000"/>
          </a:xfrm>
          <a:custGeom>
            <a:avLst/>
            <a:gdLst>
              <a:gd name="T0" fmla="*/ 0 w 552"/>
              <a:gd name="T1" fmla="*/ 2147483647 h 320"/>
              <a:gd name="T2" fmla="*/ 2147483647 w 552"/>
              <a:gd name="T3" fmla="*/ 2147483647 h 320"/>
              <a:gd name="T4" fmla="*/ 2147483647 w 552"/>
              <a:gd name="T5" fmla="*/ 0 h 320"/>
              <a:gd name="T6" fmla="*/ 0 w 552"/>
              <a:gd name="T7" fmla="*/ 2147483647 h 320"/>
              <a:gd name="T8" fmla="*/ 0 w 552"/>
              <a:gd name="T9" fmla="*/ 2147483647 h 3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52" h="320">
                <a:moveTo>
                  <a:pt x="0" y="23"/>
                </a:moveTo>
                <a:lnTo>
                  <a:pt x="253" y="320"/>
                </a:lnTo>
                <a:lnTo>
                  <a:pt x="552" y="0"/>
                </a:lnTo>
                <a:lnTo>
                  <a:pt x="0" y="2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48" name="Freeform 151"/>
          <p:cNvSpPr>
            <a:spLocks/>
          </p:cNvSpPr>
          <p:nvPr/>
        </p:nvSpPr>
        <p:spPr bwMode="auto">
          <a:xfrm>
            <a:off x="1239838" y="5249863"/>
            <a:ext cx="787400" cy="558800"/>
          </a:xfrm>
          <a:custGeom>
            <a:avLst/>
            <a:gdLst>
              <a:gd name="T0" fmla="*/ 0 w 496"/>
              <a:gd name="T1" fmla="*/ 2147483647 h 352"/>
              <a:gd name="T2" fmla="*/ 2147483647 w 496"/>
              <a:gd name="T3" fmla="*/ 0 h 352"/>
              <a:gd name="T4" fmla="*/ 2147483647 w 496"/>
              <a:gd name="T5" fmla="*/ 2147483647 h 352"/>
              <a:gd name="T6" fmla="*/ 0 w 496"/>
              <a:gd name="T7" fmla="*/ 2147483647 h 352"/>
              <a:gd name="T8" fmla="*/ 0 w 496"/>
              <a:gd name="T9" fmla="*/ 2147483647 h 3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6" h="352">
                <a:moveTo>
                  <a:pt x="0" y="352"/>
                </a:moveTo>
                <a:lnTo>
                  <a:pt x="316" y="0"/>
                </a:lnTo>
                <a:lnTo>
                  <a:pt x="496" y="287"/>
                </a:lnTo>
                <a:lnTo>
                  <a:pt x="0" y="3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49" name="Freeform 152"/>
          <p:cNvSpPr>
            <a:spLocks/>
          </p:cNvSpPr>
          <p:nvPr/>
        </p:nvSpPr>
        <p:spPr bwMode="auto">
          <a:xfrm>
            <a:off x="2408238" y="5283200"/>
            <a:ext cx="687387" cy="649288"/>
          </a:xfrm>
          <a:custGeom>
            <a:avLst/>
            <a:gdLst>
              <a:gd name="T0" fmla="*/ 0 w 433"/>
              <a:gd name="T1" fmla="*/ 0 h 409"/>
              <a:gd name="T2" fmla="*/ 2147483647 w 433"/>
              <a:gd name="T3" fmla="*/ 0 h 409"/>
              <a:gd name="T4" fmla="*/ 2147483647 w 433"/>
              <a:gd name="T5" fmla="*/ 2147483647 h 409"/>
              <a:gd name="T6" fmla="*/ 0 w 433"/>
              <a:gd name="T7" fmla="*/ 0 h 409"/>
              <a:gd name="T8" fmla="*/ 0 w 433"/>
              <a:gd name="T9" fmla="*/ 0 h 4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3" h="409">
                <a:moveTo>
                  <a:pt x="0" y="0"/>
                </a:moveTo>
                <a:lnTo>
                  <a:pt x="433" y="0"/>
                </a:lnTo>
                <a:lnTo>
                  <a:pt x="195" y="40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50" name="Freeform 153"/>
          <p:cNvSpPr>
            <a:spLocks/>
          </p:cNvSpPr>
          <p:nvPr/>
        </p:nvSpPr>
        <p:spPr bwMode="auto">
          <a:xfrm>
            <a:off x="3192463" y="5249863"/>
            <a:ext cx="1023937" cy="417512"/>
          </a:xfrm>
          <a:custGeom>
            <a:avLst/>
            <a:gdLst>
              <a:gd name="T0" fmla="*/ 0 w 645"/>
              <a:gd name="T1" fmla="*/ 2147483647 h 263"/>
              <a:gd name="T2" fmla="*/ 2147483647 w 645"/>
              <a:gd name="T3" fmla="*/ 0 h 263"/>
              <a:gd name="T4" fmla="*/ 2147483647 w 645"/>
              <a:gd name="T5" fmla="*/ 2147483647 h 263"/>
              <a:gd name="T6" fmla="*/ 0 w 645"/>
              <a:gd name="T7" fmla="*/ 2147483647 h 263"/>
              <a:gd name="T8" fmla="*/ 0 w 645"/>
              <a:gd name="T9" fmla="*/ 2147483647 h 2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45" h="263">
                <a:moveTo>
                  <a:pt x="0" y="263"/>
                </a:moveTo>
                <a:lnTo>
                  <a:pt x="316" y="0"/>
                </a:lnTo>
                <a:lnTo>
                  <a:pt x="645" y="242"/>
                </a:lnTo>
                <a:lnTo>
                  <a:pt x="0" y="2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51" name="Freeform 154"/>
          <p:cNvSpPr>
            <a:spLocks/>
          </p:cNvSpPr>
          <p:nvPr/>
        </p:nvSpPr>
        <p:spPr bwMode="auto">
          <a:xfrm>
            <a:off x="4287838" y="5303838"/>
            <a:ext cx="735012" cy="504825"/>
          </a:xfrm>
          <a:custGeom>
            <a:avLst/>
            <a:gdLst>
              <a:gd name="T0" fmla="*/ 0 w 463"/>
              <a:gd name="T1" fmla="*/ 0 h 318"/>
              <a:gd name="T2" fmla="*/ 2147483647 w 463"/>
              <a:gd name="T3" fmla="*/ 2147483647 h 318"/>
              <a:gd name="T4" fmla="*/ 2147483647 w 463"/>
              <a:gd name="T5" fmla="*/ 2147483647 h 318"/>
              <a:gd name="T6" fmla="*/ 0 w 463"/>
              <a:gd name="T7" fmla="*/ 0 h 318"/>
              <a:gd name="T8" fmla="*/ 0 w 463"/>
              <a:gd name="T9" fmla="*/ 0 h 3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63" h="318">
                <a:moveTo>
                  <a:pt x="0" y="0"/>
                </a:moveTo>
                <a:lnTo>
                  <a:pt x="241" y="318"/>
                </a:lnTo>
                <a:lnTo>
                  <a:pt x="463" y="5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52" name="Freeform 155"/>
          <p:cNvSpPr>
            <a:spLocks/>
          </p:cNvSpPr>
          <p:nvPr/>
        </p:nvSpPr>
        <p:spPr bwMode="auto">
          <a:xfrm>
            <a:off x="5235575" y="5265738"/>
            <a:ext cx="763588" cy="454025"/>
          </a:xfrm>
          <a:custGeom>
            <a:avLst/>
            <a:gdLst>
              <a:gd name="T0" fmla="*/ 2147483647 w 481"/>
              <a:gd name="T1" fmla="*/ 0 h 286"/>
              <a:gd name="T2" fmla="*/ 0 w 481"/>
              <a:gd name="T3" fmla="*/ 2147483647 h 286"/>
              <a:gd name="T4" fmla="*/ 2147483647 w 481"/>
              <a:gd name="T5" fmla="*/ 2147483647 h 286"/>
              <a:gd name="T6" fmla="*/ 2147483647 w 481"/>
              <a:gd name="T7" fmla="*/ 0 h 286"/>
              <a:gd name="T8" fmla="*/ 2147483647 w 481"/>
              <a:gd name="T9" fmla="*/ 0 h 2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81" h="286">
                <a:moveTo>
                  <a:pt x="225" y="0"/>
                </a:moveTo>
                <a:lnTo>
                  <a:pt x="0" y="286"/>
                </a:lnTo>
                <a:lnTo>
                  <a:pt x="481" y="286"/>
                </a:lnTo>
                <a:lnTo>
                  <a:pt x="225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53" name="Freeform 156"/>
          <p:cNvSpPr>
            <a:spLocks/>
          </p:cNvSpPr>
          <p:nvPr/>
        </p:nvSpPr>
        <p:spPr bwMode="auto">
          <a:xfrm>
            <a:off x="6211888" y="5283200"/>
            <a:ext cx="831850" cy="596900"/>
          </a:xfrm>
          <a:custGeom>
            <a:avLst/>
            <a:gdLst>
              <a:gd name="T0" fmla="*/ 0 w 524"/>
              <a:gd name="T1" fmla="*/ 0 h 376"/>
              <a:gd name="T2" fmla="*/ 2147483647 w 524"/>
              <a:gd name="T3" fmla="*/ 0 h 376"/>
              <a:gd name="T4" fmla="*/ 2147483647 w 524"/>
              <a:gd name="T5" fmla="*/ 2147483647 h 376"/>
              <a:gd name="T6" fmla="*/ 0 w 524"/>
              <a:gd name="T7" fmla="*/ 0 h 376"/>
              <a:gd name="T8" fmla="*/ 0 w 524"/>
              <a:gd name="T9" fmla="*/ 0 h 3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4" h="376">
                <a:moveTo>
                  <a:pt x="0" y="0"/>
                </a:moveTo>
                <a:lnTo>
                  <a:pt x="524" y="0"/>
                </a:lnTo>
                <a:lnTo>
                  <a:pt x="256" y="3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54" name="Freeform 157"/>
          <p:cNvSpPr>
            <a:spLocks/>
          </p:cNvSpPr>
          <p:nvPr/>
        </p:nvSpPr>
        <p:spPr bwMode="auto">
          <a:xfrm>
            <a:off x="7091363" y="5229225"/>
            <a:ext cx="787400" cy="511175"/>
          </a:xfrm>
          <a:custGeom>
            <a:avLst/>
            <a:gdLst>
              <a:gd name="T0" fmla="*/ 0 w 496"/>
              <a:gd name="T1" fmla="*/ 2147483647 h 322"/>
              <a:gd name="T2" fmla="*/ 2147483647 w 496"/>
              <a:gd name="T3" fmla="*/ 0 h 322"/>
              <a:gd name="T4" fmla="*/ 2147483647 w 496"/>
              <a:gd name="T5" fmla="*/ 2147483647 h 322"/>
              <a:gd name="T6" fmla="*/ 0 w 496"/>
              <a:gd name="T7" fmla="*/ 2147483647 h 322"/>
              <a:gd name="T8" fmla="*/ 0 w 496"/>
              <a:gd name="T9" fmla="*/ 2147483647 h 3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6" h="322">
                <a:moveTo>
                  <a:pt x="0" y="276"/>
                </a:moveTo>
                <a:lnTo>
                  <a:pt x="286" y="0"/>
                </a:lnTo>
                <a:lnTo>
                  <a:pt x="496" y="322"/>
                </a:lnTo>
                <a:lnTo>
                  <a:pt x="0" y="27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55" name="Freeform 158"/>
          <p:cNvSpPr>
            <a:spLocks/>
          </p:cNvSpPr>
          <p:nvPr/>
        </p:nvSpPr>
        <p:spPr bwMode="auto">
          <a:xfrm>
            <a:off x="8120063" y="5283200"/>
            <a:ext cx="782637" cy="579438"/>
          </a:xfrm>
          <a:custGeom>
            <a:avLst/>
            <a:gdLst>
              <a:gd name="T0" fmla="*/ 0 w 493"/>
              <a:gd name="T1" fmla="*/ 2147483647 h 365"/>
              <a:gd name="T2" fmla="*/ 2147483647 w 493"/>
              <a:gd name="T3" fmla="*/ 2147483647 h 365"/>
              <a:gd name="T4" fmla="*/ 2147483647 w 493"/>
              <a:gd name="T5" fmla="*/ 0 h 365"/>
              <a:gd name="T6" fmla="*/ 0 w 493"/>
              <a:gd name="T7" fmla="*/ 2147483647 h 365"/>
              <a:gd name="T8" fmla="*/ 0 w 493"/>
              <a:gd name="T9" fmla="*/ 2147483647 h 3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93" h="365">
                <a:moveTo>
                  <a:pt x="0" y="45"/>
                </a:moveTo>
                <a:lnTo>
                  <a:pt x="207" y="365"/>
                </a:lnTo>
                <a:lnTo>
                  <a:pt x="493" y="0"/>
                </a:lnTo>
                <a:lnTo>
                  <a:pt x="0" y="4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56" name="Freeform 159"/>
          <p:cNvSpPr>
            <a:spLocks/>
          </p:cNvSpPr>
          <p:nvPr/>
        </p:nvSpPr>
        <p:spPr bwMode="auto">
          <a:xfrm>
            <a:off x="287338" y="5948363"/>
            <a:ext cx="1068387" cy="577850"/>
          </a:xfrm>
          <a:custGeom>
            <a:avLst/>
            <a:gdLst>
              <a:gd name="T0" fmla="*/ 0 w 673"/>
              <a:gd name="T1" fmla="*/ 2147483647 h 364"/>
              <a:gd name="T2" fmla="*/ 2147483647 w 673"/>
              <a:gd name="T3" fmla="*/ 0 h 364"/>
              <a:gd name="T4" fmla="*/ 2147483647 w 673"/>
              <a:gd name="T5" fmla="*/ 2147483647 h 364"/>
              <a:gd name="T6" fmla="*/ 0 w 673"/>
              <a:gd name="T7" fmla="*/ 2147483647 h 364"/>
              <a:gd name="T8" fmla="*/ 0 w 673"/>
              <a:gd name="T9" fmla="*/ 2147483647 h 3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73" h="364">
                <a:moveTo>
                  <a:pt x="0" y="364"/>
                </a:moveTo>
                <a:lnTo>
                  <a:pt x="360" y="0"/>
                </a:lnTo>
                <a:lnTo>
                  <a:pt x="673" y="353"/>
                </a:lnTo>
                <a:lnTo>
                  <a:pt x="0" y="364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57" name="Freeform 160"/>
          <p:cNvSpPr>
            <a:spLocks/>
          </p:cNvSpPr>
          <p:nvPr/>
        </p:nvSpPr>
        <p:spPr bwMode="auto">
          <a:xfrm>
            <a:off x="1404938" y="5986463"/>
            <a:ext cx="811212" cy="628650"/>
          </a:xfrm>
          <a:custGeom>
            <a:avLst/>
            <a:gdLst>
              <a:gd name="T0" fmla="*/ 0 w 511"/>
              <a:gd name="T1" fmla="*/ 0 h 396"/>
              <a:gd name="T2" fmla="*/ 2147483647 w 511"/>
              <a:gd name="T3" fmla="*/ 2147483647 h 396"/>
              <a:gd name="T4" fmla="*/ 2147483647 w 511"/>
              <a:gd name="T5" fmla="*/ 2147483647 h 396"/>
              <a:gd name="T6" fmla="*/ 0 w 511"/>
              <a:gd name="T7" fmla="*/ 0 h 396"/>
              <a:gd name="T8" fmla="*/ 0 w 511"/>
              <a:gd name="T9" fmla="*/ 0 h 3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11" h="396">
                <a:moveTo>
                  <a:pt x="0" y="0"/>
                </a:moveTo>
                <a:lnTo>
                  <a:pt x="225" y="396"/>
                </a:lnTo>
                <a:lnTo>
                  <a:pt x="511" y="32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58" name="Freeform 161"/>
          <p:cNvSpPr>
            <a:spLocks/>
          </p:cNvSpPr>
          <p:nvPr/>
        </p:nvSpPr>
        <p:spPr bwMode="auto">
          <a:xfrm>
            <a:off x="2287588" y="5894388"/>
            <a:ext cx="996950" cy="650875"/>
          </a:xfrm>
          <a:custGeom>
            <a:avLst/>
            <a:gdLst>
              <a:gd name="T0" fmla="*/ 2147483647 w 628"/>
              <a:gd name="T1" fmla="*/ 0 h 410"/>
              <a:gd name="T2" fmla="*/ 0 w 628"/>
              <a:gd name="T3" fmla="*/ 2147483647 h 410"/>
              <a:gd name="T4" fmla="*/ 2147483647 w 628"/>
              <a:gd name="T5" fmla="*/ 2147483647 h 410"/>
              <a:gd name="T6" fmla="*/ 2147483647 w 628"/>
              <a:gd name="T7" fmla="*/ 0 h 410"/>
              <a:gd name="T8" fmla="*/ 2147483647 w 628"/>
              <a:gd name="T9" fmla="*/ 0 h 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28" h="410">
                <a:moveTo>
                  <a:pt x="299" y="0"/>
                </a:moveTo>
                <a:lnTo>
                  <a:pt x="0" y="410"/>
                </a:lnTo>
                <a:lnTo>
                  <a:pt x="628" y="367"/>
                </a:lnTo>
                <a:lnTo>
                  <a:pt x="299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959" name="Freeform 162"/>
          <p:cNvSpPr>
            <a:spLocks/>
          </p:cNvSpPr>
          <p:nvPr/>
        </p:nvSpPr>
        <p:spPr bwMode="auto">
          <a:xfrm>
            <a:off x="3405188" y="6018213"/>
            <a:ext cx="735012" cy="612775"/>
          </a:xfrm>
          <a:custGeom>
            <a:avLst/>
            <a:gdLst>
              <a:gd name="T0" fmla="*/ 0 w 463"/>
              <a:gd name="T1" fmla="*/ 0 h 386"/>
              <a:gd name="T2" fmla="*/ 2147483647 w 463"/>
              <a:gd name="T3" fmla="*/ 2147483647 h 386"/>
              <a:gd name="T4" fmla="*/ 2147483647 w 463"/>
              <a:gd name="T5" fmla="*/ 2147483647 h 386"/>
              <a:gd name="T6" fmla="*/ 0 w 463"/>
              <a:gd name="T7" fmla="*/ 0 h 386"/>
              <a:gd name="T8" fmla="*/ 0 w 463"/>
              <a:gd name="T9" fmla="*/ 0 h 38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63" h="386">
                <a:moveTo>
                  <a:pt x="0" y="0"/>
                </a:moveTo>
                <a:lnTo>
                  <a:pt x="195" y="386"/>
                </a:lnTo>
                <a:lnTo>
                  <a:pt x="463" y="56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60" name="Freeform 163"/>
          <p:cNvSpPr>
            <a:spLocks/>
          </p:cNvSpPr>
          <p:nvPr/>
        </p:nvSpPr>
        <p:spPr bwMode="auto">
          <a:xfrm>
            <a:off x="4379913" y="5948363"/>
            <a:ext cx="711200" cy="596900"/>
          </a:xfrm>
          <a:custGeom>
            <a:avLst/>
            <a:gdLst>
              <a:gd name="T0" fmla="*/ 2147483647 w 448"/>
              <a:gd name="T1" fmla="*/ 0 h 376"/>
              <a:gd name="T2" fmla="*/ 0 w 448"/>
              <a:gd name="T3" fmla="*/ 2147483647 h 376"/>
              <a:gd name="T4" fmla="*/ 2147483647 w 448"/>
              <a:gd name="T5" fmla="*/ 2147483647 h 376"/>
              <a:gd name="T6" fmla="*/ 2147483647 w 448"/>
              <a:gd name="T7" fmla="*/ 0 h 376"/>
              <a:gd name="T8" fmla="*/ 2147483647 w 448"/>
              <a:gd name="T9" fmla="*/ 0 h 3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48" h="376">
                <a:moveTo>
                  <a:pt x="195" y="0"/>
                </a:moveTo>
                <a:lnTo>
                  <a:pt x="0" y="353"/>
                </a:lnTo>
                <a:lnTo>
                  <a:pt x="448" y="376"/>
                </a:lnTo>
                <a:lnTo>
                  <a:pt x="195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61" name="Freeform 164"/>
          <p:cNvSpPr>
            <a:spLocks/>
          </p:cNvSpPr>
          <p:nvPr/>
        </p:nvSpPr>
        <p:spPr bwMode="auto">
          <a:xfrm>
            <a:off x="5356225" y="6037263"/>
            <a:ext cx="735013" cy="488950"/>
          </a:xfrm>
          <a:custGeom>
            <a:avLst/>
            <a:gdLst>
              <a:gd name="T0" fmla="*/ 0 w 463"/>
              <a:gd name="T1" fmla="*/ 2147483647 h 308"/>
              <a:gd name="T2" fmla="*/ 2147483647 w 463"/>
              <a:gd name="T3" fmla="*/ 2147483647 h 308"/>
              <a:gd name="T4" fmla="*/ 2147483647 w 463"/>
              <a:gd name="T5" fmla="*/ 0 h 308"/>
              <a:gd name="T6" fmla="*/ 0 w 463"/>
              <a:gd name="T7" fmla="*/ 2147483647 h 308"/>
              <a:gd name="T8" fmla="*/ 0 w 463"/>
              <a:gd name="T9" fmla="*/ 2147483647 h 3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63" h="308">
                <a:moveTo>
                  <a:pt x="0" y="11"/>
                </a:moveTo>
                <a:lnTo>
                  <a:pt x="253" y="308"/>
                </a:lnTo>
                <a:lnTo>
                  <a:pt x="463" y="0"/>
                </a:lnTo>
                <a:lnTo>
                  <a:pt x="0" y="11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62" name="Freeform 165"/>
          <p:cNvSpPr>
            <a:spLocks/>
          </p:cNvSpPr>
          <p:nvPr/>
        </p:nvSpPr>
        <p:spPr bwMode="auto">
          <a:xfrm>
            <a:off x="6119813" y="5826125"/>
            <a:ext cx="1044575" cy="736600"/>
          </a:xfrm>
          <a:custGeom>
            <a:avLst/>
            <a:gdLst>
              <a:gd name="T0" fmla="*/ 0 w 658"/>
              <a:gd name="T1" fmla="*/ 2147483647 h 464"/>
              <a:gd name="T2" fmla="*/ 2147483647 w 658"/>
              <a:gd name="T3" fmla="*/ 0 h 464"/>
              <a:gd name="T4" fmla="*/ 2147483647 w 658"/>
              <a:gd name="T5" fmla="*/ 2147483647 h 464"/>
              <a:gd name="T6" fmla="*/ 0 w 658"/>
              <a:gd name="T7" fmla="*/ 2147483647 h 464"/>
              <a:gd name="T8" fmla="*/ 0 w 658"/>
              <a:gd name="T9" fmla="*/ 2147483647 h 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58" h="464">
                <a:moveTo>
                  <a:pt x="0" y="464"/>
                </a:moveTo>
                <a:lnTo>
                  <a:pt x="344" y="0"/>
                </a:lnTo>
                <a:lnTo>
                  <a:pt x="658" y="430"/>
                </a:lnTo>
                <a:lnTo>
                  <a:pt x="0" y="464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63" name="Freeform 166"/>
          <p:cNvSpPr>
            <a:spLocks/>
          </p:cNvSpPr>
          <p:nvPr/>
        </p:nvSpPr>
        <p:spPr bwMode="auto">
          <a:xfrm>
            <a:off x="7212013" y="6037263"/>
            <a:ext cx="831850" cy="560387"/>
          </a:xfrm>
          <a:custGeom>
            <a:avLst/>
            <a:gdLst>
              <a:gd name="T0" fmla="*/ 0 w 524"/>
              <a:gd name="T1" fmla="*/ 0 h 353"/>
              <a:gd name="T2" fmla="*/ 2147483647 w 524"/>
              <a:gd name="T3" fmla="*/ 2147483647 h 353"/>
              <a:gd name="T4" fmla="*/ 2147483647 w 524"/>
              <a:gd name="T5" fmla="*/ 2147483647 h 353"/>
              <a:gd name="T6" fmla="*/ 0 w 524"/>
              <a:gd name="T7" fmla="*/ 0 h 353"/>
              <a:gd name="T8" fmla="*/ 0 w 524"/>
              <a:gd name="T9" fmla="*/ 0 h 3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4" h="353">
                <a:moveTo>
                  <a:pt x="0" y="0"/>
                </a:moveTo>
                <a:lnTo>
                  <a:pt x="256" y="353"/>
                </a:lnTo>
                <a:lnTo>
                  <a:pt x="524" y="33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64" name="Freeform 167"/>
          <p:cNvSpPr>
            <a:spLocks/>
          </p:cNvSpPr>
          <p:nvPr/>
        </p:nvSpPr>
        <p:spPr bwMode="auto">
          <a:xfrm>
            <a:off x="8115300" y="5826125"/>
            <a:ext cx="1023938" cy="736600"/>
          </a:xfrm>
          <a:custGeom>
            <a:avLst/>
            <a:gdLst>
              <a:gd name="T0" fmla="*/ 2147483647 w 645"/>
              <a:gd name="T1" fmla="*/ 0 h 464"/>
              <a:gd name="T2" fmla="*/ 0 w 645"/>
              <a:gd name="T3" fmla="*/ 2147483647 h 464"/>
              <a:gd name="T4" fmla="*/ 2147483647 w 645"/>
              <a:gd name="T5" fmla="*/ 2147483647 h 464"/>
              <a:gd name="T6" fmla="*/ 2147483647 w 645"/>
              <a:gd name="T7" fmla="*/ 0 h 464"/>
              <a:gd name="T8" fmla="*/ 2147483647 w 645"/>
              <a:gd name="T9" fmla="*/ 0 h 4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45" h="464">
                <a:moveTo>
                  <a:pt x="225" y="0"/>
                </a:moveTo>
                <a:lnTo>
                  <a:pt x="0" y="464"/>
                </a:lnTo>
                <a:lnTo>
                  <a:pt x="645" y="453"/>
                </a:lnTo>
                <a:lnTo>
                  <a:pt x="225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96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5000" y="2286000"/>
            <a:ext cx="5486400" cy="762000"/>
          </a:xfrm>
          <a:solidFill>
            <a:schemeClr val="bg1"/>
          </a:solidFill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 eaLnBrk="1" hangingPunct="1"/>
            <a:r>
              <a:rPr lang="en-US" altLang="en-US" smtClean="0"/>
              <a:t>4.1 Triangles &amp; Angles</a:t>
            </a:r>
          </a:p>
        </p:txBody>
      </p:sp>
      <p:sp>
        <p:nvSpPr>
          <p:cNvPr id="7696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09750" y="4038600"/>
            <a:ext cx="5581650" cy="601663"/>
          </a:xfrm>
          <a:solidFill>
            <a:schemeClr val="bg1"/>
          </a:solidFill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 eaLnBrk="1" hangingPunct="1"/>
            <a:r>
              <a:rPr lang="en-US" altLang="en-US" smtClean="0"/>
              <a:t>August 13, 2013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solidFill>
                  <a:srgbClr val="000000"/>
                </a:solidFill>
              </a:rPr>
              <a:t>4.1 Classifying Triangles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762000" y="1524000"/>
            <a:ext cx="73914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66"/>
                </a:solidFill>
              </a:rPr>
              <a:t>Triangle</a:t>
            </a:r>
            <a:r>
              <a:rPr lang="en-US" altLang="en-US" sz="3600"/>
              <a:t> – A figure formed when three noncollinear points are connected by segments.</a:t>
            </a: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1219200" y="3681413"/>
            <a:ext cx="1219200" cy="1752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2438400" y="5434013"/>
            <a:ext cx="1447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1219200" y="3681413"/>
            <a:ext cx="2667000" cy="1752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990600" y="3376613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/>
              <a:t>E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2209800" y="5357813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/>
              <a:t>D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3886200" y="5205413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/>
              <a:t>F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1600200" y="3276600"/>
            <a:ext cx="10525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/>
              <a:t>Angle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838200" y="4291013"/>
            <a:ext cx="8159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/>
              <a:t>Side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3429000" y="4519613"/>
            <a:ext cx="11509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/>
              <a:t>Vertex</a:t>
            </a:r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H="1">
            <a:off x="1382713" y="3605213"/>
            <a:ext cx="304800" cy="2286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V="1">
            <a:off x="1524000" y="4519613"/>
            <a:ext cx="304800" cy="76200"/>
          </a:xfrm>
          <a:prstGeom prst="line">
            <a:avLst/>
          </a:prstGeom>
          <a:noFill/>
          <a:ln w="28575">
            <a:solidFill>
              <a:srgbClr val="FF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3733800" y="4900613"/>
            <a:ext cx="152400" cy="533400"/>
          </a:xfrm>
          <a:prstGeom prst="line">
            <a:avLst/>
          </a:prstGeom>
          <a:noFill/>
          <a:ln w="28575">
            <a:solidFill>
              <a:srgbClr val="66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3657600" y="2743200"/>
            <a:ext cx="516255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>
                <a:solidFill>
                  <a:srgbClr val="FF0066"/>
                </a:solidFill>
              </a:rPr>
              <a:t>The sides are DE, EF, and DF</a:t>
            </a:r>
            <a:r>
              <a:rPr lang="en-US" altLang="en-US" sz="3200"/>
              <a:t>.</a:t>
            </a:r>
          </a:p>
          <a:p>
            <a:pPr eaLnBrk="1" hangingPunct="1"/>
            <a:r>
              <a:rPr lang="en-US" altLang="en-US" sz="3200">
                <a:solidFill>
                  <a:srgbClr val="6600FF"/>
                </a:solidFill>
              </a:rPr>
              <a:t>The vertices are D, E, and F.</a:t>
            </a:r>
          </a:p>
          <a:p>
            <a:pPr eaLnBrk="1" hangingPunct="1"/>
            <a:r>
              <a:rPr lang="en-US" altLang="en-US" sz="3200">
                <a:solidFill>
                  <a:srgbClr val="009900"/>
                </a:solidFill>
              </a:rPr>
              <a:t>The angles are </a:t>
            </a:r>
            <a:r>
              <a:rPr lang="en-US" altLang="en-US" sz="3200">
                <a:solidFill>
                  <a:srgbClr val="009900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3200">
                <a:solidFill>
                  <a:srgbClr val="009900"/>
                </a:solidFill>
                <a:sym typeface="TI Math" pitchFamily="49" charset="2"/>
              </a:rPr>
              <a:t>D, </a:t>
            </a:r>
            <a:r>
              <a:rPr lang="en-US" altLang="en-US" sz="3200">
                <a:solidFill>
                  <a:srgbClr val="009900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3200">
                <a:solidFill>
                  <a:srgbClr val="009900"/>
                </a:solidFill>
                <a:sym typeface="TI Math" pitchFamily="49" charset="2"/>
              </a:rPr>
              <a:t> E, </a:t>
            </a:r>
            <a:r>
              <a:rPr lang="en-US" altLang="en-US" sz="3200">
                <a:solidFill>
                  <a:srgbClr val="009900"/>
                </a:solidFill>
                <a:sym typeface="Symbol" panose="05050102010706020507" pitchFamily="18" charset="2"/>
              </a:rPr>
              <a:t></a:t>
            </a:r>
            <a:r>
              <a:rPr lang="en-US" altLang="en-US" sz="3200">
                <a:solidFill>
                  <a:srgbClr val="009900"/>
                </a:solidFill>
                <a:sym typeface="TI Math" pitchFamily="49" charset="2"/>
              </a:rPr>
              <a:t> F.</a:t>
            </a:r>
          </a:p>
        </p:txBody>
      </p:sp>
      <p:grpSp>
        <p:nvGrpSpPr>
          <p:cNvPr id="40982" name="Group 22"/>
          <p:cNvGrpSpPr>
            <a:grpSpLocks/>
          </p:cNvGrpSpPr>
          <p:nvPr/>
        </p:nvGrpSpPr>
        <p:grpSpPr bwMode="auto">
          <a:xfrm>
            <a:off x="6019800" y="2819400"/>
            <a:ext cx="2514600" cy="0"/>
            <a:chOff x="3792" y="1776"/>
            <a:chExt cx="1584" cy="0"/>
          </a:xfrm>
        </p:grpSpPr>
        <p:sp>
          <p:nvSpPr>
            <p:cNvPr id="77846" name="Line 17"/>
            <p:cNvSpPr>
              <a:spLocks noChangeShapeType="1"/>
            </p:cNvSpPr>
            <p:nvPr/>
          </p:nvSpPr>
          <p:spPr bwMode="auto">
            <a:xfrm>
              <a:off x="3792" y="1776"/>
              <a:ext cx="240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7847" name="Line 18"/>
            <p:cNvSpPr>
              <a:spLocks noChangeShapeType="1"/>
            </p:cNvSpPr>
            <p:nvPr/>
          </p:nvSpPr>
          <p:spPr bwMode="auto">
            <a:xfrm>
              <a:off x="4272" y="1776"/>
              <a:ext cx="240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7848" name="Line 19"/>
            <p:cNvSpPr>
              <a:spLocks noChangeShapeType="1"/>
            </p:cNvSpPr>
            <p:nvPr/>
          </p:nvSpPr>
          <p:spPr bwMode="auto">
            <a:xfrm>
              <a:off x="5136" y="1776"/>
              <a:ext cx="240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77842" name="Picture 70" descr="C:\WINNT\Application Data\Microsoft\Media Catalog\Downloaded Clips\cl3d\j015441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43" name="Picture 71" descr="C:\WINNT\Application Data\Microsoft\Media Catalog\Downloaded Clips\cl3d\j015441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0" y="0"/>
            <a:ext cx="4610100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44" name="Picture 72" descr="C:\WINNT\Application Data\Microsoft\Media Catalog\Downloaded Clips\cl3d\j015441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9663"/>
            <a:ext cx="4610100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45" name="Picture 73" descr="C:\WINNT\Application Data\Microsoft\Media Catalog\Downloaded Clips\cl3d\j015441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0" y="6189663"/>
            <a:ext cx="4610100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utoUpdateAnimBg="0"/>
      <p:bldP spid="40964" grpId="0" animBg="1"/>
      <p:bldP spid="40965" grpId="0" animBg="1"/>
      <p:bldP spid="40966" grpId="0" animBg="1"/>
      <p:bldP spid="40967" grpId="0" autoUpdateAnimBg="0"/>
      <p:bldP spid="40968" grpId="0" autoUpdateAnimBg="0"/>
      <p:bldP spid="40969" grpId="0" autoUpdateAnimBg="0"/>
      <p:bldP spid="40970" grpId="0" autoUpdateAnimBg="0"/>
      <p:bldP spid="40971" grpId="0" autoUpdateAnimBg="0"/>
      <p:bldP spid="40972" grpId="0" autoUpdateAnimBg="0"/>
      <p:bldP spid="40973" grpId="0" animBg="1"/>
      <p:bldP spid="40974" grpId="0" animBg="1"/>
      <p:bldP spid="40975" grpId="0" animBg="1"/>
      <p:bldP spid="4097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609600" y="228600"/>
            <a:ext cx="70897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400"/>
              <a:t>Triangles Classified by Angles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685800" y="990600"/>
            <a:ext cx="10953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000">
                <a:solidFill>
                  <a:srgbClr val="6600FF"/>
                </a:solidFill>
              </a:rPr>
              <a:t>Acute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581400" y="990600"/>
            <a:ext cx="12636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000">
                <a:solidFill>
                  <a:srgbClr val="009900"/>
                </a:solidFill>
              </a:rPr>
              <a:t>Obtuse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6858000" y="990600"/>
            <a:ext cx="10318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000">
                <a:solidFill>
                  <a:srgbClr val="FF0066"/>
                </a:solidFill>
              </a:rPr>
              <a:t>Right</a:t>
            </a:r>
          </a:p>
        </p:txBody>
      </p:sp>
      <p:grpSp>
        <p:nvGrpSpPr>
          <p:cNvPr id="36893" name="Group 29"/>
          <p:cNvGrpSpPr>
            <a:grpSpLocks/>
          </p:cNvGrpSpPr>
          <p:nvPr/>
        </p:nvGrpSpPr>
        <p:grpSpPr bwMode="auto">
          <a:xfrm>
            <a:off x="609600" y="1600200"/>
            <a:ext cx="914400" cy="1600200"/>
            <a:chOff x="538" y="1557"/>
            <a:chExt cx="576" cy="1008"/>
          </a:xfrm>
        </p:grpSpPr>
        <p:sp>
          <p:nvSpPr>
            <p:cNvPr id="78878" name="Line 6"/>
            <p:cNvSpPr>
              <a:spLocks noChangeShapeType="1"/>
            </p:cNvSpPr>
            <p:nvPr/>
          </p:nvSpPr>
          <p:spPr bwMode="auto">
            <a:xfrm flipV="1">
              <a:off x="538" y="1557"/>
              <a:ext cx="576" cy="432"/>
            </a:xfrm>
            <a:prstGeom prst="line">
              <a:avLst/>
            </a:prstGeom>
            <a:noFill/>
            <a:ln w="38100">
              <a:solidFill>
                <a:srgbClr val="66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879" name="Line 7"/>
            <p:cNvSpPr>
              <a:spLocks noChangeShapeType="1"/>
            </p:cNvSpPr>
            <p:nvPr/>
          </p:nvSpPr>
          <p:spPr bwMode="auto">
            <a:xfrm>
              <a:off x="1114" y="1557"/>
              <a:ext cx="0" cy="1008"/>
            </a:xfrm>
            <a:prstGeom prst="line">
              <a:avLst/>
            </a:prstGeom>
            <a:noFill/>
            <a:ln w="38100">
              <a:solidFill>
                <a:srgbClr val="66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880" name="Line 8"/>
            <p:cNvSpPr>
              <a:spLocks noChangeShapeType="1"/>
            </p:cNvSpPr>
            <p:nvPr/>
          </p:nvSpPr>
          <p:spPr bwMode="auto">
            <a:xfrm flipH="1" flipV="1">
              <a:off x="538" y="1989"/>
              <a:ext cx="576" cy="576"/>
            </a:xfrm>
            <a:prstGeom prst="line">
              <a:avLst/>
            </a:prstGeom>
            <a:noFill/>
            <a:ln w="38100">
              <a:solidFill>
                <a:srgbClr val="66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609600" y="2133600"/>
            <a:ext cx="450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/>
              <a:t>60</a:t>
            </a:r>
            <a:r>
              <a:rPr lang="en-US" altLang="en-US" sz="1600">
                <a:cs typeface="Times New Roman" panose="02020603050405020304" pitchFamily="18" charset="0"/>
              </a:rPr>
              <a:t>º</a:t>
            </a:r>
            <a:endParaRPr lang="en-US" altLang="en-US" sz="1600"/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1143000" y="1828800"/>
            <a:ext cx="450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/>
              <a:t>50</a:t>
            </a:r>
            <a:r>
              <a:rPr lang="en-US" altLang="en-US" sz="1600">
                <a:cs typeface="Times New Roman" panose="02020603050405020304" pitchFamily="18" charset="0"/>
              </a:rPr>
              <a:t>º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1143000" y="2667000"/>
            <a:ext cx="450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/>
              <a:t>70</a:t>
            </a:r>
            <a:r>
              <a:rPr lang="en-US" altLang="en-US" sz="1600">
                <a:cs typeface="Times New Roman" panose="02020603050405020304" pitchFamily="18" charset="0"/>
              </a:rPr>
              <a:t>º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304800" y="3276600"/>
            <a:ext cx="2144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6600FF"/>
                </a:solidFill>
              </a:rPr>
              <a:t>All acute angles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3352800" y="3505200"/>
            <a:ext cx="2298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9900"/>
                </a:solidFill>
              </a:rPr>
              <a:t>One obtuse angle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6324600" y="3733800"/>
            <a:ext cx="2154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66"/>
                </a:solidFill>
              </a:rPr>
              <a:t>One right angle </a:t>
            </a:r>
          </a:p>
        </p:txBody>
      </p:sp>
      <p:grpSp>
        <p:nvGrpSpPr>
          <p:cNvPr id="36895" name="Group 31"/>
          <p:cNvGrpSpPr>
            <a:grpSpLocks/>
          </p:cNvGrpSpPr>
          <p:nvPr/>
        </p:nvGrpSpPr>
        <p:grpSpPr bwMode="auto">
          <a:xfrm>
            <a:off x="3657600" y="1371600"/>
            <a:ext cx="1371600" cy="1981200"/>
            <a:chOff x="2208" y="1440"/>
            <a:chExt cx="864" cy="1248"/>
          </a:xfrm>
        </p:grpSpPr>
        <p:sp>
          <p:nvSpPr>
            <p:cNvPr id="78875" name="Line 15"/>
            <p:cNvSpPr>
              <a:spLocks noChangeShapeType="1"/>
            </p:cNvSpPr>
            <p:nvPr/>
          </p:nvSpPr>
          <p:spPr bwMode="auto">
            <a:xfrm flipH="1">
              <a:off x="2208" y="1440"/>
              <a:ext cx="864" cy="432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876" name="Line 16"/>
            <p:cNvSpPr>
              <a:spLocks noChangeShapeType="1"/>
            </p:cNvSpPr>
            <p:nvPr/>
          </p:nvSpPr>
          <p:spPr bwMode="auto">
            <a:xfrm>
              <a:off x="2208" y="1872"/>
              <a:ext cx="192" cy="816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877" name="Line 17"/>
            <p:cNvSpPr>
              <a:spLocks noChangeShapeType="1"/>
            </p:cNvSpPr>
            <p:nvPr/>
          </p:nvSpPr>
          <p:spPr bwMode="auto">
            <a:xfrm flipV="1">
              <a:off x="2400" y="1440"/>
              <a:ext cx="672" cy="1248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3657600" y="1981200"/>
            <a:ext cx="552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/>
              <a:t>120</a:t>
            </a:r>
            <a:r>
              <a:rPr lang="en-US" altLang="en-US" sz="1600">
                <a:cs typeface="Times New Roman" panose="02020603050405020304" pitchFamily="18" charset="0"/>
              </a:rPr>
              <a:t>º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3810000" y="2819400"/>
            <a:ext cx="450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/>
              <a:t>43</a:t>
            </a:r>
            <a:r>
              <a:rPr lang="en-US" altLang="en-US" sz="1600">
                <a:cs typeface="Times New Roman" panose="02020603050405020304" pitchFamily="18" charset="0"/>
              </a:rPr>
              <a:t>º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4419600" y="1600200"/>
            <a:ext cx="450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/>
              <a:t>17</a:t>
            </a:r>
            <a:r>
              <a:rPr lang="en-US" altLang="en-US" sz="1600">
                <a:cs typeface="Times New Roman" panose="02020603050405020304" pitchFamily="18" charset="0"/>
              </a:rPr>
              <a:t>º</a:t>
            </a:r>
          </a:p>
        </p:txBody>
      </p:sp>
      <p:grpSp>
        <p:nvGrpSpPr>
          <p:cNvPr id="36896" name="Group 32"/>
          <p:cNvGrpSpPr>
            <a:grpSpLocks/>
          </p:cNvGrpSpPr>
          <p:nvPr/>
        </p:nvGrpSpPr>
        <p:grpSpPr bwMode="auto">
          <a:xfrm>
            <a:off x="6858000" y="1979613"/>
            <a:ext cx="1143000" cy="1371600"/>
            <a:chOff x="4368" y="1631"/>
            <a:chExt cx="720" cy="864"/>
          </a:xfrm>
        </p:grpSpPr>
        <p:grpSp>
          <p:nvGrpSpPr>
            <p:cNvPr id="78869" name="Group 30"/>
            <p:cNvGrpSpPr>
              <a:grpSpLocks/>
            </p:cNvGrpSpPr>
            <p:nvPr/>
          </p:nvGrpSpPr>
          <p:grpSpPr bwMode="auto">
            <a:xfrm>
              <a:off x="4368" y="1631"/>
              <a:ext cx="720" cy="864"/>
              <a:chOff x="4368" y="1631"/>
              <a:chExt cx="720" cy="864"/>
            </a:xfrm>
          </p:grpSpPr>
          <p:sp>
            <p:nvSpPr>
              <p:cNvPr id="78872" name="Line 21"/>
              <p:cNvSpPr>
                <a:spLocks noChangeShapeType="1"/>
              </p:cNvSpPr>
              <p:nvPr/>
            </p:nvSpPr>
            <p:spPr bwMode="auto">
              <a:xfrm>
                <a:off x="4368" y="1631"/>
                <a:ext cx="0" cy="864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8873" name="Line 22"/>
              <p:cNvSpPr>
                <a:spLocks noChangeShapeType="1"/>
              </p:cNvSpPr>
              <p:nvPr/>
            </p:nvSpPr>
            <p:spPr bwMode="auto">
              <a:xfrm>
                <a:off x="4368" y="2495"/>
                <a:ext cx="720" cy="0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8874" name="Line 23"/>
              <p:cNvSpPr>
                <a:spLocks noChangeShapeType="1"/>
              </p:cNvSpPr>
              <p:nvPr/>
            </p:nvSpPr>
            <p:spPr bwMode="auto">
              <a:xfrm flipH="1" flipV="1">
                <a:off x="4368" y="1631"/>
                <a:ext cx="720" cy="864"/>
              </a:xfrm>
              <a:prstGeom prst="lin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78870" name="Line 24"/>
            <p:cNvSpPr>
              <a:spLocks noChangeShapeType="1"/>
            </p:cNvSpPr>
            <p:nvPr/>
          </p:nvSpPr>
          <p:spPr bwMode="auto">
            <a:xfrm>
              <a:off x="4368" y="2399"/>
              <a:ext cx="96" cy="0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8871" name="Line 25"/>
            <p:cNvSpPr>
              <a:spLocks noChangeShapeType="1"/>
            </p:cNvSpPr>
            <p:nvPr/>
          </p:nvSpPr>
          <p:spPr bwMode="auto">
            <a:xfrm>
              <a:off x="4464" y="2399"/>
              <a:ext cx="0" cy="96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6781800" y="2208213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/>
              <a:t>30</a:t>
            </a:r>
            <a:r>
              <a:rPr lang="en-US" altLang="en-US" sz="1800">
                <a:cs typeface="Times New Roman" panose="02020603050405020304" pitchFamily="18" charset="0"/>
              </a:rPr>
              <a:t>°</a:t>
            </a:r>
            <a:endParaRPr lang="en-US" altLang="en-US" sz="1800"/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7391400" y="3046413"/>
            <a:ext cx="484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800"/>
              <a:t>60</a:t>
            </a:r>
            <a:r>
              <a:rPr lang="en-US" altLang="en-US" sz="1800">
                <a:cs typeface="Times New Roman" panose="02020603050405020304" pitchFamily="18" charset="0"/>
              </a:rPr>
              <a:t>º</a:t>
            </a:r>
            <a:endParaRPr lang="en-US" altLang="en-US" sz="1800"/>
          </a:p>
        </p:txBody>
      </p:sp>
      <p:pic>
        <p:nvPicPr>
          <p:cNvPr id="78868" name="Picture 34" descr="C:\WINNT\Application Data\Microsoft\Media Catalog\Downloaded Clips\cl29\j010434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946650"/>
            <a:ext cx="1900238" cy="191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9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6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6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4" presetID="19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autoUpdateAnimBg="0"/>
      <p:bldP spid="36868" grpId="0" autoUpdateAnimBg="0"/>
      <p:bldP spid="36869" grpId="0" autoUpdateAnimBg="0"/>
      <p:bldP spid="36873" grpId="0" autoUpdateAnimBg="0"/>
      <p:bldP spid="36874" grpId="0" autoUpdateAnimBg="0"/>
      <p:bldP spid="36875" grpId="0" autoUpdateAnimBg="0"/>
      <p:bldP spid="36876" grpId="0" autoUpdateAnimBg="0"/>
      <p:bldP spid="36877" grpId="0" autoUpdateAnimBg="0"/>
      <p:bldP spid="36878" grpId="0" autoUpdateAnimBg="0"/>
      <p:bldP spid="36882" grpId="0" autoUpdateAnimBg="0"/>
      <p:bldP spid="36883" grpId="0" autoUpdateAnimBg="0"/>
      <p:bldP spid="36884" grpId="0" autoUpdateAnimBg="0"/>
      <p:bldP spid="36890" grpId="0" autoUpdateAnimBg="0"/>
      <p:bldP spid="3689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20000" cy="914400"/>
          </a:xfrm>
        </p:spPr>
        <p:txBody>
          <a:bodyPr/>
          <a:lstStyle/>
          <a:p>
            <a:pPr algn="ctr" eaLnBrk="1" hangingPunct="1"/>
            <a:r>
              <a:rPr lang="en-US" altLang="en-US" smtClean="0">
                <a:solidFill>
                  <a:srgbClr val="000000"/>
                </a:solidFill>
              </a:rPr>
              <a:t>Triangles Classified by </a:t>
            </a:r>
            <a:r>
              <a:rPr lang="en-US" altLang="en-US" u="sng" smtClean="0">
                <a:solidFill>
                  <a:srgbClr val="000000"/>
                </a:solidFill>
              </a:rPr>
              <a:t>Sides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685800" y="1143000"/>
            <a:ext cx="1287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66"/>
                </a:solidFill>
              </a:rPr>
              <a:t>Scalene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429000" y="1066800"/>
            <a:ext cx="1465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9900"/>
                </a:solidFill>
              </a:rPr>
              <a:t>Isosceles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6172200" y="1066800"/>
            <a:ext cx="17414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6600FF"/>
                </a:solidFill>
              </a:rPr>
              <a:t>Equilateral</a:t>
            </a:r>
          </a:p>
        </p:txBody>
      </p:sp>
      <p:grpSp>
        <p:nvGrpSpPr>
          <p:cNvPr id="42008" name="Group 24"/>
          <p:cNvGrpSpPr>
            <a:grpSpLocks/>
          </p:cNvGrpSpPr>
          <p:nvPr/>
        </p:nvGrpSpPr>
        <p:grpSpPr bwMode="auto">
          <a:xfrm>
            <a:off x="457200" y="1676400"/>
            <a:ext cx="1524000" cy="1295400"/>
            <a:chOff x="720" y="1584"/>
            <a:chExt cx="960" cy="816"/>
          </a:xfrm>
        </p:grpSpPr>
        <p:sp>
          <p:nvSpPr>
            <p:cNvPr id="79896" name="Line 6"/>
            <p:cNvSpPr>
              <a:spLocks noChangeShapeType="1"/>
            </p:cNvSpPr>
            <p:nvPr/>
          </p:nvSpPr>
          <p:spPr bwMode="auto">
            <a:xfrm>
              <a:off x="720" y="1584"/>
              <a:ext cx="480" cy="816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9897" name="Line 7"/>
            <p:cNvSpPr>
              <a:spLocks noChangeShapeType="1"/>
            </p:cNvSpPr>
            <p:nvPr/>
          </p:nvSpPr>
          <p:spPr bwMode="auto">
            <a:xfrm>
              <a:off x="1200" y="2400"/>
              <a:ext cx="480" cy="0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9898" name="Line 8"/>
            <p:cNvSpPr>
              <a:spLocks noChangeShapeType="1"/>
            </p:cNvSpPr>
            <p:nvPr/>
          </p:nvSpPr>
          <p:spPr bwMode="auto">
            <a:xfrm flipH="1" flipV="1">
              <a:off x="720" y="1584"/>
              <a:ext cx="960" cy="816"/>
            </a:xfrm>
            <a:prstGeom prst="line">
              <a:avLst/>
            </a:prstGeom>
            <a:noFill/>
            <a:ln w="38100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533400" y="3200400"/>
            <a:ext cx="16049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rgbClr val="FF0066"/>
                </a:solidFill>
              </a:rPr>
              <a:t>no sides</a:t>
            </a:r>
          </a:p>
          <a:p>
            <a:pPr algn="ctr" eaLnBrk="1" hangingPunct="1"/>
            <a:r>
              <a:rPr lang="en-US" altLang="en-US" sz="2800">
                <a:solidFill>
                  <a:srgbClr val="FF0066"/>
                </a:solidFill>
              </a:rPr>
              <a:t>congruent</a:t>
            </a:r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H="1">
            <a:off x="3276600" y="1676400"/>
            <a:ext cx="914400" cy="17526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>
            <a:off x="4191000" y="1676400"/>
            <a:ext cx="990600" cy="17526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 flipH="1">
            <a:off x="3276600" y="3429000"/>
            <a:ext cx="1905000" cy="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3581400" y="2514600"/>
            <a:ext cx="3048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 flipH="1">
            <a:off x="4572000" y="2438400"/>
            <a:ext cx="3048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3124200" y="3657600"/>
            <a:ext cx="24034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rgbClr val="009900"/>
                </a:solidFill>
              </a:rPr>
              <a:t>at least two</a:t>
            </a:r>
          </a:p>
          <a:p>
            <a:pPr algn="ctr" eaLnBrk="1" hangingPunct="1"/>
            <a:r>
              <a:rPr lang="en-US" altLang="en-US" sz="2800">
                <a:solidFill>
                  <a:srgbClr val="009900"/>
                </a:solidFill>
              </a:rPr>
              <a:t>sides congruent</a:t>
            </a:r>
          </a:p>
        </p:txBody>
      </p:sp>
      <p:grpSp>
        <p:nvGrpSpPr>
          <p:cNvPr id="42009" name="Group 25"/>
          <p:cNvGrpSpPr>
            <a:grpSpLocks/>
          </p:cNvGrpSpPr>
          <p:nvPr/>
        </p:nvGrpSpPr>
        <p:grpSpPr bwMode="auto">
          <a:xfrm>
            <a:off x="6324600" y="1600200"/>
            <a:ext cx="1371600" cy="1295400"/>
            <a:chOff x="4080" y="1632"/>
            <a:chExt cx="864" cy="816"/>
          </a:xfrm>
        </p:grpSpPr>
        <p:sp>
          <p:nvSpPr>
            <p:cNvPr id="79890" name="Line 16"/>
            <p:cNvSpPr>
              <a:spLocks noChangeShapeType="1"/>
            </p:cNvSpPr>
            <p:nvPr/>
          </p:nvSpPr>
          <p:spPr bwMode="auto">
            <a:xfrm flipH="1">
              <a:off x="4080" y="1632"/>
              <a:ext cx="432" cy="720"/>
            </a:xfrm>
            <a:prstGeom prst="line">
              <a:avLst/>
            </a:prstGeom>
            <a:noFill/>
            <a:ln w="38100">
              <a:solidFill>
                <a:srgbClr val="99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9891" name="Line 17"/>
            <p:cNvSpPr>
              <a:spLocks noChangeShapeType="1"/>
            </p:cNvSpPr>
            <p:nvPr/>
          </p:nvSpPr>
          <p:spPr bwMode="auto">
            <a:xfrm>
              <a:off x="4512" y="1632"/>
              <a:ext cx="432" cy="720"/>
            </a:xfrm>
            <a:prstGeom prst="line">
              <a:avLst/>
            </a:prstGeom>
            <a:noFill/>
            <a:ln w="38100">
              <a:solidFill>
                <a:srgbClr val="99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9892" name="Line 18"/>
            <p:cNvSpPr>
              <a:spLocks noChangeShapeType="1"/>
            </p:cNvSpPr>
            <p:nvPr/>
          </p:nvSpPr>
          <p:spPr bwMode="auto">
            <a:xfrm>
              <a:off x="4080" y="2352"/>
              <a:ext cx="864" cy="0"/>
            </a:xfrm>
            <a:prstGeom prst="line">
              <a:avLst/>
            </a:prstGeom>
            <a:noFill/>
            <a:ln w="38100">
              <a:solidFill>
                <a:srgbClr val="99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9893" name="Line 19"/>
            <p:cNvSpPr>
              <a:spLocks noChangeShapeType="1"/>
            </p:cNvSpPr>
            <p:nvPr/>
          </p:nvSpPr>
          <p:spPr bwMode="auto">
            <a:xfrm>
              <a:off x="4224" y="1920"/>
              <a:ext cx="144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9894" name="Line 20"/>
            <p:cNvSpPr>
              <a:spLocks noChangeShapeType="1"/>
            </p:cNvSpPr>
            <p:nvPr/>
          </p:nvSpPr>
          <p:spPr bwMode="auto">
            <a:xfrm flipH="1">
              <a:off x="4656" y="1920"/>
              <a:ext cx="192" cy="1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9895" name="Line 21"/>
            <p:cNvSpPr>
              <a:spLocks noChangeShapeType="1"/>
            </p:cNvSpPr>
            <p:nvPr/>
          </p:nvSpPr>
          <p:spPr bwMode="auto">
            <a:xfrm>
              <a:off x="4512" y="2256"/>
              <a:ext cx="0" cy="19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6243638" y="3200400"/>
            <a:ext cx="16049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rgbClr val="6600FF"/>
                </a:solidFill>
              </a:rPr>
              <a:t>all sides</a:t>
            </a:r>
          </a:p>
          <a:p>
            <a:pPr algn="ctr" eaLnBrk="1" hangingPunct="1"/>
            <a:r>
              <a:rPr lang="en-US" altLang="en-US" sz="2800">
                <a:solidFill>
                  <a:srgbClr val="6600FF"/>
                </a:solidFill>
              </a:rPr>
              <a:t>congruent</a:t>
            </a:r>
          </a:p>
        </p:txBody>
      </p:sp>
      <p:pic>
        <p:nvPicPr>
          <p:cNvPr id="79888" name="Picture 23" descr="C:\WINNT\Application Data\Microsoft\Media Catalog\Downloaded Clips\cl0\ED00281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28600"/>
            <a:ext cx="1524000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89" name="Picture 27" descr="C:\WINNT\Application Data\Microsoft\Media Catalog\Downloaded Clips\cl1f\j007878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24400"/>
            <a:ext cx="2895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9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9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19" presetClass="entr" presetSubtype="1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utoUpdateAnimBg="0"/>
      <p:bldP spid="41988" grpId="0" autoUpdateAnimBg="0"/>
      <p:bldP spid="41989" grpId="0" autoUpdateAnimBg="0"/>
      <p:bldP spid="41993" grpId="0" autoUpdateAnimBg="0"/>
      <p:bldP spid="41994" grpId="0" animBg="1"/>
      <p:bldP spid="41995" grpId="0" animBg="1"/>
      <p:bldP spid="41996" grpId="0" animBg="1"/>
      <p:bldP spid="41997" grpId="0" animBg="1"/>
      <p:bldP spid="41998" grpId="0" animBg="1"/>
      <p:bldP spid="41999" grpId="0" autoUpdateAnimBg="0"/>
      <p:bldP spid="4200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838200"/>
          </a:xfrm>
        </p:spPr>
        <p:txBody>
          <a:bodyPr/>
          <a:lstStyle/>
          <a:p>
            <a:pPr eaLnBrk="1" hangingPunct="1"/>
            <a:r>
              <a:rPr lang="en-US" altLang="en-US" sz="3000" smtClean="0">
                <a:solidFill>
                  <a:srgbClr val="000000"/>
                </a:solidFill>
              </a:rPr>
              <a:t>Classify each triangle by its </a:t>
            </a:r>
            <a:r>
              <a:rPr lang="en-US" altLang="en-US" sz="3000" b="1" u="sng" smtClean="0">
                <a:solidFill>
                  <a:srgbClr val="000000"/>
                </a:solidFill>
              </a:rPr>
              <a:t>angles</a:t>
            </a:r>
            <a:r>
              <a:rPr lang="en-US" altLang="en-US" sz="3000" smtClean="0">
                <a:solidFill>
                  <a:srgbClr val="000000"/>
                </a:solidFill>
              </a:rPr>
              <a:t> and by its </a:t>
            </a:r>
            <a:r>
              <a:rPr lang="en-US" altLang="en-US" sz="3000" b="1" u="sng" smtClean="0">
                <a:solidFill>
                  <a:srgbClr val="000000"/>
                </a:solidFill>
              </a:rPr>
              <a:t>sides.</a:t>
            </a:r>
          </a:p>
        </p:txBody>
      </p:sp>
      <p:grpSp>
        <p:nvGrpSpPr>
          <p:cNvPr id="80899" name="Group 33"/>
          <p:cNvGrpSpPr>
            <a:grpSpLocks/>
          </p:cNvGrpSpPr>
          <p:nvPr/>
        </p:nvGrpSpPr>
        <p:grpSpPr bwMode="auto">
          <a:xfrm>
            <a:off x="5334000" y="685800"/>
            <a:ext cx="2308225" cy="2174875"/>
            <a:chOff x="3254" y="1248"/>
            <a:chExt cx="1454" cy="1370"/>
          </a:xfrm>
        </p:grpSpPr>
        <p:sp>
          <p:nvSpPr>
            <p:cNvPr id="80918" name="Line 15"/>
            <p:cNvSpPr>
              <a:spLocks noChangeShapeType="1"/>
            </p:cNvSpPr>
            <p:nvPr/>
          </p:nvSpPr>
          <p:spPr bwMode="auto">
            <a:xfrm flipH="1">
              <a:off x="3408" y="1536"/>
              <a:ext cx="528" cy="8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0919" name="Line 16"/>
            <p:cNvSpPr>
              <a:spLocks noChangeShapeType="1"/>
            </p:cNvSpPr>
            <p:nvPr/>
          </p:nvSpPr>
          <p:spPr bwMode="auto">
            <a:xfrm flipH="1">
              <a:off x="3408" y="2400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0920" name="Line 17"/>
            <p:cNvSpPr>
              <a:spLocks noChangeShapeType="1"/>
            </p:cNvSpPr>
            <p:nvPr/>
          </p:nvSpPr>
          <p:spPr bwMode="auto">
            <a:xfrm flipH="1" flipV="1">
              <a:off x="3936" y="1536"/>
              <a:ext cx="576" cy="8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0921" name="Line 18"/>
            <p:cNvSpPr>
              <a:spLocks noChangeShapeType="1"/>
            </p:cNvSpPr>
            <p:nvPr/>
          </p:nvSpPr>
          <p:spPr bwMode="auto">
            <a:xfrm>
              <a:off x="3600" y="1872"/>
              <a:ext cx="144" cy="14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0922" name="Line 19"/>
            <p:cNvSpPr>
              <a:spLocks noChangeShapeType="1"/>
            </p:cNvSpPr>
            <p:nvPr/>
          </p:nvSpPr>
          <p:spPr bwMode="auto">
            <a:xfrm flipH="1">
              <a:off x="4128" y="1824"/>
              <a:ext cx="96" cy="14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0923" name="Line 20"/>
            <p:cNvSpPr>
              <a:spLocks noChangeShapeType="1"/>
            </p:cNvSpPr>
            <p:nvPr/>
          </p:nvSpPr>
          <p:spPr bwMode="auto">
            <a:xfrm>
              <a:off x="3984" y="2304"/>
              <a:ext cx="0" cy="19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0924" name="Text Box 21"/>
            <p:cNvSpPr txBox="1">
              <a:spLocks noChangeArrowheads="1"/>
            </p:cNvSpPr>
            <p:nvPr/>
          </p:nvSpPr>
          <p:spPr bwMode="auto">
            <a:xfrm>
              <a:off x="3749" y="1660"/>
              <a:ext cx="3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60°</a:t>
              </a:r>
            </a:p>
          </p:txBody>
        </p:sp>
        <p:sp>
          <p:nvSpPr>
            <p:cNvPr id="80925" name="Text Box 22"/>
            <p:cNvSpPr txBox="1">
              <a:spLocks noChangeArrowheads="1"/>
            </p:cNvSpPr>
            <p:nvPr/>
          </p:nvSpPr>
          <p:spPr bwMode="auto">
            <a:xfrm>
              <a:off x="3494" y="2138"/>
              <a:ext cx="3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60°</a:t>
              </a:r>
            </a:p>
          </p:txBody>
        </p:sp>
        <p:sp>
          <p:nvSpPr>
            <p:cNvPr id="80926" name="Text Box 23"/>
            <p:cNvSpPr txBox="1">
              <a:spLocks noChangeArrowheads="1"/>
            </p:cNvSpPr>
            <p:nvPr/>
          </p:nvSpPr>
          <p:spPr bwMode="auto">
            <a:xfrm flipH="1">
              <a:off x="4053" y="2153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60°</a:t>
              </a:r>
            </a:p>
          </p:txBody>
        </p:sp>
        <p:sp>
          <p:nvSpPr>
            <p:cNvPr id="80927" name="Text Box 24"/>
            <p:cNvSpPr txBox="1">
              <a:spLocks noChangeArrowheads="1"/>
            </p:cNvSpPr>
            <p:nvPr/>
          </p:nvSpPr>
          <p:spPr bwMode="auto">
            <a:xfrm>
              <a:off x="3254" y="2330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A</a:t>
              </a:r>
            </a:p>
          </p:txBody>
        </p:sp>
        <p:sp>
          <p:nvSpPr>
            <p:cNvPr id="80928" name="Text Box 25"/>
            <p:cNvSpPr txBox="1">
              <a:spLocks noChangeArrowheads="1"/>
            </p:cNvSpPr>
            <p:nvPr/>
          </p:nvSpPr>
          <p:spPr bwMode="auto">
            <a:xfrm>
              <a:off x="4464" y="2304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B</a:t>
              </a:r>
            </a:p>
          </p:txBody>
        </p:sp>
        <p:sp>
          <p:nvSpPr>
            <p:cNvPr id="80929" name="Text Box 26"/>
            <p:cNvSpPr txBox="1">
              <a:spLocks noChangeArrowheads="1"/>
            </p:cNvSpPr>
            <p:nvPr/>
          </p:nvSpPr>
          <p:spPr bwMode="auto">
            <a:xfrm>
              <a:off x="3840" y="1248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C</a:t>
              </a:r>
            </a:p>
          </p:txBody>
        </p:sp>
      </p:grpSp>
      <p:grpSp>
        <p:nvGrpSpPr>
          <p:cNvPr id="80900" name="Group 32"/>
          <p:cNvGrpSpPr>
            <a:grpSpLocks/>
          </p:cNvGrpSpPr>
          <p:nvPr/>
        </p:nvGrpSpPr>
        <p:grpSpPr bwMode="auto">
          <a:xfrm>
            <a:off x="1371600" y="762000"/>
            <a:ext cx="1989138" cy="2209800"/>
            <a:chOff x="864" y="1248"/>
            <a:chExt cx="1253" cy="1392"/>
          </a:xfrm>
        </p:grpSpPr>
        <p:sp>
          <p:nvSpPr>
            <p:cNvPr id="80904" name="Line 3"/>
            <p:cNvSpPr>
              <a:spLocks noChangeShapeType="1"/>
            </p:cNvSpPr>
            <p:nvPr/>
          </p:nvSpPr>
          <p:spPr bwMode="auto">
            <a:xfrm>
              <a:off x="1056" y="1488"/>
              <a:ext cx="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0905" name="Line 4"/>
            <p:cNvSpPr>
              <a:spLocks noChangeShapeType="1"/>
            </p:cNvSpPr>
            <p:nvPr/>
          </p:nvSpPr>
          <p:spPr bwMode="auto">
            <a:xfrm>
              <a:off x="1056" y="2448"/>
              <a:ext cx="8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0906" name="Line 5"/>
            <p:cNvSpPr>
              <a:spLocks noChangeShapeType="1"/>
            </p:cNvSpPr>
            <p:nvPr/>
          </p:nvSpPr>
          <p:spPr bwMode="auto">
            <a:xfrm flipH="1" flipV="1">
              <a:off x="1056" y="1488"/>
              <a:ext cx="864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0907" name="Line 6"/>
            <p:cNvSpPr>
              <a:spLocks noChangeShapeType="1"/>
            </p:cNvSpPr>
            <p:nvPr/>
          </p:nvSpPr>
          <p:spPr bwMode="auto">
            <a:xfrm>
              <a:off x="1056" y="2304"/>
              <a:ext cx="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0908" name="Line 7"/>
            <p:cNvSpPr>
              <a:spLocks noChangeShapeType="1"/>
            </p:cNvSpPr>
            <p:nvPr/>
          </p:nvSpPr>
          <p:spPr bwMode="auto">
            <a:xfrm>
              <a:off x="1152" y="2304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0909" name="Line 8"/>
            <p:cNvSpPr>
              <a:spLocks noChangeShapeType="1"/>
            </p:cNvSpPr>
            <p:nvPr/>
          </p:nvSpPr>
          <p:spPr bwMode="auto">
            <a:xfrm>
              <a:off x="1008" y="2016"/>
              <a:ext cx="96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0910" name="Line 9"/>
            <p:cNvSpPr>
              <a:spLocks noChangeShapeType="1"/>
            </p:cNvSpPr>
            <p:nvPr/>
          </p:nvSpPr>
          <p:spPr bwMode="auto">
            <a:xfrm>
              <a:off x="1536" y="2400"/>
              <a:ext cx="0" cy="96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0911" name="Text Box 10"/>
            <p:cNvSpPr txBox="1">
              <a:spLocks noChangeArrowheads="1"/>
            </p:cNvSpPr>
            <p:nvPr/>
          </p:nvSpPr>
          <p:spPr bwMode="auto">
            <a:xfrm>
              <a:off x="1008" y="1728"/>
              <a:ext cx="3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45</a:t>
              </a:r>
              <a:r>
                <a:rPr lang="en-US" altLang="en-US">
                  <a:cs typeface="Times New Roman" panose="02020603050405020304" pitchFamily="18" charset="0"/>
                </a:rPr>
                <a:t>°</a:t>
              </a:r>
            </a:p>
          </p:txBody>
        </p:sp>
        <p:sp>
          <p:nvSpPr>
            <p:cNvPr id="80912" name="Text Box 11"/>
            <p:cNvSpPr txBox="1">
              <a:spLocks noChangeArrowheads="1"/>
            </p:cNvSpPr>
            <p:nvPr/>
          </p:nvSpPr>
          <p:spPr bwMode="auto">
            <a:xfrm>
              <a:off x="1426" y="2167"/>
              <a:ext cx="3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45°</a:t>
              </a:r>
            </a:p>
          </p:txBody>
        </p:sp>
        <p:sp>
          <p:nvSpPr>
            <p:cNvPr id="80913" name="Text Box 12"/>
            <p:cNvSpPr txBox="1">
              <a:spLocks noChangeArrowheads="1"/>
            </p:cNvSpPr>
            <p:nvPr/>
          </p:nvSpPr>
          <p:spPr bwMode="auto">
            <a:xfrm>
              <a:off x="960" y="1248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E</a:t>
              </a:r>
            </a:p>
          </p:txBody>
        </p:sp>
        <p:sp>
          <p:nvSpPr>
            <p:cNvPr id="80914" name="Text Box 13"/>
            <p:cNvSpPr txBox="1">
              <a:spLocks noChangeArrowheads="1"/>
            </p:cNvSpPr>
            <p:nvPr/>
          </p:nvSpPr>
          <p:spPr bwMode="auto">
            <a:xfrm>
              <a:off x="864" y="2352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F</a:t>
              </a:r>
            </a:p>
          </p:txBody>
        </p:sp>
        <p:sp>
          <p:nvSpPr>
            <p:cNvPr id="80915" name="Text Box 14"/>
            <p:cNvSpPr txBox="1">
              <a:spLocks noChangeArrowheads="1"/>
            </p:cNvSpPr>
            <p:nvPr/>
          </p:nvSpPr>
          <p:spPr bwMode="auto">
            <a:xfrm>
              <a:off x="1862" y="2330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/>
                <a:t>G</a:t>
              </a:r>
            </a:p>
          </p:txBody>
        </p:sp>
        <p:sp>
          <p:nvSpPr>
            <p:cNvPr id="80916" name="Line 27"/>
            <p:cNvSpPr>
              <a:spLocks noChangeShapeType="1"/>
            </p:cNvSpPr>
            <p:nvPr/>
          </p:nvSpPr>
          <p:spPr bwMode="auto">
            <a:xfrm>
              <a:off x="1584" y="2400"/>
              <a:ext cx="0" cy="96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0917" name="Line 28"/>
            <p:cNvSpPr>
              <a:spLocks noChangeShapeType="1"/>
            </p:cNvSpPr>
            <p:nvPr/>
          </p:nvSpPr>
          <p:spPr bwMode="auto">
            <a:xfrm>
              <a:off x="1014" y="2064"/>
              <a:ext cx="96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43037" name="Object 29"/>
          <p:cNvGraphicFramePr>
            <a:graphicFrameLocks noChangeAspect="1"/>
          </p:cNvGraphicFramePr>
          <p:nvPr/>
        </p:nvGraphicFramePr>
        <p:xfrm>
          <a:off x="762000" y="3276600"/>
          <a:ext cx="3454400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8" name="TestCheck Worksheet Builder Equation" r:id="rId3" imgW="1117600" imgH="431800" progId="Equation">
                  <p:embed/>
                </p:oleObj>
              </mc:Choice>
              <mc:Fallback>
                <p:oleObj name="TestCheck Worksheet Builder Equation" r:id="rId3" imgW="1117600" imgH="431800" progId="Equation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276600"/>
                        <a:ext cx="3454400" cy="133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39" name="Object 31"/>
          <p:cNvGraphicFramePr>
            <a:graphicFrameLocks noChangeAspect="1"/>
          </p:cNvGraphicFramePr>
          <p:nvPr/>
        </p:nvGraphicFramePr>
        <p:xfrm>
          <a:off x="4876800" y="3200400"/>
          <a:ext cx="3886200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9" name="Equation" r:id="rId5" imgW="1193800" imgH="431800" progId="Equation.3">
                  <p:embed/>
                </p:oleObj>
              </mc:Choice>
              <mc:Fallback>
                <p:oleObj name="Equation" r:id="rId5" imgW="1193800" imgH="4318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200400"/>
                        <a:ext cx="3886200" cy="140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0903" name="Picture 34" descr="C:\WINNT\Application Data\Microsoft\Media Catalog\Downloaded Clips\cl81\j0323774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40413"/>
            <a:ext cx="754063" cy="101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3491" name="Text Box 3"/>
              <p:cNvSpPr txBox="1">
                <a:spLocks noChangeArrowheads="1"/>
              </p:cNvSpPr>
              <p:nvPr/>
            </p:nvSpPr>
            <p:spPr bwMode="auto">
              <a:xfrm>
                <a:off x="228600" y="838200"/>
                <a:ext cx="8610600" cy="12003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3600" dirty="0">
                    <a:solidFill>
                      <a:srgbClr val="FF0066"/>
                    </a:solidFill>
                  </a:rPr>
                  <a:t>Adjacent Sides- share a vertex 			</a:t>
                </a:r>
                <a:r>
                  <a:rPr lang="en-US" altLang="en-US" sz="3600" dirty="0"/>
                  <a:t>ex. </a:t>
                </a:r>
                <a:r>
                  <a:rPr lang="en-US" altLang="en-US" sz="3200" dirty="0"/>
                  <a:t>The sides DE &amp; EF are adjacent to </a:t>
                </a:r>
                <a14:m>
                  <m:oMath xmlns:m="http://schemas.openxmlformats.org/officeDocument/2006/math">
                    <m:r>
                      <a:rPr lang="en-US" alt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altLang="en-US" sz="3200" dirty="0" smtClean="0">
                    <a:sym typeface="MT Symbol" pitchFamily="82" charset="2"/>
                  </a:rPr>
                  <a:t>E</a:t>
                </a:r>
                <a:r>
                  <a:rPr lang="en-US" altLang="en-US" sz="3200" dirty="0"/>
                  <a:t>.</a:t>
                </a:r>
                <a:endParaRPr lang="en-US" altLang="en-US" sz="3600" dirty="0"/>
              </a:p>
            </p:txBody>
          </p:sp>
        </mc:Choice>
        <mc:Fallback xmlns="">
          <p:sp>
            <p:nvSpPr>
              <p:cNvPr id="63491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838200"/>
                <a:ext cx="8610600" cy="1200329"/>
              </a:xfrm>
              <a:prstGeom prst="rect">
                <a:avLst/>
              </a:prstGeom>
              <a:blipFill rotWithShape="0">
                <a:blip r:embed="rId2"/>
                <a:stretch>
                  <a:fillRect l="-2195" t="-8673" b="-178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971" name="Line 4"/>
          <p:cNvSpPr>
            <a:spLocks noChangeShapeType="1"/>
          </p:cNvSpPr>
          <p:nvPr/>
        </p:nvSpPr>
        <p:spPr bwMode="auto">
          <a:xfrm>
            <a:off x="3636963" y="3681413"/>
            <a:ext cx="1219200" cy="1752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3972" name="Line 5"/>
          <p:cNvSpPr>
            <a:spLocks noChangeShapeType="1"/>
          </p:cNvSpPr>
          <p:nvPr/>
        </p:nvSpPr>
        <p:spPr bwMode="auto">
          <a:xfrm>
            <a:off x="4856163" y="5434013"/>
            <a:ext cx="1447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3973" name="Line 6"/>
          <p:cNvSpPr>
            <a:spLocks noChangeShapeType="1"/>
          </p:cNvSpPr>
          <p:nvPr/>
        </p:nvSpPr>
        <p:spPr bwMode="auto">
          <a:xfrm>
            <a:off x="3636963" y="3681413"/>
            <a:ext cx="2667000" cy="1752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3974" name="Text Box 7"/>
          <p:cNvSpPr txBox="1">
            <a:spLocks noChangeArrowheads="1"/>
          </p:cNvSpPr>
          <p:nvPr/>
        </p:nvSpPr>
        <p:spPr bwMode="auto">
          <a:xfrm>
            <a:off x="3408363" y="3200400"/>
            <a:ext cx="339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/>
              <a:t>E</a:t>
            </a:r>
          </a:p>
        </p:txBody>
      </p:sp>
      <p:sp>
        <p:nvSpPr>
          <p:cNvPr id="83975" name="Text Box 8"/>
          <p:cNvSpPr txBox="1">
            <a:spLocks noChangeArrowheads="1"/>
          </p:cNvSpPr>
          <p:nvPr/>
        </p:nvSpPr>
        <p:spPr bwMode="auto">
          <a:xfrm>
            <a:off x="4419600" y="5211763"/>
            <a:ext cx="4778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/>
              <a:t>D</a:t>
            </a:r>
          </a:p>
        </p:txBody>
      </p:sp>
      <p:sp>
        <p:nvSpPr>
          <p:cNvPr id="83976" name="Text Box 9"/>
          <p:cNvSpPr txBox="1">
            <a:spLocks noChangeArrowheads="1"/>
          </p:cNvSpPr>
          <p:nvPr/>
        </p:nvSpPr>
        <p:spPr bwMode="auto">
          <a:xfrm>
            <a:off x="6303963" y="505777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/>
              <a:t>F</a:t>
            </a:r>
          </a:p>
        </p:txBody>
      </p:sp>
      <p:pic>
        <p:nvPicPr>
          <p:cNvPr id="83977" name="Picture 21" descr="C:\WINNT\Application Data\Microsoft\Media Catalog\Downloaded Clips\cl3d\j015441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8" name="Picture 22" descr="C:\WINNT\Application Data\Microsoft\Media Catalog\Downloaded Clips\cl3d\j015441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0" y="0"/>
            <a:ext cx="4610100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9" name="Picture 23" descr="C:\WINNT\Application Data\Microsoft\Media Catalog\Downloaded Clips\cl3d\j015441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9663"/>
            <a:ext cx="4610100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80" name="Picture 24" descr="C:\WINNT\Application Data\Microsoft\Media Catalog\Downloaded Clips\cl3d\j015441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0" y="6189663"/>
            <a:ext cx="4610100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3524" name="Text Box 36"/>
              <p:cNvSpPr txBox="1">
                <a:spLocks noChangeArrowheads="1"/>
              </p:cNvSpPr>
              <p:nvPr/>
            </p:nvSpPr>
            <p:spPr bwMode="auto">
              <a:xfrm>
                <a:off x="304800" y="1981200"/>
                <a:ext cx="8610600" cy="11906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3600" dirty="0">
                    <a:solidFill>
                      <a:srgbClr val="6600FF"/>
                    </a:solidFill>
                  </a:rPr>
                  <a:t>Opposite Side- opposite the vertex</a:t>
                </a:r>
                <a:r>
                  <a:rPr lang="en-US" altLang="en-US" sz="3600" dirty="0">
                    <a:solidFill>
                      <a:srgbClr val="FF0066"/>
                    </a:solidFill>
                  </a:rPr>
                  <a:t> 			</a:t>
                </a:r>
                <a:r>
                  <a:rPr lang="en-US" altLang="en-US" sz="3600" dirty="0"/>
                  <a:t>ex. </a:t>
                </a:r>
                <a:r>
                  <a:rPr lang="en-US" altLang="en-US" sz="3200" dirty="0"/>
                  <a:t>DF is opposite </a:t>
                </a:r>
                <a14:m>
                  <m:oMath xmlns:m="http://schemas.openxmlformats.org/officeDocument/2006/math">
                    <m:r>
                      <a:rPr lang="en-US" alt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 </m:t>
                    </m:r>
                  </m:oMath>
                </a14:m>
                <a:r>
                  <a:rPr lang="en-US" altLang="en-US" sz="3200" dirty="0" smtClean="0">
                    <a:sym typeface="MT Symbol" pitchFamily="82" charset="2"/>
                  </a:rPr>
                  <a:t>E</a:t>
                </a:r>
                <a:r>
                  <a:rPr lang="en-US" altLang="en-US" sz="3200" dirty="0"/>
                  <a:t>.</a:t>
                </a:r>
                <a:endParaRPr lang="en-US" altLang="en-US" sz="3600" dirty="0"/>
              </a:p>
            </p:txBody>
          </p:sp>
        </mc:Choice>
        <mc:Fallback xmlns="">
          <p:sp>
            <p:nvSpPr>
              <p:cNvPr id="63524" name="Text 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981200"/>
                <a:ext cx="8610600" cy="1190625"/>
              </a:xfrm>
              <a:prstGeom prst="rect">
                <a:avLst/>
              </a:prstGeom>
              <a:blipFill rotWithShape="0">
                <a:blip r:embed="rId4"/>
                <a:stretch>
                  <a:fillRect l="-2123" t="-8205" b="-1897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3527" name="Group 39"/>
          <p:cNvGrpSpPr>
            <a:grpSpLocks/>
          </p:cNvGrpSpPr>
          <p:nvPr/>
        </p:nvGrpSpPr>
        <p:grpSpPr bwMode="auto">
          <a:xfrm>
            <a:off x="3594100" y="3644900"/>
            <a:ext cx="2667000" cy="1803400"/>
            <a:chOff x="2264" y="2296"/>
            <a:chExt cx="1680" cy="1136"/>
          </a:xfrm>
        </p:grpSpPr>
        <p:sp>
          <p:nvSpPr>
            <p:cNvPr id="83984" name="Line 37"/>
            <p:cNvSpPr>
              <a:spLocks noChangeShapeType="1"/>
            </p:cNvSpPr>
            <p:nvPr/>
          </p:nvSpPr>
          <p:spPr bwMode="auto">
            <a:xfrm>
              <a:off x="2288" y="2304"/>
              <a:ext cx="768" cy="1104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3985" name="Line 38"/>
            <p:cNvSpPr>
              <a:spLocks noChangeShapeType="1"/>
            </p:cNvSpPr>
            <p:nvPr/>
          </p:nvSpPr>
          <p:spPr bwMode="auto">
            <a:xfrm>
              <a:off x="2264" y="2296"/>
              <a:ext cx="1680" cy="1136"/>
            </a:xfrm>
            <a:prstGeom prst="line">
              <a:avLst/>
            </a:prstGeom>
            <a:noFill/>
            <a:ln w="76200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3528" name="Line 40"/>
          <p:cNvSpPr>
            <a:spLocks noChangeShapeType="1"/>
          </p:cNvSpPr>
          <p:nvPr/>
        </p:nvSpPr>
        <p:spPr bwMode="auto">
          <a:xfrm>
            <a:off x="4800600" y="5410200"/>
            <a:ext cx="1447800" cy="0"/>
          </a:xfrm>
          <a:prstGeom prst="line">
            <a:avLst/>
          </a:prstGeom>
          <a:noFill/>
          <a:ln w="76200">
            <a:solidFill>
              <a:srgbClr val="66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35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3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autoUpdateAnimBg="0"/>
      <p:bldP spid="63524" grpId="0" autoUpdateAnimBg="0"/>
      <p:bldP spid="63528" grpId="0" animBg="1"/>
    </p:bldLst>
  </p:timing>
</p:sld>
</file>

<file path=ppt/theme/theme1.xml><?xml version="1.0" encoding="utf-8"?>
<a:theme xmlns:a="http://schemas.openxmlformats.org/drawingml/2006/main" name="Nature">
  <a:themeElements>
    <a:clrScheme name="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Nature">
  <a:themeElements>
    <a:clrScheme name="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Designs\Nature.pot</Template>
  <TotalTime>1919</TotalTime>
  <Words>1011</Words>
  <Application>Microsoft Office PowerPoint</Application>
  <PresentationFormat>On-screen Show (4:3)</PresentationFormat>
  <Paragraphs>284</Paragraphs>
  <Slides>34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6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34</vt:i4>
      </vt:variant>
    </vt:vector>
  </HeadingPairs>
  <TitlesOfParts>
    <vt:vector size="52" baseType="lpstr">
      <vt:lpstr>Arial</vt:lpstr>
      <vt:lpstr>Cambria Math</vt:lpstr>
      <vt:lpstr>Impact</vt:lpstr>
      <vt:lpstr>MT Symbol</vt:lpstr>
      <vt:lpstr>Symbol</vt:lpstr>
      <vt:lpstr>TI Math</vt:lpstr>
      <vt:lpstr>Times New Roman</vt:lpstr>
      <vt:lpstr>Wingdings</vt:lpstr>
      <vt:lpstr>Nature</vt:lpstr>
      <vt:lpstr>iRespondQuestionMaster</vt:lpstr>
      <vt:lpstr>iRespondGraphMaster</vt:lpstr>
      <vt:lpstr>1_Nature</vt:lpstr>
      <vt:lpstr>2_Default Design</vt:lpstr>
      <vt:lpstr>Default Design</vt:lpstr>
      <vt:lpstr>Image</vt:lpstr>
      <vt:lpstr>TestCheck Worksheet Builder Equation</vt:lpstr>
      <vt:lpstr>Equation</vt:lpstr>
      <vt:lpstr>ips Publishing Equation</vt:lpstr>
      <vt:lpstr>Session 5   Warm-up</vt:lpstr>
      <vt:lpstr>Session 5   Daily Check</vt:lpstr>
      <vt:lpstr>CCGPS Analytic Geometry Day 5 (8-13-13)</vt:lpstr>
      <vt:lpstr>4.1 Triangles &amp; Angles</vt:lpstr>
      <vt:lpstr>4.1 Classifying Triangles</vt:lpstr>
      <vt:lpstr>PowerPoint Presentation</vt:lpstr>
      <vt:lpstr>Triangles Classified by Sides</vt:lpstr>
      <vt:lpstr>Classify each triangle by its angles and by its sides.</vt:lpstr>
      <vt:lpstr>PowerPoint Presentation</vt:lpstr>
      <vt:lpstr>Parts of Isosceles Triangles</vt:lpstr>
      <vt:lpstr>Base Angles Theorem</vt:lpstr>
      <vt:lpstr>Converse of Base Angles Theorem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Interior Angles </vt:lpstr>
      <vt:lpstr>Triangle Sum Theorem</vt:lpstr>
      <vt:lpstr>PowerPoint Presentation</vt:lpstr>
      <vt:lpstr>PowerPoint Presentation</vt:lpstr>
      <vt:lpstr>Find the value of each variable.</vt:lpstr>
      <vt:lpstr>Find the value of each variable.</vt:lpstr>
      <vt:lpstr>Find the value of each variable.</vt:lpstr>
      <vt:lpstr>PowerPoint Presentation</vt:lpstr>
      <vt:lpstr>PowerPoint Presentation</vt:lpstr>
      <vt:lpstr>Corollary to the Triangle Sum Theorem</vt:lpstr>
      <vt:lpstr>Find mA and mB in the right triangle ABC.</vt:lpstr>
      <vt:lpstr>PowerPoint Presentation</vt:lpstr>
    </vt:vector>
  </TitlesOfParts>
  <Company>MCEACHERN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Informal Geometry</dc:title>
  <dc:creator>McEachern High School</dc:creator>
  <cp:lastModifiedBy>Brooks, Chase</cp:lastModifiedBy>
  <cp:revision>64</cp:revision>
  <dcterms:created xsi:type="dcterms:W3CDTF">2002-09-09T19:21:06Z</dcterms:created>
  <dcterms:modified xsi:type="dcterms:W3CDTF">2014-09-23T18:51:09Z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</Properties>
</file>