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5" r:id="rId3"/>
    <p:sldMasterId id="2147483698" r:id="rId4"/>
    <p:sldMasterId id="2147483711" r:id="rId5"/>
  </p:sldMasterIdLst>
  <p:notesMasterIdLst>
    <p:notesMasterId r:id="rId26"/>
  </p:notesMasterIdLst>
  <p:handoutMasterIdLst>
    <p:handoutMasterId r:id="rId27"/>
  </p:handoutMasterIdLst>
  <p:sldIdLst>
    <p:sldId id="312" r:id="rId6"/>
    <p:sldId id="332" r:id="rId7"/>
    <p:sldId id="360" r:id="rId8"/>
    <p:sldId id="361" r:id="rId9"/>
    <p:sldId id="335" r:id="rId10"/>
    <p:sldId id="336" r:id="rId11"/>
    <p:sldId id="358" r:id="rId12"/>
    <p:sldId id="357" r:id="rId13"/>
    <p:sldId id="339" r:id="rId14"/>
    <p:sldId id="340" r:id="rId15"/>
    <p:sldId id="341" r:id="rId16"/>
    <p:sldId id="342" r:id="rId17"/>
    <p:sldId id="343" r:id="rId18"/>
    <p:sldId id="352" r:id="rId19"/>
    <p:sldId id="362" r:id="rId20"/>
    <p:sldId id="363" r:id="rId21"/>
    <p:sldId id="364" r:id="rId22"/>
    <p:sldId id="365" r:id="rId23"/>
    <p:sldId id="349" r:id="rId24"/>
    <p:sldId id="348" r:id="rId25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8125965-C0A9-456E-BBD4-3BB283F9C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71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DCC93AD9-4D3C-4ABB-B587-96473C484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73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case includes: </a:t>
            </a:r>
            <a:r>
              <a:rPr lang="en-US" b="1" baseline="0" dirty="0" smtClean="0"/>
              <a:t>inscribed and tangent 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93AD9-4D3C-4ABB-B587-96473C4846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Be sure to emphasize that the </a:t>
            </a:r>
            <a:r>
              <a:rPr lang="en-US" b="1" i="1" dirty="0" smtClean="0"/>
              <a:t>angles </a:t>
            </a:r>
            <a:r>
              <a:rPr lang="en-US" b="1" i="1" dirty="0" smtClean="0"/>
              <a:t>are </a:t>
            </a:r>
            <a:r>
              <a:rPr lang="en-US" b="1" i="1" dirty="0" smtClean="0"/>
              <a:t>directly across from the arcs</a:t>
            </a:r>
            <a:r>
              <a:rPr lang="en-US" dirty="0" smtClean="0"/>
              <a:t>…. Big problem last year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F3D6F4-A05C-481B-9210-2455C93E68CB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7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can foresee a problem with </a:t>
            </a:r>
            <a:r>
              <a:rPr lang="en-US" b="1" dirty="0" smtClean="0"/>
              <a:t>locating the Large Arc</a:t>
            </a:r>
            <a:r>
              <a:rPr lang="en-US" b="0" baseline="0" dirty="0" smtClean="0"/>
              <a:t> </a:t>
            </a:r>
            <a:r>
              <a:rPr lang="en-US" b="0" i="1" u="sng" baseline="0" dirty="0" smtClean="0"/>
              <a:t>OR</a:t>
            </a:r>
            <a:r>
              <a:rPr lang="en-US" b="0" i="0" u="none" baseline="0" dirty="0" smtClean="0"/>
              <a:t> </a:t>
            </a:r>
            <a:r>
              <a:rPr lang="en-US" b="1" i="0" u="none" baseline="0" dirty="0" smtClean="0"/>
              <a:t>subtracting the Small Arc from the Large Arc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93AD9-4D3C-4ABB-B587-96473C4846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7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44511-3E98-4920-AE4D-C7079663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F141F-9D3C-485D-B7F3-60CC2ABC4F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23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1A1A4-59D1-4C2B-BF65-192038192C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62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95EB4-815D-4453-9F38-AEDF543F0D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00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6254A-373D-43E2-B929-2636D3BCE5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11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6F30D-0762-41DD-8C0A-016543FFE0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8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B5FFB-51D4-4439-8CD0-E9D171CA39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988CD-273B-4599-9F42-B96C69779D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7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A8CCB-BCBA-4AD7-B034-0D90502C22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83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5BF8C-C19A-4B9F-BA50-F863AFC617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46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3479C-7AD2-4BD2-8A59-228565CC22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99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7A23-4821-4628-9344-22625E1BA0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35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2E-5AF7-4F87-A513-3A66A4A43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245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2142-02F0-4AA7-AAFB-A16F2A5D8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41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77C1-01CE-4103-BB48-D6C2D1117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45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C9E65-9810-4A27-B678-25F97434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9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2C16-4E65-4024-93DF-0A3545757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023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44C6-FE63-467A-B70C-49A70C1BF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97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E1AC-5604-4084-AD80-0637D43A5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34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0C60-A56D-4B9F-9AD8-1358D9163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018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2C2-E795-48F0-93C8-2A1DD6873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93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DCAB-37E5-49D3-97C6-5E1D8E9BB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766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F0B3-4B72-41FC-AD63-CD0F56336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9F99DE-5DAB-41E3-A972-6DFD9A51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FEB093-0355-4FFB-A84B-C7A09EEBB5BA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9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75DEEE0-6899-499B-B62B-546F33EB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2.emf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219199" y="152400"/>
            <a:ext cx="64611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Warmup 11/12/14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Rectangle 20"/>
          <p:cNvSpPr>
            <a:spLocks noChangeArrowheads="1"/>
          </p:cNvSpPr>
          <p:nvPr/>
        </p:nvSpPr>
        <p:spPr bwMode="auto">
          <a:xfrm>
            <a:off x="0" y="177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82" name="Rectangle 21"/>
          <p:cNvSpPr>
            <a:spLocks noChangeArrowheads="1"/>
          </p:cNvSpPr>
          <p:nvPr/>
        </p:nvSpPr>
        <p:spPr bwMode="auto">
          <a:xfrm>
            <a:off x="0" y="177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2137" y="2740318"/>
            <a:ext cx="7019722" cy="3218624"/>
            <a:chOff x="736600" y="2323448"/>
            <a:chExt cx="7019722" cy="32186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36600" y="2936875"/>
                  <a:ext cx="1905000" cy="2220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chemeClr val="accent2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𝑂𝐿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endParaRPr lang="en-US" dirty="0" smtClean="0">
                    <a:solidFill>
                      <a:schemeClr val="accent2"/>
                    </a:solidFill>
                  </a:endParaRP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chemeClr val="accent2"/>
                      </a:solidFill>
                    </a:rPr>
                    <a:t>2)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𝑂𝑃𝑀</m:t>
                      </m:r>
                    </m:oMath>
                  </a14:m>
                  <a:endParaRPr lang="en-US" dirty="0" smtClean="0">
                    <a:solidFill>
                      <a:schemeClr val="accent2"/>
                    </a:solidFill>
                  </a:endParaRP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chemeClr val="accent2"/>
                      </a:solidFill>
                    </a:rPr>
                    <a:t>3)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𝑁𝑂𝐿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endParaRPr lang="en-US" dirty="0">
                    <a:solidFill>
                      <a:schemeClr val="accent2"/>
                    </a:solidFill>
                  </a:endParaRP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chemeClr val="accent2"/>
                      </a:solidFill>
                    </a:rPr>
                    <a:t>4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𝑂𝑁𝑀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3084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6600" y="2936875"/>
                  <a:ext cx="1905000" cy="222048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792" t="-1648" r="-2875" b="-3297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080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8209" y="2722672"/>
              <a:ext cx="2678113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3"/>
            <p:cNvGrpSpPr/>
            <p:nvPr/>
          </p:nvGrpSpPr>
          <p:grpSpPr>
            <a:xfrm>
              <a:off x="1454148" y="2323448"/>
              <a:ext cx="5991225" cy="396875"/>
              <a:chOff x="1689100" y="1666875"/>
              <a:chExt cx="5991225" cy="396875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075" name="Object 1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52669834"/>
                      </p:ext>
                    </p:extLst>
                  </p:nvPr>
                </p:nvGraphicFramePr>
                <p:xfrm>
                  <a:off x="1689100" y="1676400"/>
                  <a:ext cx="1371600" cy="34607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12" name="Equation" r:id="rId5" imgW="863225" imgH="215806" progId="Equation.DSMT4">
                          <p:embed/>
                        </p:oleObj>
                      </mc:Choice>
                      <mc:Fallback>
                        <p:oleObj name="Equation" r:id="rId5" imgW="863225" imgH="215806" progId="Equation.DSMT4">
                          <p:embed/>
                          <p:pic>
                            <p:nvPicPr>
                              <p:cNvPr id="0" name="Object 1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689100" y="1676400"/>
                                <a:ext cx="1371600" cy="34607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3075" name="Object 1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52669834"/>
                      </p:ext>
                    </p:extLst>
                  </p:nvPr>
                </p:nvGraphicFramePr>
                <p:xfrm>
                  <a:off x="1689100" y="1676400"/>
                  <a:ext cx="1371600" cy="34607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08" name="Equation" r:id="rId7" imgW="863225" imgH="215806" progId="Equation.DSMT4">
                          <p:embed/>
                        </p:oleObj>
                      </mc:Choice>
                      <mc:Fallback>
                        <p:oleObj name="Equation" r:id="rId7" imgW="863225" imgH="215806" progId="Equation.DSMT4">
                          <p:embed/>
                          <p:pic>
                            <p:nvPicPr>
                              <p:cNvPr id="0" name="Object 1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689100" y="1676400"/>
                                <a:ext cx="1371600" cy="34607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3083" name="Rectangle 22"/>
              <p:cNvSpPr>
                <a:spLocks noChangeArrowheads="1"/>
              </p:cNvSpPr>
              <p:nvPr/>
            </p:nvSpPr>
            <p:spPr bwMode="auto">
              <a:xfrm>
                <a:off x="2984500" y="1666875"/>
                <a:ext cx="469582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dirty="0">
                    <a:solidFill>
                      <a:schemeClr val="accent2"/>
                    </a:solidFill>
                    <a:cs typeface="Times New Roman" pitchFamily="18" charset="0"/>
                  </a:rPr>
                  <a:t> are diameters.  Find the indicated measures.</a:t>
                </a:r>
                <a:endParaRPr lang="en-US" sz="2000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967137" y="3380793"/>
            <a:ext cx="2073978" cy="2166383"/>
            <a:chOff x="2650422" y="2964052"/>
            <a:chExt cx="2073978" cy="2166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2667000" y="2964052"/>
                  <a:ext cx="1447800" cy="4737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lang="en-US" sz="2400" b="0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𝑂𝐿</m:t>
                            </m:r>
                          </m:e>
                        </m:acc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=55</m:t>
                        </m:r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400" kern="1200" dirty="0">
                    <a:solidFill>
                      <a:srgbClr val="FF0000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0" y="2964052"/>
                  <a:ext cx="1447800" cy="47371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38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650422" y="3437772"/>
                  <a:ext cx="207397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𝑂𝑃𝑀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=130</m:t>
                        </m:r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400" kern="1200" dirty="0">
                    <a:solidFill>
                      <a:srgbClr val="FF0000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0422" y="3437772"/>
                  <a:ext cx="2073978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r="-5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50422" y="4071595"/>
                  <a:ext cx="1921577" cy="4739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lang="en-US" sz="2400" b="0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𝑁𝑂𝐿</m:t>
                            </m:r>
                          </m:e>
                        </m:acc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=180</m:t>
                        </m:r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400" kern="1200" dirty="0">
                    <a:solidFill>
                      <a:srgbClr val="FF0000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0422" y="4071595"/>
                  <a:ext cx="1921577" cy="47397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666999" y="4656459"/>
                  <a:ext cx="1904999" cy="4739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𝑂𝑁𝑀</m:t>
                            </m:r>
                          </m:e>
                        </m:acc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=230</m:t>
                        </m:r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400" kern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6999" y="4656459"/>
                  <a:ext cx="1904999" cy="47397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719756" y="652706"/>
            <a:ext cx="787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</a:t>
            </a:r>
            <a:r>
              <a:rPr lang="en-US" dirty="0" smtClean="0"/>
              <a:t>: Complete the following warmup quiz. Once you’re finished, please put your pencil away and get out a pen or marker and wait for further instructions. </a:t>
            </a:r>
            <a:r>
              <a:rPr lang="en-US" i="1" u="sng" dirty="0" smtClean="0"/>
              <a:t>Make sure your name is on your paper</a:t>
            </a:r>
            <a:r>
              <a:rPr lang="en-US" i="1" dirty="0" smtClean="0"/>
              <a:t>.</a:t>
            </a:r>
            <a:endParaRPr lang="en-US" sz="24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3048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Ex. 2   Find </a:t>
            </a:r>
            <a:r>
              <a:rPr lang="en-US" sz="3600" b="1" i="1" dirty="0"/>
              <a:t>m</a:t>
            </a:r>
            <a:r>
              <a:rPr lang="en-US" sz="3600" b="1" dirty="0">
                <a:sym typeface="Symbol" pitchFamily="18" charset="2"/>
              </a:rPr>
              <a:t>1.</a:t>
            </a:r>
            <a:endParaRPr lang="en-US" sz="3600" b="1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029200" y="762000"/>
            <a:ext cx="3084513" cy="3048000"/>
          </a:xfrm>
          <a:prstGeom prst="ellipse">
            <a:avLst/>
          </a:prstGeom>
          <a:solidFill>
            <a:srgbClr val="00FFCC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419600" y="2438400"/>
            <a:ext cx="3657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7620000" y="2667000"/>
            <a:ext cx="457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19800" y="1524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/>
              <a:t>202</a:t>
            </a:r>
            <a:r>
              <a:rPr lang="en-US" sz="4000" b="1" dirty="0">
                <a:cs typeface="Times New Roman" pitchFamily="18" charset="0"/>
              </a:rPr>
              <a:t>°</a:t>
            </a:r>
            <a:endParaRPr lang="en-US" sz="4000" b="1" dirty="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467600" y="27432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502729" y="4343400"/>
                <a:ext cx="5029200" cy="124649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∠1=79°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9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729" y="4343400"/>
                <a:ext cx="502920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06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6600" b="1" dirty="0">
                <a:solidFill>
                  <a:schemeClr val="tx2"/>
                </a:solidFill>
              </a:rPr>
              <a:t>Case III:</a:t>
            </a:r>
            <a:r>
              <a:rPr lang="en-US" sz="7200" b="1" dirty="0">
                <a:solidFill>
                  <a:schemeClr val="tx2"/>
                </a:solidFill>
              </a:rPr>
              <a:t> </a:t>
            </a:r>
            <a:r>
              <a:rPr lang="en-US" sz="4000" dirty="0"/>
              <a:t>Vertex is </a:t>
            </a:r>
            <a:r>
              <a:rPr lang="en-US" sz="4000" b="1" dirty="0"/>
              <a:t>INSIDE</a:t>
            </a:r>
            <a:r>
              <a:rPr lang="en-US" sz="4000" dirty="0"/>
              <a:t> circle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28600" y="1143000"/>
            <a:ext cx="2971800" cy="3276600"/>
          </a:xfrm>
          <a:prstGeom prst="ellipse">
            <a:avLst/>
          </a:pr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381000" y="1752600"/>
            <a:ext cx="25146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62000" y="1524000"/>
            <a:ext cx="1752600" cy="2667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A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819400" y="1371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286000" y="4114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-76200" y="3581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" y="5562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3307" name="WordArt 11"/>
          <p:cNvSpPr>
            <a:spLocks noChangeArrowheads="1" noChangeShapeType="1" noTextEdit="1"/>
          </p:cNvSpPr>
          <p:nvPr/>
        </p:nvSpPr>
        <p:spPr bwMode="auto">
          <a:xfrm>
            <a:off x="228600" y="4953000"/>
            <a:ext cx="8686800" cy="19812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arkingPenHeavy"/>
              </a:rPr>
              <a:t>Looks like a PLUS sign!</a:t>
            </a:r>
          </a:p>
        </p:txBody>
      </p:sp>
      <p:graphicFrame>
        <p:nvGraphicFramePr>
          <p:cNvPr id="183308" name="Object 12"/>
          <p:cNvGraphicFramePr>
            <a:graphicFrameLocks noChangeAspect="1"/>
          </p:cNvGraphicFramePr>
          <p:nvPr/>
        </p:nvGraphicFramePr>
        <p:xfrm>
          <a:off x="3352800" y="1676400"/>
          <a:ext cx="5573713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4" imgW="2501900" imgH="393700" progId="Equation.DSMT4">
                  <p:embed/>
                </p:oleObj>
              </mc:Choice>
              <mc:Fallback>
                <p:oleObj name="Equation" r:id="rId4" imgW="25019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5573713" cy="8778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250950" y="2062163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latin typeface="Century Gothic" pitchFamily="34" charset="0"/>
              </a:rPr>
              <a:t>ANGLE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 rot="644919">
            <a:off x="774700" y="3862388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ARC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 rot="329888">
            <a:off x="1152525" y="10969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ARC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</a:rPr>
              <a:t>Ex. 3  Find </a:t>
            </a:r>
            <a:r>
              <a:rPr lang="en-US" sz="3600" b="1" i="1" dirty="0">
                <a:solidFill>
                  <a:schemeClr val="tx2"/>
                </a:solidFill>
              </a:rPr>
              <a:t>m</a:t>
            </a:r>
            <a:r>
              <a:rPr lang="en-US" sz="3600" b="1" dirty="0">
                <a:solidFill>
                  <a:schemeClr val="tx2"/>
                </a:solidFill>
                <a:sym typeface="Symbol" pitchFamily="18" charset="2"/>
              </a:rPr>
              <a:t>1.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4724400" y="533400"/>
            <a:ext cx="2971800" cy="2971800"/>
          </a:xfrm>
          <a:prstGeom prst="ellipse">
            <a:avLst/>
          </a:pr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876800" y="457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A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315200" y="762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705600" y="3276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0" y="2895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1600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257800" y="838200"/>
            <a:ext cx="1524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5029200" y="1066800"/>
            <a:ext cx="23622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72200" y="76200"/>
            <a:ext cx="682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93</a:t>
            </a:r>
            <a:r>
              <a:rPr lang="en-US" sz="2800" b="1" dirty="0">
                <a:cs typeface="Times New Roman" pitchFamily="18" charset="0"/>
              </a:rPr>
              <a:t>°</a:t>
            </a:r>
            <a:endParaRPr lang="en-US" sz="2800" b="1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486400" y="3505200"/>
            <a:ext cx="86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113</a:t>
            </a:r>
            <a:r>
              <a:rPr lang="en-US" sz="2800" b="1" dirty="0">
                <a:cs typeface="Times New Roman" pitchFamily="18" charset="0"/>
              </a:rPr>
              <a:t>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296478" y="4210878"/>
                <a:ext cx="5715000" cy="124649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∠1=103°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478" y="4210878"/>
                <a:ext cx="571500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</a:rPr>
              <a:t>Ex. 4  Find </a:t>
            </a:r>
            <a:r>
              <a:rPr lang="en-US" sz="3600" b="1" i="1" dirty="0" err="1">
                <a:solidFill>
                  <a:schemeClr val="tx2"/>
                </a:solidFill>
              </a:rPr>
              <a:t>m</a:t>
            </a:r>
            <a:r>
              <a:rPr lang="en-US" sz="3600" b="1" dirty="0" err="1">
                <a:solidFill>
                  <a:schemeClr val="tx2"/>
                </a:solidFill>
                <a:sym typeface="Symbol" pitchFamily="18" charset="2"/>
              </a:rPr>
              <a:t>QT</a:t>
            </a:r>
            <a:r>
              <a:rPr lang="en-US" sz="3600" b="1" dirty="0">
                <a:solidFill>
                  <a:schemeClr val="tx2"/>
                </a:solidFill>
                <a:sym typeface="Symbol" pitchFamily="18" charset="2"/>
              </a:rPr>
              <a:t>.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4724400" y="533400"/>
            <a:ext cx="2971800" cy="2971800"/>
          </a:xfrm>
          <a:prstGeom prst="ellipse">
            <a:avLst/>
          </a:prstGeom>
          <a:solidFill>
            <a:srgbClr val="FFCC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76800" y="457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315200" y="7620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Q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705600" y="3276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T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0" y="2895600"/>
            <a:ext cx="519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M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096000" y="1981200"/>
            <a:ext cx="688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92</a:t>
            </a:r>
            <a:r>
              <a:rPr lang="en-US" sz="2800" dirty="0">
                <a:sym typeface="MT Symbol" pitchFamily="82" charset="2"/>
              </a:rPr>
              <a:t>°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257800" y="838200"/>
            <a:ext cx="1524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5029200" y="1066800"/>
            <a:ext cx="23622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Arc 11"/>
          <p:cNvSpPr>
            <a:spLocks/>
          </p:cNvSpPr>
          <p:nvPr/>
        </p:nvSpPr>
        <p:spPr bwMode="auto">
          <a:xfrm rot="-2539237">
            <a:off x="2667000" y="0"/>
            <a:ext cx="609600" cy="533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117975" y="1676400"/>
            <a:ext cx="688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84</a:t>
            </a:r>
            <a:r>
              <a:rPr lang="en-US" sz="2800" dirty="0">
                <a:sym typeface="MT Symbol" pitchFamily="82" charset="2"/>
              </a:rPr>
              <a:t>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471370" y="4572000"/>
                <a:ext cx="5738930" cy="1284326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sz="75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7500" b="0" i="1" smtClean="0">
                              <a:latin typeface="Cambria Math" panose="02040503050406030204" pitchFamily="18" charset="0"/>
                            </a:rPr>
                            <m:t>𝑄𝑇</m:t>
                          </m:r>
                        </m:e>
                      </m:acc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370" y="4572000"/>
                <a:ext cx="5738930" cy="1284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>
                <a:solidFill>
                  <a:schemeClr val="tx2"/>
                </a:solidFill>
              </a:rPr>
              <a:t>Ex. 5  Find </a:t>
            </a:r>
            <a:r>
              <a:rPr lang="en-US" sz="3600" b="1" i="1">
                <a:solidFill>
                  <a:schemeClr val="tx2"/>
                </a:solidFill>
              </a:rPr>
              <a:t>x</a:t>
            </a:r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.</a:t>
            </a:r>
            <a:endParaRPr lang="en-US" sz="3600" b="1">
              <a:solidFill>
                <a:schemeClr val="tx2"/>
              </a:solidFill>
            </a:endParaRPr>
          </a:p>
        </p:txBody>
      </p:sp>
      <p:grpSp>
        <p:nvGrpSpPr>
          <p:cNvPr id="195600" name="Group 16"/>
          <p:cNvGrpSpPr>
            <a:grpSpLocks/>
          </p:cNvGrpSpPr>
          <p:nvPr/>
        </p:nvGrpSpPr>
        <p:grpSpPr bwMode="auto">
          <a:xfrm>
            <a:off x="3200400" y="152400"/>
            <a:ext cx="5334000" cy="5181600"/>
            <a:chOff x="720" y="2544"/>
            <a:chExt cx="1819" cy="1806"/>
          </a:xfrm>
        </p:grpSpPr>
        <p:sp>
          <p:nvSpPr>
            <p:cNvPr id="16389" name="Oval 17"/>
            <p:cNvSpPr>
              <a:spLocks noChangeArrowheads="1"/>
            </p:cNvSpPr>
            <p:nvPr/>
          </p:nvSpPr>
          <p:spPr bwMode="auto">
            <a:xfrm>
              <a:off x="720" y="2754"/>
              <a:ext cx="1109" cy="111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Line 18"/>
            <p:cNvSpPr>
              <a:spLocks noChangeShapeType="1"/>
            </p:cNvSpPr>
            <p:nvPr/>
          </p:nvSpPr>
          <p:spPr bwMode="auto">
            <a:xfrm>
              <a:off x="980" y="2846"/>
              <a:ext cx="739" cy="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19"/>
            <p:cNvSpPr>
              <a:spLocks noChangeShapeType="1"/>
            </p:cNvSpPr>
            <p:nvPr/>
          </p:nvSpPr>
          <p:spPr bwMode="auto">
            <a:xfrm flipH="1">
              <a:off x="968" y="3187"/>
              <a:ext cx="840" cy="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20"/>
            <p:cNvSpPr txBox="1">
              <a:spLocks noChangeArrowheads="1"/>
            </p:cNvSpPr>
            <p:nvPr/>
          </p:nvSpPr>
          <p:spPr bwMode="auto">
            <a:xfrm>
              <a:off x="1800" y="3294"/>
              <a:ext cx="739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>
                  <a:sym typeface="Symbol" pitchFamily="18" charset="2"/>
                </a:rPr>
                <a:t>45</a:t>
              </a:r>
              <a:endParaRPr lang="en-US" sz="3600"/>
            </a:p>
          </p:txBody>
        </p:sp>
        <p:sp>
          <p:nvSpPr>
            <p:cNvPr id="16393" name="Text Box 21"/>
            <p:cNvSpPr txBox="1">
              <a:spLocks noChangeArrowheads="1"/>
            </p:cNvSpPr>
            <p:nvPr/>
          </p:nvSpPr>
          <p:spPr bwMode="auto">
            <a:xfrm>
              <a:off x="1248" y="2544"/>
              <a:ext cx="739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/>
                <a:t>93</a:t>
              </a:r>
              <a:r>
                <a:rPr lang="en-US" sz="3600">
                  <a:sym typeface="Symbol" pitchFamily="18" charset="2"/>
                </a:rPr>
                <a:t></a:t>
              </a:r>
              <a:endParaRPr lang="en-US" sz="3600"/>
            </a:p>
          </p:txBody>
        </p:sp>
        <p:sp>
          <p:nvSpPr>
            <p:cNvPr id="16394" name="Text Box 22"/>
            <p:cNvSpPr txBox="1">
              <a:spLocks noChangeArrowheads="1"/>
            </p:cNvSpPr>
            <p:nvPr/>
          </p:nvSpPr>
          <p:spPr bwMode="auto">
            <a:xfrm>
              <a:off x="1248" y="3283"/>
              <a:ext cx="73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/>
                <a:t>x</a:t>
              </a:r>
              <a:r>
                <a:rPr lang="en-US" sz="3600">
                  <a:cs typeface="Times New Roman" pitchFamily="18" charset="0"/>
                </a:rPr>
                <a:t>º</a:t>
              </a:r>
            </a:p>
          </p:txBody>
        </p:sp>
        <p:sp>
          <p:nvSpPr>
            <p:cNvPr id="16395" name="Text Box 23"/>
            <p:cNvSpPr txBox="1">
              <a:spLocks noChangeArrowheads="1"/>
            </p:cNvSpPr>
            <p:nvPr/>
          </p:nvSpPr>
          <p:spPr bwMode="auto">
            <a:xfrm>
              <a:off x="1107" y="3842"/>
              <a:ext cx="74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/>
                <a:t>89</a:t>
              </a:r>
              <a:r>
                <a:rPr lang="en-US" sz="3600">
                  <a:sym typeface="Symbol" pitchFamily="18" charset="2"/>
                </a:rPr>
                <a:t></a:t>
              </a:r>
              <a:endParaRPr lang="en-US" sz="36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228600" y="4632483"/>
                <a:ext cx="5029200" cy="124649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=89°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4632483"/>
                <a:ext cx="502920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6600" b="1">
                <a:solidFill>
                  <a:schemeClr val="tx2"/>
                </a:solidFill>
              </a:rPr>
              <a:t>Case IV:</a:t>
            </a:r>
            <a:r>
              <a:rPr lang="en-US" sz="7200" b="1">
                <a:solidFill>
                  <a:schemeClr val="tx2"/>
                </a:solidFill>
              </a:rPr>
              <a:t> </a:t>
            </a:r>
            <a:r>
              <a:rPr lang="en-US" sz="4000"/>
              <a:t>Vertex is OUTSIDE circle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27025" y="990600"/>
            <a:ext cx="2438400" cy="26670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838200" y="838200"/>
            <a:ext cx="3832225" cy="25908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813" y="15224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69913" y="3290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308225" y="914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C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765425" y="2133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28600" y="5562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403225" y="838200"/>
            <a:ext cx="4267200" cy="10668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2874963" y="2743200"/>
          <a:ext cx="626903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ips Publishing Equation" r:id="rId4" imgW="2578100" imgH="393700" progId="Equation">
                  <p:embed/>
                </p:oleObj>
              </mc:Choice>
              <mc:Fallback>
                <p:oleObj name="ips Publishing Equation" r:id="rId4" imgW="2578100" imgH="3937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2743200"/>
                        <a:ext cx="6269037" cy="957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146425" y="1066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Century Gothic" pitchFamily="34" charset="0"/>
              </a:rPr>
              <a:t>ANGLE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 rot="4233406">
            <a:off x="-240506" y="2188368"/>
            <a:ext cx="148113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339933"/>
                </a:solidFill>
                <a:latin typeface="Century Gothic" pitchFamily="34" charset="0"/>
              </a:rPr>
              <a:t>LARGE ARC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 rot="3487403">
            <a:off x="1951038" y="1401762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entury Gothic" pitchFamily="34" charset="0"/>
              </a:rPr>
              <a:t>small ARC</a:t>
            </a:r>
          </a:p>
        </p:txBody>
      </p:sp>
      <p:grpSp>
        <p:nvGrpSpPr>
          <p:cNvPr id="17423" name="Group 15"/>
          <p:cNvGrpSpPr>
            <a:grpSpLocks/>
          </p:cNvGrpSpPr>
          <p:nvPr/>
        </p:nvGrpSpPr>
        <p:grpSpPr bwMode="auto">
          <a:xfrm rot="-2598120">
            <a:off x="838200" y="4038600"/>
            <a:ext cx="2438400" cy="1981200"/>
            <a:chOff x="1152" y="1803"/>
            <a:chExt cx="672" cy="576"/>
          </a:xfrm>
        </p:grpSpPr>
        <p:sp>
          <p:nvSpPr>
            <p:cNvPr id="17428" name="Oval 16"/>
            <p:cNvSpPr>
              <a:spLocks noChangeArrowheads="1"/>
            </p:cNvSpPr>
            <p:nvPr/>
          </p:nvSpPr>
          <p:spPr bwMode="auto">
            <a:xfrm>
              <a:off x="1248" y="1851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17"/>
            <p:cNvSpPr>
              <a:spLocks noChangeShapeType="1"/>
            </p:cNvSpPr>
            <p:nvPr/>
          </p:nvSpPr>
          <p:spPr bwMode="auto">
            <a:xfrm>
              <a:off x="1152" y="1803"/>
              <a:ext cx="38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8"/>
            <p:cNvSpPr>
              <a:spLocks noChangeShapeType="1"/>
            </p:cNvSpPr>
            <p:nvPr/>
          </p:nvSpPr>
          <p:spPr bwMode="auto">
            <a:xfrm>
              <a:off x="1152" y="1803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4" name="Group 19"/>
          <p:cNvGrpSpPr>
            <a:grpSpLocks/>
          </p:cNvGrpSpPr>
          <p:nvPr/>
        </p:nvGrpSpPr>
        <p:grpSpPr bwMode="auto">
          <a:xfrm rot="-4708469">
            <a:off x="4533900" y="4229100"/>
            <a:ext cx="2209800" cy="2133600"/>
            <a:chOff x="1776" y="2304"/>
            <a:chExt cx="672" cy="672"/>
          </a:xfrm>
        </p:grpSpPr>
        <p:sp>
          <p:nvSpPr>
            <p:cNvPr id="17425" name="Oval 20"/>
            <p:cNvSpPr>
              <a:spLocks noChangeArrowheads="1"/>
            </p:cNvSpPr>
            <p:nvPr/>
          </p:nvSpPr>
          <p:spPr bwMode="auto">
            <a:xfrm>
              <a:off x="1872" y="235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21"/>
            <p:cNvSpPr>
              <a:spLocks noChangeShapeType="1"/>
            </p:cNvSpPr>
            <p:nvPr/>
          </p:nvSpPr>
          <p:spPr bwMode="auto">
            <a:xfrm>
              <a:off x="1776" y="2304"/>
              <a:ext cx="19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22"/>
            <p:cNvSpPr>
              <a:spLocks noChangeShapeType="1"/>
            </p:cNvSpPr>
            <p:nvPr/>
          </p:nvSpPr>
          <p:spPr bwMode="auto">
            <a:xfrm>
              <a:off x="1776" y="2304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 rot="3538177">
                <a:off x="1101096" y="1883059"/>
                <a:ext cx="94476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−</m:t>
                      </m:r>
                    </m:oMath>
                  </m:oMathPara>
                </a14:m>
                <a:endParaRPr lang="en-US" sz="4800" dirty="0">
                  <a:solidFill>
                    <a:srgbClr val="00B0F0"/>
                  </a:solidFill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2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3538177">
                <a:off x="1101096" y="1883059"/>
                <a:ext cx="944760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742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609600" y="1524000"/>
            <a:ext cx="2971800" cy="3276600"/>
          </a:xfrm>
          <a:prstGeom prst="ellipse">
            <a:avLst/>
          </a:prstGeom>
          <a:solidFill>
            <a:srgbClr val="FF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1295400" y="1600200"/>
            <a:ext cx="3581400" cy="29718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14400" y="4572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581400" y="2667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609600" y="1600200"/>
            <a:ext cx="4267200" cy="10668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10000" y="1752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Ex. 6  Find </a:t>
            </a:r>
            <a:r>
              <a:rPr lang="en-US" sz="3600" b="1" i="1" smtClean="0"/>
              <a:t>m</a:t>
            </a:r>
            <a:r>
              <a:rPr lang="en-US" sz="3600" b="1" smtClean="0">
                <a:sym typeface="Symbol" pitchFamily="18" charset="2"/>
              </a:rPr>
              <a:t>1.</a:t>
            </a:r>
            <a:endParaRPr lang="en-US" sz="3600" smtClean="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505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65</a:t>
            </a:r>
            <a:r>
              <a:rPr lang="en-US" sz="2800" b="1">
                <a:cs typeface="Times New Roman" pitchFamily="18" charset="0"/>
              </a:rPr>
              <a:t>°</a:t>
            </a:r>
            <a:endParaRPr lang="en-US" sz="2800" b="1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743200" y="2209800"/>
            <a:ext cx="682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15</a:t>
            </a:r>
            <a:r>
              <a:rPr lang="en-US" sz="2800" b="1">
                <a:cs typeface="Times New Roman" pitchFamily="18" charset="0"/>
              </a:rPr>
              <a:t>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3613484" y="4850894"/>
                <a:ext cx="5029200" cy="124649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∠=25°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3484" y="4850894"/>
                <a:ext cx="502920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23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1447800" y="1143000"/>
            <a:ext cx="2971800" cy="3276600"/>
          </a:xfrm>
          <a:prstGeom prst="ellipse">
            <a:avLst/>
          </a:prstGeom>
          <a:solidFill>
            <a:srgbClr val="00FFCC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52400" y="2438400"/>
            <a:ext cx="48768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371600" y="1524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66800" y="2743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52400" y="1371600"/>
            <a:ext cx="4648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Ex. 7  Find </a:t>
            </a:r>
            <a:r>
              <a:rPr lang="en-US" sz="3600" b="1" i="1" smtClean="0"/>
              <a:t>m</a:t>
            </a:r>
            <a:r>
              <a:rPr lang="en-US" sz="3600" b="1" smtClean="0">
                <a:sym typeface="Symbol" pitchFamily="18" charset="2"/>
              </a:rPr>
              <a:t>AB.</a:t>
            </a:r>
            <a:endParaRPr lang="en-US" sz="3600" smtClean="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690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27</a:t>
            </a:r>
            <a:r>
              <a:rPr lang="en-US" sz="2800" b="1">
                <a:cs typeface="Times New Roman" pitchFamily="18" charset="0"/>
              </a:rPr>
              <a:t>°</a:t>
            </a:r>
            <a:endParaRPr lang="en-US" sz="2800" b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495800" y="2514600"/>
            <a:ext cx="682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70</a:t>
            </a:r>
            <a:r>
              <a:rPr lang="en-US" sz="2800" b="1">
                <a:cs typeface="Times New Roman" pitchFamily="18" charset="0"/>
              </a:rPr>
              <a:t>°</a:t>
            </a:r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1764738">
            <a:off x="304800" y="2057400"/>
            <a:ext cx="533400" cy="3810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Arc 11"/>
          <p:cNvSpPr>
            <a:spLocks/>
          </p:cNvSpPr>
          <p:nvPr/>
        </p:nvSpPr>
        <p:spPr bwMode="auto">
          <a:xfrm rot="-2539237">
            <a:off x="2667000" y="228600"/>
            <a:ext cx="609600" cy="533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3525253" y="4814887"/>
                <a:ext cx="5029200" cy="1285737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sz="75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75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5253" y="4814887"/>
                <a:ext cx="5029200" cy="12857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8932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09600" y="1066800"/>
            <a:ext cx="2971800" cy="3276600"/>
          </a:xfrm>
          <a:prstGeom prst="ellipse">
            <a:avLst/>
          </a:prstGeom>
          <a:solidFill>
            <a:srgbClr val="CCCC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2884488" y="2209800"/>
            <a:ext cx="2754312" cy="1893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514600" y="1143000"/>
            <a:ext cx="3124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800600" y="2057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Ex. 8  Find </a:t>
            </a:r>
            <a:r>
              <a:rPr lang="en-US" sz="3600" b="1" i="1" smtClean="0"/>
              <a:t>m</a:t>
            </a:r>
            <a:r>
              <a:rPr lang="en-US" sz="3600" b="1" smtClean="0">
                <a:sym typeface="Symbol" pitchFamily="18" charset="2"/>
              </a:rPr>
              <a:t>1.</a:t>
            </a:r>
            <a:endParaRPr lang="en-US" sz="3600" smtClean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rot="-4135735">
            <a:off x="-83343" y="1835943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260</a:t>
            </a:r>
            <a:r>
              <a:rPr lang="en-US" sz="2800" b="1">
                <a:cs typeface="Times New Roman" pitchFamily="18" charset="0"/>
              </a:rPr>
              <a:t>°</a:t>
            </a:r>
            <a:endParaRPr lang="en-US" sz="28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3429000" y="4800600"/>
                <a:ext cx="5029200" cy="124649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∠1=80°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9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0" y="4800600"/>
                <a:ext cx="502920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78480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25908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  <a:latin typeface="Berlin Sans FB" pitchFamily="34" charset="0"/>
              </a:rPr>
              <a:t>Classwork</a:t>
            </a:r>
            <a:br>
              <a:rPr lang="en-US" sz="5400" b="1" dirty="0" smtClean="0">
                <a:solidFill>
                  <a:schemeClr val="bg1"/>
                </a:solidFill>
                <a:latin typeface="Berlin Sans FB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Berlin Sans FB" pitchFamily="34" charset="0"/>
              </a:rPr>
              <a:t>Riddle Worksheet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133600" y="228600"/>
            <a:ext cx="49815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Homework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Review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25908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  <a:latin typeface="Berlin Sans FB" pitchFamily="34" charset="0"/>
              </a:rPr>
              <a:t>Homework</a:t>
            </a:r>
            <a:br>
              <a:rPr lang="en-US" sz="5400" b="1" dirty="0" smtClean="0">
                <a:solidFill>
                  <a:schemeClr val="bg1"/>
                </a:solidFill>
                <a:latin typeface="Berlin Sans FB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Berlin Sans FB" pitchFamily="34" charset="0"/>
              </a:rPr>
              <a:t>Practice Worksheet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u="sng" dirty="0" smtClean="0"/>
              <a:t>EOCT Review</a:t>
            </a:r>
            <a:endParaRPr lang="en-US" u="sng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48600" y="4038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009999"/>
                </a:solidFill>
                <a:latin typeface="Arial" charset="0"/>
              </a:rPr>
              <a:t>b</a:t>
            </a:r>
          </a:p>
        </p:txBody>
      </p:sp>
      <p:pic>
        <p:nvPicPr>
          <p:cNvPr id="37892" name="Picture 4" descr="bd05097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" y="3505200"/>
            <a:ext cx="72390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1800" dirty="0" smtClean="0">
                <a:solidFill>
                  <a:srgbClr val="000000"/>
                </a:solidFill>
              </a:rPr>
              <a:t>13.4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1800" dirty="0" smtClean="0">
                <a:solidFill>
                  <a:srgbClr val="000000"/>
                </a:solidFill>
              </a:rPr>
              <a:t>10.4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1800" dirty="0" smtClean="0">
                <a:solidFill>
                  <a:srgbClr val="000000"/>
                </a:solidFill>
              </a:rPr>
              <a:t>8.5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1800" dirty="0" smtClean="0">
                <a:solidFill>
                  <a:srgbClr val="000000"/>
                </a:solidFill>
              </a:rPr>
              <a:t>5.2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5800" y="1919287"/>
            <a:ext cx="7848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Megan is using an equilateral triangle as part of a design on a sweatshirt. Each side of the triangle is 12 inches long. Megan is gluing a line of stars from the midpoint of one side of this triangle to the opposite vertex. Approximately how long will the line of stars be? </a:t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Geometry</a:t>
            </a:r>
            <a:br>
              <a:rPr lang="en-US" sz="4000" dirty="0" smtClean="0">
                <a:solidFill>
                  <a:srgbClr val="FFFFCC"/>
                </a:solidFill>
              </a:rPr>
            </a:br>
            <a:r>
              <a:rPr lang="en-US" sz="4000" dirty="0" smtClean="0">
                <a:solidFill>
                  <a:srgbClr val="FFFFCC"/>
                </a:solidFill>
              </a:rPr>
              <a:t>Day 22 (9-6-13)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UNIT QUESTION: What special properties are found with the parts of a circle?</a:t>
            </a:r>
          </a:p>
          <a:p>
            <a:pPr eaLnBrk="1" hangingPunct="1"/>
            <a:r>
              <a:rPr lang="en-US" sz="1800" dirty="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sz="1800" u="sng" dirty="0">
                <a:solidFill>
                  <a:srgbClr val="FFFFCC"/>
                </a:solidFill>
                <a:latin typeface="Arial" charset="0"/>
              </a:rPr>
              <a:t>MMC9-12.G.C.1-5,G.GMD.1-3</a:t>
            </a:r>
          </a:p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Today’s Question:</a:t>
            </a:r>
          </a:p>
          <a:p>
            <a:pPr eaLnBrk="1" hangingPunct="1"/>
            <a:r>
              <a:rPr lang="en-US" sz="4000" dirty="0" smtClean="0">
                <a:solidFill>
                  <a:srgbClr val="FFFFCC"/>
                </a:solidFill>
                <a:latin typeface="Arial" charset="0"/>
              </a:rPr>
              <a:t>What other angle relationships do we know for circles?</a:t>
            </a:r>
            <a:endParaRPr lang="en-US" sz="4000" dirty="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r>
              <a:rPr lang="en-US" sz="1800" dirty="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sz="1800" u="sng" dirty="0">
                <a:solidFill>
                  <a:srgbClr val="FFFFCC"/>
                </a:solidFill>
                <a:latin typeface="Arial" charset="0"/>
              </a:rPr>
              <a:t>MMC9-12.G.C.2</a:t>
            </a:r>
          </a:p>
          <a:p>
            <a:pPr eaLnBrk="1" hangingPunct="1"/>
            <a:endParaRPr lang="en-US" sz="1800" dirty="0">
              <a:solidFill>
                <a:srgbClr val="FFFF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434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Impact"/>
              </a:rPr>
              <a:t>Time to make a</a:t>
            </a:r>
          </a:p>
          <a:p>
            <a:pPr algn="ctr"/>
            <a:r>
              <a:rPr lang="en-US" sz="3600" kern="1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Impact"/>
              </a:rPr>
              <a:t>Wheel of Formulas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214438" y="71438"/>
            <a:ext cx="6705600" cy="6705600"/>
            <a:chOff x="765" y="45"/>
            <a:chExt cx="4224" cy="4224"/>
          </a:xfrm>
        </p:grpSpPr>
        <p:grpSp>
          <p:nvGrpSpPr>
            <p:cNvPr id="8224" name="Group 3"/>
            <p:cNvGrpSpPr>
              <a:grpSpLocks/>
            </p:cNvGrpSpPr>
            <p:nvPr/>
          </p:nvGrpSpPr>
          <p:grpSpPr bwMode="auto">
            <a:xfrm>
              <a:off x="765" y="45"/>
              <a:ext cx="4224" cy="4224"/>
              <a:chOff x="765" y="45"/>
              <a:chExt cx="4224" cy="4224"/>
            </a:xfrm>
          </p:grpSpPr>
          <p:sp>
            <p:nvSpPr>
              <p:cNvPr id="8230" name="Oval 4"/>
              <p:cNvSpPr>
                <a:spLocks noChangeArrowheads="1"/>
              </p:cNvSpPr>
              <p:nvPr/>
            </p:nvSpPr>
            <p:spPr bwMode="auto">
              <a:xfrm>
                <a:off x="765" y="45"/>
                <a:ext cx="4224" cy="42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231" name="Line 5"/>
              <p:cNvSpPr>
                <a:spLocks noChangeShapeType="1"/>
              </p:cNvSpPr>
              <p:nvPr/>
            </p:nvSpPr>
            <p:spPr bwMode="auto">
              <a:xfrm flipV="1">
                <a:off x="2880" y="1536"/>
                <a:ext cx="2016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32" name="Line 6"/>
              <p:cNvSpPr>
                <a:spLocks noChangeShapeType="1"/>
              </p:cNvSpPr>
              <p:nvPr/>
            </p:nvSpPr>
            <p:spPr bwMode="auto">
              <a:xfrm>
                <a:off x="2880" y="2160"/>
                <a:ext cx="120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33" name="Line 7"/>
              <p:cNvSpPr>
                <a:spLocks noChangeShapeType="1"/>
              </p:cNvSpPr>
              <p:nvPr/>
            </p:nvSpPr>
            <p:spPr bwMode="auto">
              <a:xfrm flipH="1">
                <a:off x="1680" y="2160"/>
                <a:ext cx="1200" cy="17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34" name="Line 8"/>
              <p:cNvSpPr>
                <a:spLocks noChangeShapeType="1"/>
              </p:cNvSpPr>
              <p:nvPr/>
            </p:nvSpPr>
            <p:spPr bwMode="auto">
              <a:xfrm flipH="1" flipV="1">
                <a:off x="864" y="1536"/>
                <a:ext cx="2016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35" name="Line 9"/>
              <p:cNvSpPr>
                <a:spLocks noChangeShapeType="1"/>
              </p:cNvSpPr>
              <p:nvPr/>
            </p:nvSpPr>
            <p:spPr bwMode="auto">
              <a:xfrm flipV="1">
                <a:off x="2880" y="45"/>
                <a:ext cx="0" cy="2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225" name="Oval 10"/>
            <p:cNvSpPr>
              <a:spLocks noChangeArrowheads="1"/>
            </p:cNvSpPr>
            <p:nvPr/>
          </p:nvSpPr>
          <p:spPr bwMode="auto">
            <a:xfrm>
              <a:off x="1056" y="288"/>
              <a:ext cx="3648" cy="37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6" name="WordArt 11"/>
            <p:cNvSpPr>
              <a:spLocks noChangeArrowheads="1" noChangeShapeType="1" noTextEdit="1"/>
            </p:cNvSpPr>
            <p:nvPr/>
          </p:nvSpPr>
          <p:spPr bwMode="auto">
            <a:xfrm rot="2188586">
              <a:off x="2793" y="462"/>
              <a:ext cx="1867" cy="9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00458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Central Angle</a:t>
              </a:r>
            </a:p>
          </p:txBody>
        </p:sp>
        <p:sp>
          <p:nvSpPr>
            <p:cNvPr id="8227" name="WordArt 12"/>
            <p:cNvSpPr>
              <a:spLocks noChangeArrowheads="1" noChangeShapeType="1" noTextEdit="1"/>
            </p:cNvSpPr>
            <p:nvPr/>
          </p:nvSpPr>
          <p:spPr bwMode="auto">
            <a:xfrm rot="6640942">
              <a:off x="3312" y="2193"/>
              <a:ext cx="1867" cy="9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00458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Vertex ON circle</a:t>
              </a:r>
            </a:p>
          </p:txBody>
        </p:sp>
        <p:sp>
          <p:nvSpPr>
            <p:cNvPr id="8228" name="WordArt 13"/>
            <p:cNvSpPr>
              <a:spLocks noChangeArrowheads="1" noChangeShapeType="1" noTextEdit="1"/>
            </p:cNvSpPr>
            <p:nvPr/>
          </p:nvSpPr>
          <p:spPr bwMode="auto">
            <a:xfrm rot="10799563">
              <a:off x="1959" y="3147"/>
              <a:ext cx="1867" cy="9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00458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Vertex INSIDE circle</a:t>
              </a:r>
            </a:p>
          </p:txBody>
        </p:sp>
        <p:sp>
          <p:nvSpPr>
            <p:cNvPr id="8229" name="WordArt 14"/>
            <p:cNvSpPr>
              <a:spLocks noChangeArrowheads="1" noChangeShapeType="1" noTextEdit="1"/>
            </p:cNvSpPr>
            <p:nvPr/>
          </p:nvSpPr>
          <p:spPr bwMode="auto">
            <a:xfrm rot="-6473450">
              <a:off x="570" y="2118"/>
              <a:ext cx="1867" cy="9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00458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Vertex OUTSIDE circle</a:t>
              </a:r>
            </a:p>
          </p:txBody>
        </p:sp>
      </p:grpSp>
      <p:grpSp>
        <p:nvGrpSpPr>
          <p:cNvPr id="8195" name="Group 15"/>
          <p:cNvGrpSpPr>
            <a:grpSpLocks/>
          </p:cNvGrpSpPr>
          <p:nvPr/>
        </p:nvGrpSpPr>
        <p:grpSpPr bwMode="auto">
          <a:xfrm>
            <a:off x="5486400" y="1143000"/>
            <a:ext cx="838200" cy="838200"/>
            <a:chOff x="3456" y="720"/>
            <a:chExt cx="528" cy="528"/>
          </a:xfrm>
        </p:grpSpPr>
        <p:sp>
          <p:nvSpPr>
            <p:cNvPr id="8221" name="Oval 16"/>
            <p:cNvSpPr>
              <a:spLocks noChangeArrowheads="1"/>
            </p:cNvSpPr>
            <p:nvPr/>
          </p:nvSpPr>
          <p:spPr bwMode="auto">
            <a:xfrm>
              <a:off x="3456" y="720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2" name="Line 17"/>
            <p:cNvSpPr>
              <a:spLocks noChangeShapeType="1"/>
            </p:cNvSpPr>
            <p:nvPr/>
          </p:nvSpPr>
          <p:spPr bwMode="auto">
            <a:xfrm flipV="1">
              <a:off x="3744" y="816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23" name="Line 18"/>
            <p:cNvSpPr>
              <a:spLocks noChangeShapeType="1"/>
            </p:cNvSpPr>
            <p:nvPr/>
          </p:nvSpPr>
          <p:spPr bwMode="auto">
            <a:xfrm>
              <a:off x="3744" y="1008"/>
              <a:ext cx="24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196" name="Group 19"/>
          <p:cNvGrpSpPr>
            <a:grpSpLocks/>
          </p:cNvGrpSpPr>
          <p:nvPr/>
        </p:nvGrpSpPr>
        <p:grpSpPr bwMode="auto">
          <a:xfrm>
            <a:off x="6400800" y="2971800"/>
            <a:ext cx="838200" cy="838200"/>
            <a:chOff x="4032" y="1872"/>
            <a:chExt cx="528" cy="528"/>
          </a:xfrm>
        </p:grpSpPr>
        <p:sp>
          <p:nvSpPr>
            <p:cNvPr id="8218" name="Oval 20"/>
            <p:cNvSpPr>
              <a:spLocks noChangeArrowheads="1"/>
            </p:cNvSpPr>
            <p:nvPr/>
          </p:nvSpPr>
          <p:spPr bwMode="auto">
            <a:xfrm>
              <a:off x="4032" y="187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9" name="Line 21"/>
            <p:cNvSpPr>
              <a:spLocks noChangeShapeType="1"/>
            </p:cNvSpPr>
            <p:nvPr/>
          </p:nvSpPr>
          <p:spPr bwMode="auto">
            <a:xfrm flipV="1">
              <a:off x="4032" y="1968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20" name="Line 22"/>
            <p:cNvSpPr>
              <a:spLocks noChangeShapeType="1"/>
            </p:cNvSpPr>
            <p:nvPr/>
          </p:nvSpPr>
          <p:spPr bwMode="auto">
            <a:xfrm flipV="1">
              <a:off x="4272" y="1968"/>
              <a:ext cx="24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197" name="Group 23"/>
          <p:cNvGrpSpPr>
            <a:grpSpLocks/>
          </p:cNvGrpSpPr>
          <p:nvPr/>
        </p:nvGrpSpPr>
        <p:grpSpPr bwMode="auto">
          <a:xfrm>
            <a:off x="4343400" y="5257800"/>
            <a:ext cx="838200" cy="838200"/>
            <a:chOff x="2736" y="3312"/>
            <a:chExt cx="528" cy="528"/>
          </a:xfrm>
        </p:grpSpPr>
        <p:sp>
          <p:nvSpPr>
            <p:cNvPr id="8215" name="Oval 24"/>
            <p:cNvSpPr>
              <a:spLocks noChangeArrowheads="1"/>
            </p:cNvSpPr>
            <p:nvPr/>
          </p:nvSpPr>
          <p:spPr bwMode="auto">
            <a:xfrm>
              <a:off x="2736" y="331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6" name="Line 25"/>
            <p:cNvSpPr>
              <a:spLocks noChangeShapeType="1"/>
            </p:cNvSpPr>
            <p:nvPr/>
          </p:nvSpPr>
          <p:spPr bwMode="auto">
            <a:xfrm flipV="1">
              <a:off x="2832" y="3408"/>
              <a:ext cx="38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17" name="Line 26"/>
            <p:cNvSpPr>
              <a:spLocks noChangeShapeType="1"/>
            </p:cNvSpPr>
            <p:nvPr/>
          </p:nvSpPr>
          <p:spPr bwMode="auto">
            <a:xfrm>
              <a:off x="2784" y="3456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198" name="Group 27"/>
          <p:cNvGrpSpPr>
            <a:grpSpLocks/>
          </p:cNvGrpSpPr>
          <p:nvPr/>
        </p:nvGrpSpPr>
        <p:grpSpPr bwMode="auto">
          <a:xfrm rot="-5756470">
            <a:off x="6019800" y="3962400"/>
            <a:ext cx="838200" cy="1143000"/>
            <a:chOff x="3888" y="2400"/>
            <a:chExt cx="528" cy="720"/>
          </a:xfrm>
        </p:grpSpPr>
        <p:sp>
          <p:nvSpPr>
            <p:cNvPr id="8212" name="Oval 28"/>
            <p:cNvSpPr>
              <a:spLocks noChangeArrowheads="1"/>
            </p:cNvSpPr>
            <p:nvPr/>
          </p:nvSpPr>
          <p:spPr bwMode="auto">
            <a:xfrm>
              <a:off x="3888" y="259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3" name="Line 29"/>
            <p:cNvSpPr>
              <a:spLocks noChangeShapeType="1"/>
            </p:cNvSpPr>
            <p:nvPr/>
          </p:nvSpPr>
          <p:spPr bwMode="auto">
            <a:xfrm>
              <a:off x="3984" y="2400"/>
              <a:ext cx="38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lg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14" name="Line 30"/>
            <p:cNvSpPr>
              <a:spLocks noChangeShapeType="1"/>
            </p:cNvSpPr>
            <p:nvPr/>
          </p:nvSpPr>
          <p:spPr bwMode="auto">
            <a:xfrm flipV="1">
              <a:off x="3984" y="2688"/>
              <a:ext cx="38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199" name="Group 31"/>
          <p:cNvGrpSpPr>
            <a:grpSpLocks/>
          </p:cNvGrpSpPr>
          <p:nvPr/>
        </p:nvGrpSpPr>
        <p:grpSpPr bwMode="auto">
          <a:xfrm>
            <a:off x="2200275" y="4572000"/>
            <a:ext cx="990600" cy="914400"/>
            <a:chOff x="1386" y="2856"/>
            <a:chExt cx="624" cy="576"/>
          </a:xfrm>
        </p:grpSpPr>
        <p:sp>
          <p:nvSpPr>
            <p:cNvPr id="8209" name="Oval 32"/>
            <p:cNvSpPr>
              <a:spLocks noChangeArrowheads="1"/>
            </p:cNvSpPr>
            <p:nvPr/>
          </p:nvSpPr>
          <p:spPr bwMode="auto">
            <a:xfrm>
              <a:off x="1482" y="2904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0" name="Line 33"/>
            <p:cNvSpPr>
              <a:spLocks noChangeShapeType="1"/>
            </p:cNvSpPr>
            <p:nvPr/>
          </p:nvSpPr>
          <p:spPr bwMode="auto">
            <a:xfrm>
              <a:off x="1386" y="2856"/>
              <a:ext cx="38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11" name="Line 34"/>
            <p:cNvSpPr>
              <a:spLocks noChangeShapeType="1"/>
            </p:cNvSpPr>
            <p:nvPr/>
          </p:nvSpPr>
          <p:spPr bwMode="auto">
            <a:xfrm>
              <a:off x="1386" y="2856"/>
              <a:ext cx="62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200" name="Group 35"/>
          <p:cNvGrpSpPr>
            <a:grpSpLocks/>
          </p:cNvGrpSpPr>
          <p:nvPr/>
        </p:nvGrpSpPr>
        <p:grpSpPr bwMode="auto">
          <a:xfrm rot="2311688">
            <a:off x="1600200" y="2943225"/>
            <a:ext cx="1066800" cy="914400"/>
            <a:chOff x="1152" y="1803"/>
            <a:chExt cx="672" cy="576"/>
          </a:xfrm>
        </p:grpSpPr>
        <p:sp>
          <p:nvSpPr>
            <p:cNvPr id="8206" name="Oval 36"/>
            <p:cNvSpPr>
              <a:spLocks noChangeArrowheads="1"/>
            </p:cNvSpPr>
            <p:nvPr/>
          </p:nvSpPr>
          <p:spPr bwMode="auto">
            <a:xfrm>
              <a:off x="1248" y="1851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7" name="Line 37"/>
            <p:cNvSpPr>
              <a:spLocks noChangeShapeType="1"/>
            </p:cNvSpPr>
            <p:nvPr/>
          </p:nvSpPr>
          <p:spPr bwMode="auto">
            <a:xfrm>
              <a:off x="1152" y="1803"/>
              <a:ext cx="38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08" name="Line 38"/>
            <p:cNvSpPr>
              <a:spLocks noChangeShapeType="1"/>
            </p:cNvSpPr>
            <p:nvPr/>
          </p:nvSpPr>
          <p:spPr bwMode="auto">
            <a:xfrm>
              <a:off x="1152" y="1803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201" name="Group 39"/>
          <p:cNvGrpSpPr>
            <a:grpSpLocks/>
          </p:cNvGrpSpPr>
          <p:nvPr/>
        </p:nvGrpSpPr>
        <p:grpSpPr bwMode="auto">
          <a:xfrm rot="-2772211">
            <a:off x="2395538" y="3614738"/>
            <a:ext cx="1066800" cy="1066800"/>
            <a:chOff x="1776" y="2304"/>
            <a:chExt cx="672" cy="672"/>
          </a:xfrm>
        </p:grpSpPr>
        <p:sp>
          <p:nvSpPr>
            <p:cNvPr id="8203" name="Oval 40"/>
            <p:cNvSpPr>
              <a:spLocks noChangeArrowheads="1"/>
            </p:cNvSpPr>
            <p:nvPr/>
          </p:nvSpPr>
          <p:spPr bwMode="auto">
            <a:xfrm>
              <a:off x="1872" y="235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4" name="Line 41"/>
            <p:cNvSpPr>
              <a:spLocks noChangeShapeType="1"/>
            </p:cNvSpPr>
            <p:nvPr/>
          </p:nvSpPr>
          <p:spPr bwMode="auto">
            <a:xfrm>
              <a:off x="1776" y="2304"/>
              <a:ext cx="19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05" name="Line 42"/>
            <p:cNvSpPr>
              <a:spLocks noChangeShapeType="1"/>
            </p:cNvSpPr>
            <p:nvPr/>
          </p:nvSpPr>
          <p:spPr bwMode="auto">
            <a:xfrm>
              <a:off x="1776" y="2304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202" name="WordArt 43"/>
          <p:cNvSpPr>
            <a:spLocks noChangeArrowheads="1" noChangeShapeType="1" noTextEdit="1"/>
          </p:cNvSpPr>
          <p:nvPr/>
        </p:nvSpPr>
        <p:spPr bwMode="auto">
          <a:xfrm rot="-2088096">
            <a:off x="2362200" y="990600"/>
            <a:ext cx="19240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loucester MT Extra Condensed"/>
              </a:rPr>
              <a:t>Arc Angle </a:t>
            </a:r>
          </a:p>
          <a:p>
            <a:pPr algn="ctr"/>
            <a:r>
              <a:rPr lang="en-US" sz="3600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loucester MT Extra Condensed"/>
              </a:rPr>
              <a:t>Formulas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895600" y="13716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648200" y="14478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648200" y="32004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572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910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P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029200" y="1066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0960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B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667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C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4953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5943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229" name="Group 14"/>
          <p:cNvGrpSpPr>
            <a:grpSpLocks/>
          </p:cNvGrpSpPr>
          <p:nvPr/>
        </p:nvGrpSpPr>
        <p:grpSpPr bwMode="auto">
          <a:xfrm>
            <a:off x="4648200" y="1447800"/>
            <a:ext cx="1371600" cy="2667000"/>
            <a:chOff x="2928" y="912"/>
            <a:chExt cx="864" cy="1680"/>
          </a:xfrm>
        </p:grpSpPr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 flipH="1">
              <a:off x="2928" y="912"/>
              <a:ext cx="240" cy="1104"/>
            </a:xfrm>
            <a:prstGeom prst="lin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2928" y="2016"/>
              <a:ext cx="864" cy="576"/>
            </a:xfrm>
            <a:prstGeom prst="lin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aphicFrame>
        <p:nvGraphicFramePr>
          <p:cNvPr id="201746" name="Object 18"/>
          <p:cNvGraphicFramePr>
            <a:graphicFrameLocks noChangeAspect="1"/>
          </p:cNvGraphicFramePr>
          <p:nvPr/>
        </p:nvGraphicFramePr>
        <p:xfrm>
          <a:off x="2197100" y="5373688"/>
          <a:ext cx="47482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1028254" imgH="177723" progId="Equation.DSMT4">
                  <p:embed/>
                </p:oleObj>
              </mc:Choice>
              <mc:Fallback>
                <p:oleObj name="Equation" r:id="rId3" imgW="1028254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5373688"/>
                        <a:ext cx="4748213" cy="820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6600" b="1" dirty="0">
                <a:solidFill>
                  <a:schemeClr val="tx2"/>
                </a:solidFill>
              </a:rPr>
              <a:t>Case I:</a:t>
            </a:r>
            <a:r>
              <a:rPr lang="en-US" sz="7200" b="1" dirty="0">
                <a:solidFill>
                  <a:schemeClr val="tx2"/>
                </a:solidFill>
              </a:rPr>
              <a:t> </a:t>
            </a:r>
            <a:r>
              <a:rPr lang="en-US" sz="5000" dirty="0">
                <a:solidFill>
                  <a:schemeClr val="tx2"/>
                </a:solidFill>
              </a:rPr>
              <a:t>Vertex is </a:t>
            </a:r>
            <a:r>
              <a:rPr lang="en-US" sz="5000" b="1" dirty="0">
                <a:solidFill>
                  <a:schemeClr val="tx2"/>
                </a:solidFill>
              </a:rPr>
              <a:t>AT</a:t>
            </a:r>
            <a:r>
              <a:rPr lang="en-US" sz="5000" dirty="0">
                <a:solidFill>
                  <a:schemeClr val="tx2"/>
                </a:solidFill>
              </a:rPr>
              <a:t> the center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sz="6600" b="1" dirty="0" smtClean="0"/>
              <a:t>Case II:</a:t>
            </a:r>
            <a:r>
              <a:rPr lang="en-US" sz="7200" b="1" dirty="0" smtClean="0"/>
              <a:t> </a:t>
            </a:r>
            <a:r>
              <a:rPr lang="en-US" sz="5000" dirty="0" smtClean="0"/>
              <a:t>Vertex is </a:t>
            </a:r>
            <a:r>
              <a:rPr lang="en-US" sz="5000" b="1" dirty="0" smtClean="0"/>
              <a:t>ON</a:t>
            </a:r>
            <a:r>
              <a:rPr lang="en-US" sz="5000" dirty="0" smtClean="0"/>
              <a:t> circle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04800" y="1346200"/>
            <a:ext cx="3048000" cy="3073400"/>
          </a:xfrm>
          <a:prstGeom prst="ellipse">
            <a:avLst/>
          </a:prstGeom>
          <a:solidFill>
            <a:srgbClr val="66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533400" y="1346200"/>
            <a:ext cx="1295400" cy="2362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828800" y="1346200"/>
            <a:ext cx="1295400" cy="2438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3581400" y="1447800"/>
          <a:ext cx="533400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ips Publishing Equation" r:id="rId4" imgW="1155700" imgH="393700" progId="Equation">
                  <p:embed/>
                </p:oleObj>
              </mc:Choice>
              <mc:Fallback>
                <p:oleObj name="ips Publishing Equation" r:id="rId4" imgW="1155700" imgH="393700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447800"/>
                        <a:ext cx="5334000" cy="181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581400" y="3962400"/>
            <a:ext cx="1981200" cy="1828800"/>
          </a:xfrm>
          <a:prstGeom prst="ellipse">
            <a:avLst/>
          </a:prstGeom>
          <a:solidFill>
            <a:srgbClr val="FF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343400" y="3352800"/>
            <a:ext cx="685800" cy="243840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4343400" y="5737225"/>
            <a:ext cx="2895600" cy="7620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381125" y="196373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latin typeface="Century Gothic" pitchFamily="34" charset="0"/>
              </a:rPr>
              <a:t>ANGLE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143000" y="38862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ARC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 rot="3239402">
            <a:off x="4183857" y="5569743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latin typeface="Century Gothic" pitchFamily="34" charset="0"/>
              </a:rPr>
              <a:t>ANGLE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 rot="3754483">
            <a:off x="4968082" y="4206081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ARC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3048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Ex. 1   Find </a:t>
            </a:r>
            <a:r>
              <a:rPr lang="en-US" sz="3600" b="1" i="1" dirty="0"/>
              <a:t>m</a:t>
            </a:r>
            <a:r>
              <a:rPr lang="en-US" sz="3600" b="1" dirty="0">
                <a:sym typeface="Symbol" pitchFamily="18" charset="2"/>
              </a:rPr>
              <a:t>1.</a:t>
            </a:r>
            <a:endParaRPr lang="en-US" sz="3600" b="1" dirty="0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5029200" y="533400"/>
            <a:ext cx="3084513" cy="3048000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5029200" y="2438400"/>
            <a:ext cx="3048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7772400" y="2438400"/>
            <a:ext cx="3048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96000" y="35052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/>
              <a:t>84</a:t>
            </a:r>
            <a:r>
              <a:rPr lang="en-US" sz="4000" b="1" dirty="0">
                <a:cs typeface="Times New Roman" pitchFamily="18" charset="0"/>
              </a:rPr>
              <a:t>°</a:t>
            </a:r>
            <a:endParaRPr lang="en-US" sz="4000" b="1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467600" y="2514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1256" name="Text Box 8"/>
              <p:cNvSpPr txBox="1">
                <a:spLocks noChangeArrowheads="1"/>
              </p:cNvSpPr>
              <p:nvPr/>
            </p:nvSpPr>
            <p:spPr bwMode="auto">
              <a:xfrm>
                <a:off x="304800" y="4038600"/>
                <a:ext cx="5029200" cy="124649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5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7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∠1=42°</m:t>
                      </m:r>
                    </m:oMath>
                  </m:oMathPara>
                </a14:m>
                <a:endParaRPr lang="en-US" sz="7500" dirty="0"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8125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038600"/>
                <a:ext cx="5029200" cy="1246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6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422</Words>
  <Application>Microsoft Office PowerPoint</Application>
  <PresentationFormat>On-screen Show (4:3)</PresentationFormat>
  <Paragraphs>118</Paragraphs>
  <Slides>20</Slides>
  <Notes>3</Notes>
  <HiddenSlides>2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8" baseType="lpstr">
      <vt:lpstr>Arial</vt:lpstr>
      <vt:lpstr>Arial Black</vt:lpstr>
      <vt:lpstr>Berlin Sans FB</vt:lpstr>
      <vt:lpstr>Cambria Math</vt:lpstr>
      <vt:lpstr>Century Gothic</vt:lpstr>
      <vt:lpstr>Gloucester MT Extra Condensed</vt:lpstr>
      <vt:lpstr>Impact</vt:lpstr>
      <vt:lpstr>MarkingPenHeavy</vt:lpstr>
      <vt:lpstr>MT Symbol</vt:lpstr>
      <vt:lpstr>Symbol</vt:lpstr>
      <vt:lpstr>Times New Roman</vt:lpstr>
      <vt:lpstr>Default Design</vt:lpstr>
      <vt:lpstr>1_Default Design</vt:lpstr>
      <vt:lpstr>iRespondQuestionMaster</vt:lpstr>
      <vt:lpstr>iRespondGraphMaster</vt:lpstr>
      <vt:lpstr>3_Default Design</vt:lpstr>
      <vt:lpstr>Equation</vt:lpstr>
      <vt:lpstr>ips Publishing Equation</vt:lpstr>
      <vt:lpstr>PowerPoint Presentation</vt:lpstr>
      <vt:lpstr>PowerPoint Presentation</vt:lpstr>
      <vt:lpstr>EOCT Review</vt:lpstr>
      <vt:lpstr>CCGPS Geometry Day 22 (9-6-13)</vt:lpstr>
      <vt:lpstr>PowerPoint Presentation</vt:lpstr>
      <vt:lpstr>PowerPoint Presentation</vt:lpstr>
      <vt:lpstr>PowerPoint Presentation</vt:lpstr>
      <vt:lpstr>Case II: Vertex is ON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Ex. 6  Find m1.</vt:lpstr>
      <vt:lpstr>Ex. 7  Find mAB.</vt:lpstr>
      <vt:lpstr>Ex. 8  Find m1.</vt:lpstr>
      <vt:lpstr>Classwork Riddle Worksheet</vt:lpstr>
      <vt:lpstr>Homework Practice Worksheet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Brooks, Chase</cp:lastModifiedBy>
  <cp:revision>74</cp:revision>
  <dcterms:created xsi:type="dcterms:W3CDTF">2002-02-14T15:27:49Z</dcterms:created>
  <dcterms:modified xsi:type="dcterms:W3CDTF">2014-11-17T05:37:49Z</dcterms:modified>
</cp:coreProperties>
</file>