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AEDA-6728-4E6A-9C7C-046022322C9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F0C4-DADC-4CBA-9082-FC92538E64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AEDA-6728-4E6A-9C7C-046022322C9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F0C4-DADC-4CBA-9082-FC92538E6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AEDA-6728-4E6A-9C7C-046022322C9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F0C4-DADC-4CBA-9082-FC92538E6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AEDA-6728-4E6A-9C7C-046022322C9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F0C4-DADC-4CBA-9082-FC92538E6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AEDA-6728-4E6A-9C7C-046022322C9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F0C4-DADC-4CBA-9082-FC92538E6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AEDA-6728-4E6A-9C7C-046022322C9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F0C4-DADC-4CBA-9082-FC92538E6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AEDA-6728-4E6A-9C7C-046022322C9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F0C4-DADC-4CBA-9082-FC92538E64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AEDA-6728-4E6A-9C7C-046022322C9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F0C4-DADC-4CBA-9082-FC92538E6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AEDA-6728-4E6A-9C7C-046022322C9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F0C4-DADC-4CBA-9082-FC92538E6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AEDA-6728-4E6A-9C7C-046022322C9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F0C4-DADC-4CBA-9082-FC92538E6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AEDA-6728-4E6A-9C7C-046022322C9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F0C4-DADC-4CBA-9082-FC92538E64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F2AEDA-6728-4E6A-9C7C-046022322C9C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89F0C4-DADC-4CBA-9082-FC92538E64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measure correlation…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Correlation – Scatter Plots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/>
              <a:t>Correlation</a:t>
            </a:r>
            <a:r>
              <a:rPr lang="en-US" dirty="0" smtClean="0"/>
              <a:t> refers to relationship or association between two variables</a:t>
            </a:r>
          </a:p>
          <a:p>
            <a:r>
              <a:rPr lang="en-US" dirty="0" smtClean="0"/>
              <a:t>There are several characteristics we consider we describing the correlation between two variables: </a:t>
            </a:r>
            <a:r>
              <a:rPr lang="en-US" i="1" dirty="0" smtClean="0"/>
              <a:t>direction, linearity, strength, outliers, and causation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028437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5743" y="5486400"/>
            <a:ext cx="6512511" cy="1143000"/>
          </a:xfrm>
        </p:spPr>
        <p:txBody>
          <a:bodyPr/>
          <a:lstStyle/>
          <a:p>
            <a:r>
              <a:rPr lang="en-US" dirty="0" smtClean="0"/>
              <a:t>Direction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380999"/>
            <a:ext cx="8670329" cy="1524001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23892"/>
            <a:ext cx="8686800" cy="141846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3809999"/>
            <a:ext cx="8686801" cy="140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34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57800"/>
            <a:ext cx="6512511" cy="1143000"/>
          </a:xfrm>
        </p:spPr>
        <p:txBody>
          <a:bodyPr/>
          <a:lstStyle/>
          <a:p>
            <a:r>
              <a:rPr lang="en-US" dirty="0" smtClean="0"/>
              <a:t>Linearity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09600"/>
            <a:ext cx="8153400" cy="76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We try to determine whether the data follow a </a:t>
            </a:r>
            <a:r>
              <a:rPr lang="en-US" sz="2400" b="1" dirty="0" smtClean="0"/>
              <a:t>linear</a:t>
            </a:r>
            <a:r>
              <a:rPr lang="en-US" sz="2400" dirty="0" smtClean="0"/>
              <a:t> trend, or approximately form a </a:t>
            </a:r>
            <a:r>
              <a:rPr lang="en-US" sz="2400" b="1" i="1" dirty="0" smtClean="0"/>
              <a:t>straight line</a:t>
            </a:r>
            <a:endParaRPr lang="en-US" sz="2400" b="1" i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09800"/>
            <a:ext cx="4045526" cy="25908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299" y="2298700"/>
            <a:ext cx="4499919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13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444" y="5638800"/>
            <a:ext cx="6512511" cy="1022030"/>
          </a:xfrm>
        </p:spPr>
        <p:txBody>
          <a:bodyPr/>
          <a:lstStyle/>
          <a:p>
            <a:r>
              <a:rPr lang="en-US" dirty="0" smtClean="0"/>
              <a:t>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304800"/>
            <a:ext cx="8534400" cy="1783080"/>
          </a:xfrm>
        </p:spPr>
        <p:txBody>
          <a:bodyPr/>
          <a:lstStyle/>
          <a:p>
            <a:r>
              <a:rPr lang="en-US" dirty="0" smtClean="0"/>
              <a:t>We want to know how closely the data follows a pattern or trend.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strength of correlation </a:t>
            </a:r>
            <a:r>
              <a:rPr lang="en-US" dirty="0" smtClean="0"/>
              <a:t>is usually described as </a:t>
            </a:r>
            <a:r>
              <a:rPr lang="en-US" sz="2400" b="1" dirty="0" smtClean="0"/>
              <a:t>strong, moderate, or weak</a:t>
            </a:r>
            <a:endParaRPr lang="en-US" sz="2400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57400"/>
            <a:ext cx="7391400" cy="346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67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181600"/>
            <a:ext cx="6512511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85800"/>
            <a:ext cx="8525936" cy="4038600"/>
          </a:xfrm>
        </p:spPr>
      </p:pic>
    </p:spTree>
    <p:extLst>
      <p:ext uri="{BB962C8B-B14F-4D97-AF65-F5344CB8AC3E}">
        <p14:creationId xmlns:p14="http://schemas.microsoft.com/office/powerpoint/2010/main" val="2418670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05400"/>
            <a:ext cx="7198311" cy="1143000"/>
          </a:xfrm>
        </p:spPr>
        <p:txBody>
          <a:bodyPr/>
          <a:lstStyle/>
          <a:p>
            <a:r>
              <a:rPr lang="en-US" dirty="0" smtClean="0"/>
              <a:t>White Board Problem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500056" cy="1676400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7400"/>
            <a:ext cx="8610600" cy="5934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2971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b. Describe the relationship between the data using the  correlation terms we have just learned.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9660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29200"/>
            <a:ext cx="7391400" cy="990600"/>
          </a:xfrm>
        </p:spPr>
        <p:txBody>
          <a:bodyPr/>
          <a:lstStyle/>
          <a:p>
            <a:r>
              <a:rPr lang="en-US" dirty="0" smtClean="0"/>
              <a:t>Measuring Correlation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81000" y="731520"/>
                <a:ext cx="8305800" cy="406908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As we seen by Jon’s guess about what the correlation coefficient was of our last classes example.</a:t>
                </a:r>
              </a:p>
              <a:p>
                <a:r>
                  <a:rPr lang="en-US" dirty="0" smtClean="0"/>
                  <a:t>The method of guessing based on picture alone can be quite inaccurate.</a:t>
                </a:r>
              </a:p>
              <a:p>
                <a:r>
                  <a:rPr lang="en-US" dirty="0" smtClean="0"/>
                  <a:t>Therefore, we have a method of deriving Pearson’s Correlation Coefficient (r).</a:t>
                </a:r>
              </a:p>
              <a:p>
                <a:pPr lvl="1"/>
                <a:r>
                  <a:rPr lang="en-US" dirty="0" smtClean="0"/>
                  <a:t>This number falls between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{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≤1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The </a:t>
                </a:r>
                <a:r>
                  <a:rPr lang="en-US" b="1" dirty="0" smtClean="0"/>
                  <a:t>sign</a:t>
                </a:r>
                <a:r>
                  <a:rPr lang="en-US" dirty="0" smtClean="0"/>
                  <a:t> of </a:t>
                </a:r>
                <a:r>
                  <a:rPr lang="en-US" i="1" dirty="0" smtClean="0"/>
                  <a:t>r</a:t>
                </a:r>
                <a:r>
                  <a:rPr lang="en-US" dirty="0" smtClean="0"/>
                  <a:t> represents the </a:t>
                </a:r>
                <a:r>
                  <a:rPr lang="en-US" sz="2400" b="1" dirty="0" smtClean="0"/>
                  <a:t>direction</a:t>
                </a:r>
                <a:r>
                  <a:rPr lang="en-US" dirty="0" smtClean="0"/>
                  <a:t> of the correlation</a:t>
                </a:r>
              </a:p>
              <a:p>
                <a:r>
                  <a:rPr lang="en-US" dirty="0" smtClean="0"/>
                  <a:t>The </a:t>
                </a:r>
                <a:r>
                  <a:rPr lang="en-US" b="1" dirty="0" smtClean="0"/>
                  <a:t>size</a:t>
                </a:r>
                <a:r>
                  <a:rPr lang="en-US" dirty="0" smtClean="0"/>
                  <a:t> of </a:t>
                </a:r>
                <a:r>
                  <a:rPr lang="en-US" i="1" dirty="0" smtClean="0"/>
                  <a:t>r</a:t>
                </a:r>
                <a:r>
                  <a:rPr lang="en-US" dirty="0" smtClean="0"/>
                  <a:t> represents the </a:t>
                </a:r>
                <a:r>
                  <a:rPr lang="en-US" sz="2400" b="1" dirty="0" smtClean="0"/>
                  <a:t>strength</a:t>
                </a:r>
                <a:r>
                  <a:rPr lang="en-US" dirty="0" smtClean="0"/>
                  <a:t> of the correlation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81000" y="731520"/>
                <a:ext cx="8305800" cy="4069080"/>
              </a:xfrm>
              <a:blipFill rotWithShape="1">
                <a:blip r:embed="rId2"/>
                <a:stretch>
                  <a:fillRect l="-881" t="-3144" r="-1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22385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791200"/>
            <a:ext cx="6512511" cy="961832"/>
          </a:xfrm>
        </p:spPr>
        <p:txBody>
          <a:bodyPr/>
          <a:lstStyle/>
          <a:p>
            <a:r>
              <a:rPr lang="en-US" dirty="0" smtClean="0"/>
              <a:t>Correlation Chart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600"/>
            <a:ext cx="7391400" cy="5614833"/>
          </a:xfrm>
        </p:spPr>
      </p:pic>
    </p:spTree>
    <p:extLst>
      <p:ext uri="{BB962C8B-B14F-4D97-AF65-F5344CB8AC3E}">
        <p14:creationId xmlns:p14="http://schemas.microsoft.com/office/powerpoint/2010/main" val="3896942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78</TotalTime>
  <Words>194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Correlation – Scatter Plots</vt:lpstr>
      <vt:lpstr>Correlation</vt:lpstr>
      <vt:lpstr>Direction</vt:lpstr>
      <vt:lpstr>Linearity</vt:lpstr>
      <vt:lpstr>Strength</vt:lpstr>
      <vt:lpstr>Examples</vt:lpstr>
      <vt:lpstr>White Board Problem</vt:lpstr>
      <vt:lpstr>Measuring Correlation</vt:lpstr>
      <vt:lpstr>Correlation Chart</vt:lpstr>
    </vt:vector>
  </TitlesOfParts>
  <Company>Hall County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 – Scatter Plots</dc:title>
  <dc:creator>Chase Brooks</dc:creator>
  <cp:lastModifiedBy>Chase Brooks</cp:lastModifiedBy>
  <cp:revision>10</cp:revision>
  <dcterms:created xsi:type="dcterms:W3CDTF">2013-09-11T00:24:54Z</dcterms:created>
  <dcterms:modified xsi:type="dcterms:W3CDTF">2013-09-11T01:43:00Z</dcterms:modified>
</cp:coreProperties>
</file>