
<file path=[Content_Types].xml><?xml version="1.0" encoding="utf-8"?>
<Types xmlns="http://schemas.openxmlformats.org/package/2006/content-types">
  <Default Extension="tmp" ContentType="image/pn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63" r:id="rId7"/>
    <p:sldId id="264" r:id="rId8"/>
    <p:sldId id="265" r:id="rId9"/>
    <p:sldId id="266" r:id="rId10"/>
    <p:sldId id="262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60" r:id="rId23"/>
    <p:sldId id="285" r:id="rId24"/>
    <p:sldId id="279" r:id="rId25"/>
    <p:sldId id="280" r:id="rId26"/>
    <p:sldId id="281" r:id="rId27"/>
    <p:sldId id="282" r:id="rId28"/>
    <p:sldId id="283" r:id="rId29"/>
    <p:sldId id="284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8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35D3-68E0-4C0B-A422-E24D1F377240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E739-9B2A-461C-A000-7623B4BBD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35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35D3-68E0-4C0B-A422-E24D1F377240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E739-9B2A-461C-A000-7623B4BBD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35D3-68E0-4C0B-A422-E24D1F377240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E739-9B2A-461C-A000-7623B4BBD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2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35D3-68E0-4C0B-A422-E24D1F377240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E739-9B2A-461C-A000-7623B4BBD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81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35D3-68E0-4C0B-A422-E24D1F377240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E739-9B2A-461C-A000-7623B4BBD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6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35D3-68E0-4C0B-A422-E24D1F377240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E739-9B2A-461C-A000-7623B4BBD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96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35D3-68E0-4C0B-A422-E24D1F377240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E739-9B2A-461C-A000-7623B4BBD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84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35D3-68E0-4C0B-A422-E24D1F377240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E739-9B2A-461C-A000-7623B4BBD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11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35D3-68E0-4C0B-A422-E24D1F377240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E739-9B2A-461C-A000-7623B4BBD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4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35D3-68E0-4C0B-A422-E24D1F377240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E739-9B2A-461C-A000-7623B4BBD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35D3-68E0-4C0B-A422-E24D1F377240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E739-9B2A-461C-A000-7623B4BBD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0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235D3-68E0-4C0B-A422-E24D1F377240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2E739-9B2A-461C-A000-7623B4BBD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9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7" Type="http://schemas.openxmlformats.org/officeDocument/2006/relationships/image" Target="../media/image29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tmp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tmp"/><Relationship Id="rId4" Type="http://schemas.openxmlformats.org/officeDocument/2006/relationships/image" Target="../media/image36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tmp"/><Relationship Id="rId5" Type="http://schemas.openxmlformats.org/officeDocument/2006/relationships/image" Target="../media/image41.tmp"/><Relationship Id="rId4" Type="http://schemas.openxmlformats.org/officeDocument/2006/relationships/image" Target="../media/image40.tm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7" Type="http://schemas.openxmlformats.org/officeDocument/2006/relationships/image" Target="../media/image51.tmp"/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tmp"/><Relationship Id="rId5" Type="http://schemas.openxmlformats.org/officeDocument/2006/relationships/image" Target="../media/image49.tmp"/><Relationship Id="rId4" Type="http://schemas.openxmlformats.org/officeDocument/2006/relationships/image" Target="../media/image48.tm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mp"/><Relationship Id="rId7" Type="http://schemas.openxmlformats.org/officeDocument/2006/relationships/image" Target="../media/image57.tm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tmp"/><Relationship Id="rId5" Type="http://schemas.openxmlformats.org/officeDocument/2006/relationships/image" Target="../media/image55.tmp"/><Relationship Id="rId4" Type="http://schemas.openxmlformats.org/officeDocument/2006/relationships/image" Target="../media/image54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mp"/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tm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mp"/><Relationship Id="rId2" Type="http://schemas.openxmlformats.org/officeDocument/2006/relationships/image" Target="../media/image62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mp"/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tmp"/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tm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tmp"/><Relationship Id="rId2" Type="http://schemas.openxmlformats.org/officeDocument/2006/relationships/image" Target="../media/image72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tmp"/><Relationship Id="rId7" Type="http://schemas.openxmlformats.org/officeDocument/2006/relationships/image" Target="../media/image80.tmp"/><Relationship Id="rId2" Type="http://schemas.openxmlformats.org/officeDocument/2006/relationships/image" Target="../media/image7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tmp"/><Relationship Id="rId5" Type="http://schemas.openxmlformats.org/officeDocument/2006/relationships/image" Target="../media/image78.tmp"/><Relationship Id="rId4" Type="http://schemas.openxmlformats.org/officeDocument/2006/relationships/image" Target="../media/image77.tmp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 smtClean="0"/>
              <a:t>Warmup</a:t>
            </a:r>
            <a:r>
              <a:rPr lang="en-US" dirty="0" smtClean="0"/>
              <a:t> 11-6-13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906753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103562"/>
            <a:ext cx="4648200" cy="47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19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Midpoint Formula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This formula is used to find the exact halfway point between two points in question:</a:t>
                </a:r>
              </a:p>
              <a:p>
                <a:pPr lvl="1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𝑀𝑃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b="0" dirty="0" smtClean="0"/>
              </a:p>
              <a:p>
                <a:pPr lvl="1">
                  <a:buFont typeface="Wingdings" pitchFamily="2" charset="2"/>
                  <a:buChar char="Ø"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,&amp;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are coordinate values of your points</a:t>
                </a:r>
              </a:p>
              <a:p>
                <a:pPr lvl="1">
                  <a:buFont typeface="Wingdings" pitchFamily="2" charset="2"/>
                  <a:buChar char="Ø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0"/>
            <a:ext cx="842009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14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Midpoint Example: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755157"/>
            <a:ext cx="3048000" cy="3048000"/>
          </a:xfr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74899"/>
            <a:ext cx="4419600" cy="191274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8305800" cy="87701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95800"/>
            <a:ext cx="5136052" cy="165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1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Midpoint Example #2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8623520" cy="838200"/>
          </a:xfrm>
        </p:spPr>
      </p:pic>
      <p:sp>
        <p:nvSpPr>
          <p:cNvPr id="5" name="TextBox 4"/>
          <p:cNvSpPr txBox="1"/>
          <p:nvPr/>
        </p:nvSpPr>
        <p:spPr>
          <a:xfrm>
            <a:off x="228600" y="25146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will do example “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on the board: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7244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a minute and find the midpoint to “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15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Midpoint Example #3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295400"/>
            <a:ext cx="9118600" cy="428043"/>
          </a:xfrm>
        </p:spPr>
      </p:pic>
      <p:sp>
        <p:nvSpPr>
          <p:cNvPr id="5" name="TextBox 4"/>
          <p:cNvSpPr txBox="1"/>
          <p:nvPr/>
        </p:nvSpPr>
        <p:spPr>
          <a:xfrm>
            <a:off x="152400" y="18288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will do this one on the board: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428220"/>
            <a:ext cx="4705805" cy="41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3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Alternate way to use midpoint to find other endpoint: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8610600" cy="946424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971800"/>
            <a:ext cx="8610600" cy="238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(slope)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Gradient</a:t>
            </a:r>
            <a:r>
              <a:rPr lang="en-US" dirty="0" smtClean="0"/>
              <a:t>: the measure of a line’s steepness.</a:t>
            </a:r>
          </a:p>
          <a:p>
            <a:r>
              <a:rPr lang="en-US" dirty="0" smtClean="0"/>
              <a:t>Determining the slope of a line on a graph, we need to choose two distinct points.</a:t>
            </a:r>
          </a:p>
          <a:p>
            <a:r>
              <a:rPr lang="en-US" dirty="0" smtClean="0"/>
              <a:t>We will find the vertical difference (y-values) and the horizontal difference (x-values) to determine the gradient: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876800"/>
            <a:ext cx="810815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6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Gradient (cont.)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99" y="1447800"/>
            <a:ext cx="7340601" cy="2355679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952500"/>
            <a:ext cx="4983485" cy="3810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14800"/>
            <a:ext cx="6481480" cy="20574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638800"/>
            <a:ext cx="1371792" cy="80973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4346456"/>
            <a:ext cx="1397192" cy="971485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276600"/>
            <a:ext cx="602604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0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Formula: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formula for determining the gradient:</a:t>
            </a:r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67000"/>
            <a:ext cx="8839200" cy="75832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93" y="3657600"/>
            <a:ext cx="4410414" cy="306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9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#1 (using gradient formula)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305800" cy="534190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8305800" cy="149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9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#2 (using gradient formula)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792293" cy="381000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8610600" cy="65321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197187"/>
            <a:ext cx="2514600" cy="43521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201" y="4114800"/>
            <a:ext cx="2437397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0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Coordinate Geometry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924800" cy="3200400"/>
          </a:xfrm>
        </p:spPr>
        <p:txBody>
          <a:bodyPr/>
          <a:lstStyle/>
          <a:p>
            <a:r>
              <a:rPr lang="en-US" dirty="0" smtClean="0"/>
              <a:t>Subtopics: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Distance between two points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Midpoints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Slope of lines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Parallel &amp; Perpendicular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91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&amp; Perpendicular Lines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Lines that are </a:t>
                </a:r>
                <a:r>
                  <a:rPr lang="en-US" b="1" dirty="0" smtClean="0"/>
                  <a:t>parallel</a:t>
                </a:r>
                <a:r>
                  <a:rPr lang="en-US" dirty="0" smtClean="0"/>
                  <a:t> have the same </a:t>
                </a:r>
                <a:r>
                  <a:rPr lang="en-US" i="1" u="sng" dirty="0" smtClean="0"/>
                  <a:t>slope</a:t>
                </a:r>
                <a:r>
                  <a:rPr lang="en-US" dirty="0" smtClean="0"/>
                  <a:t>, and different </a:t>
                </a:r>
                <a:r>
                  <a:rPr lang="en-US" i="1" u="sng" dirty="0" smtClean="0"/>
                  <a:t>y-intercepts</a:t>
                </a:r>
              </a:p>
              <a:p>
                <a:endParaRPr lang="en-US" i="1" u="sng" dirty="0"/>
              </a:p>
              <a:p>
                <a:endParaRPr lang="en-US" i="1" u="sng" dirty="0" smtClean="0"/>
              </a:p>
              <a:p>
                <a:r>
                  <a:rPr lang="en-US" dirty="0" smtClean="0"/>
                  <a:t>For example:</a:t>
                </a:r>
              </a:p>
              <a:p>
                <a:pPr lvl="1"/>
                <a:r>
                  <a:rPr lang="en-US" dirty="0" smtClean="0"/>
                  <a:t>If a line has a gradient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/>
                  <a:t>, find the gradients of all lines that are:</a:t>
                </a:r>
              </a:p>
              <a:p>
                <a:pPr marL="1371600" lvl="2" indent="-457200">
                  <a:buFont typeface="+mj-lt"/>
                  <a:buAutoNum type="alphaLcPeriod"/>
                </a:pPr>
                <a:r>
                  <a:rPr lang="en-US" dirty="0" smtClean="0"/>
                  <a:t>Parallel to that line</a:t>
                </a:r>
              </a:p>
              <a:p>
                <a:pPr marL="1371600" lvl="2" indent="-457200">
                  <a:buFont typeface="+mj-lt"/>
                  <a:buAutoNum type="alphaLcPeriod"/>
                </a:pPr>
                <a:r>
                  <a:rPr lang="en-US" dirty="0" smtClean="0"/>
                  <a:t>Perpendicular to that line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105400"/>
              </a:xfrm>
              <a:blipFill rotWithShape="1">
                <a:blip r:embed="rId2"/>
                <a:stretch>
                  <a:fillRect l="-1630" t="-1553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14600"/>
            <a:ext cx="8839200" cy="73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1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95400"/>
                <a:ext cx="8534400" cy="5105400"/>
              </a:xfrm>
            </p:spPr>
            <p:txBody>
              <a:bodyPr/>
              <a:lstStyle/>
              <a:p>
                <a:r>
                  <a:rPr lang="en-US" dirty="0" smtClean="0"/>
                  <a:t>Find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 given that the line joining A(1, 4) &amp; B(5, t) is perpendicular to a line with a gradient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95400"/>
                <a:ext cx="8534400" cy="5105400"/>
              </a:xfrm>
              <a:blipFill rotWithShape="1">
                <a:blip r:embed="rId2"/>
                <a:stretch>
                  <a:fillRect l="-1571" t="-1553" r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38350"/>
            <a:ext cx="7620000" cy="72813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3683050"/>
            <a:ext cx="4495800" cy="71932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8" y="4635500"/>
            <a:ext cx="6858004" cy="6858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5562599"/>
            <a:ext cx="4495800" cy="8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2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In your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ORANGE BOOK</a:t>
            </a:r>
          </a:p>
          <a:p>
            <a:r>
              <a:rPr lang="en-US" dirty="0" smtClean="0"/>
              <a:t>Pg. 378 Ex. 13A [2 &amp; 5 (all)]</a:t>
            </a:r>
          </a:p>
          <a:p>
            <a:r>
              <a:rPr lang="en-US" dirty="0" smtClean="0"/>
              <a:t>Pg.381 Ex. 13B [3 (c-f only), 4 (a-c only), 7, 8, &amp; 11]</a:t>
            </a:r>
          </a:p>
          <a:p>
            <a:r>
              <a:rPr lang="en-US" dirty="0" smtClean="0"/>
              <a:t>Pg. 385 Ex. 13C.1 [1 (all)]</a:t>
            </a:r>
          </a:p>
          <a:p>
            <a:r>
              <a:rPr lang="en-US" dirty="0" smtClean="0"/>
              <a:t>Pg. 387 Ex 13C.2 [1 (a-c), 3 (a-c)]</a:t>
            </a:r>
          </a:p>
          <a:p>
            <a:r>
              <a:rPr lang="en-US" dirty="0" smtClean="0"/>
              <a:t>Pg. 390 Ex. 13D [3, 4, 5, 6]</a:t>
            </a:r>
          </a:p>
          <a:p>
            <a:r>
              <a:rPr lang="en-US" dirty="0" smtClean="0"/>
              <a:t>Pg. 391-392 Ex. 13E [1 &amp; 6 only]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40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Vertical and Horizontal Lines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105400"/>
              </a:xfrm>
            </p:spPr>
            <p:txBody>
              <a:bodyPr/>
              <a:lstStyle/>
              <a:p>
                <a:r>
                  <a:rPr lang="en-US" u="sng" dirty="0" smtClean="0"/>
                  <a:t>All </a:t>
                </a:r>
                <a:r>
                  <a:rPr lang="en-US" b="1" u="sng" dirty="0" smtClean="0"/>
                  <a:t>vertical</a:t>
                </a:r>
                <a:r>
                  <a:rPr lang="en-US" u="sng" dirty="0" smtClean="0"/>
                  <a:t> lines</a:t>
                </a:r>
                <a:r>
                  <a:rPr lang="en-US" dirty="0" smtClean="0"/>
                  <a:t> have:</a:t>
                </a:r>
              </a:p>
              <a:p>
                <a:pPr marL="971550" lvl="1" indent="-514350">
                  <a:buFont typeface="+mj-lt"/>
                  <a:buAutoNum type="alphaLcPeriod"/>
                </a:pPr>
                <a:r>
                  <a:rPr lang="en-US" dirty="0" smtClean="0"/>
                  <a:t>equations in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is a constant, and </a:t>
                </a:r>
              </a:p>
              <a:p>
                <a:pPr marL="971550" lvl="1" indent="-514350">
                  <a:buFont typeface="+mj-lt"/>
                  <a:buAutoNum type="alphaLcPeriod"/>
                </a:pPr>
                <a:r>
                  <a:rPr lang="en-US" dirty="0" smtClean="0"/>
                  <a:t>the gradient is </a:t>
                </a:r>
                <a:r>
                  <a:rPr lang="en-US" b="1" dirty="0" smtClean="0"/>
                  <a:t>undefined</a:t>
                </a:r>
              </a:p>
              <a:p>
                <a:pPr marL="571500" indent="-514350">
                  <a:buFont typeface="+mj-lt"/>
                  <a:buAutoNum type="alphaLcPeriod"/>
                </a:pPr>
                <a:endParaRPr lang="en-US" b="1" dirty="0" smtClean="0"/>
              </a:p>
              <a:p>
                <a:pPr marL="571500" indent="-514350"/>
                <a:r>
                  <a:rPr lang="en-US" dirty="0" smtClean="0"/>
                  <a:t>All </a:t>
                </a:r>
                <a:r>
                  <a:rPr lang="en-US" b="1" dirty="0" smtClean="0"/>
                  <a:t>horizontal</a:t>
                </a:r>
                <a:r>
                  <a:rPr lang="en-US" dirty="0" smtClean="0"/>
                  <a:t> lines have:</a:t>
                </a:r>
              </a:p>
              <a:p>
                <a:pPr marL="971550" lvl="1" indent="-514350">
                  <a:buFont typeface="+mj-lt"/>
                  <a:buAutoNum type="alphaLcPeriod"/>
                </a:pPr>
                <a:r>
                  <a:rPr lang="en-US" dirty="0" smtClean="0"/>
                  <a:t>Equations in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is a constant, and</a:t>
                </a:r>
              </a:p>
              <a:p>
                <a:pPr marL="971550" lvl="1" indent="-514350">
                  <a:buFont typeface="+mj-lt"/>
                  <a:buAutoNum type="alphaLcPeriod"/>
                </a:pPr>
                <a:r>
                  <a:rPr lang="en-US" dirty="0" smtClean="0"/>
                  <a:t>The gradient is </a:t>
                </a:r>
                <a:r>
                  <a:rPr lang="en-US" b="1" dirty="0" smtClean="0"/>
                  <a:t>zero</a:t>
                </a:r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105400"/>
              </a:xfrm>
              <a:blipFill rotWithShape="1">
                <a:blip r:embed="rId2"/>
                <a:stretch>
                  <a:fillRect l="-1630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6209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Vertical and Horizontal Lines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90600"/>
            <a:ext cx="4648200" cy="3007658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4013200"/>
            <a:ext cx="4469049" cy="2819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88248" y="1905000"/>
                <a:ext cx="299855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=−3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=−1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=4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248" y="1905000"/>
                <a:ext cx="2998552" cy="1569660"/>
              </a:xfrm>
              <a:prstGeom prst="rect">
                <a:avLst/>
              </a:prstGeom>
              <a:blipFill rotWithShape="1">
                <a:blip r:embed="rId4"/>
                <a:stretch>
                  <a:fillRect b="-4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88248" y="4343400"/>
                <a:ext cx="299855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=−2</m:t>
                      </m:r>
                    </m:oMath>
                  </m:oMathPara>
                </a14:m>
                <a:endParaRPr lang="en-US" sz="2400" b="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=4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248" y="4343400"/>
                <a:ext cx="2998552" cy="1569660"/>
              </a:xfrm>
              <a:prstGeom prst="rect">
                <a:avLst/>
              </a:prstGeom>
              <a:blipFill rotWithShape="1">
                <a:blip r:embed="rId5"/>
                <a:stretch>
                  <a:fillRect b="-4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780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Vertical &amp; Horizontal Lines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3868616" cy="838200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33600"/>
            <a:ext cx="4673598" cy="4572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74" y="2895600"/>
            <a:ext cx="3896595" cy="3810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73" y="3657600"/>
            <a:ext cx="4842931" cy="45720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72" y="4419599"/>
            <a:ext cx="1419527" cy="341405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73" y="5029200"/>
            <a:ext cx="1419525" cy="4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686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Gradient-Intercept Form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257800"/>
              </a:xfrm>
            </p:spPr>
            <p:txBody>
              <a:bodyPr/>
              <a:lstStyle/>
              <a:p>
                <a:r>
                  <a:rPr lang="en-US" dirty="0" smtClean="0"/>
                  <a:t>A line with a 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gradient </a:t>
                </a:r>
                <a:r>
                  <a:rPr lang="en-US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gradient-intercept 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“</a:t>
                </a:r>
                <a:r>
                  <a:rPr lang="en-US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c”</a:t>
                </a:r>
                <a:r>
                  <a:rPr lang="en-US" dirty="0" smtClean="0"/>
                  <a:t> </a:t>
                </a:r>
                <a:r>
                  <a:rPr lang="en-US" dirty="0" smtClean="0"/>
                  <a:t>has the equation: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𝒚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𝒎𝒙</m:t>
                    </m:r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𝒄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We have learned how to determine the </a:t>
                </a:r>
                <a:r>
                  <a:rPr lang="en-US" u="sng" dirty="0" smtClean="0"/>
                  <a:t>gradient of a graphed line</a:t>
                </a:r>
                <a:r>
                  <a:rPr lang="en-US" dirty="0" smtClean="0"/>
                  <a:t> and </a:t>
                </a:r>
                <a:r>
                  <a:rPr lang="en-US" u="sng" dirty="0" smtClean="0"/>
                  <a:t>using 2 coordinates</a:t>
                </a:r>
              </a:p>
              <a:p>
                <a:r>
                  <a:rPr lang="en-US" dirty="0" smtClean="0"/>
                  <a:t>So, we can build the equation of a line by: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Determining the 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gradient</a:t>
                </a:r>
                <a:r>
                  <a:rPr lang="en-US" dirty="0" smtClean="0"/>
                  <a:t> and substituting it in for </a:t>
                </a:r>
                <a:r>
                  <a:rPr lang="en-US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</a:t>
                </a:r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Then, determining where the line crosses the y-axis (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y-intercept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257800"/>
              </a:xfrm>
              <a:blipFill rotWithShape="1">
                <a:blip r:embed="rId2"/>
                <a:stretch>
                  <a:fillRect l="-1630" t="-1622" b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25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General Form of a Line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382000" cy="5334000"/>
              </a:xfrm>
            </p:spPr>
            <p:txBody>
              <a:bodyPr/>
              <a:lstStyle/>
              <a:p>
                <a:r>
                  <a:rPr lang="en-US" dirty="0" smtClean="0"/>
                  <a:t>Another way of writing the equation of a line is in the </a:t>
                </a:r>
                <a:r>
                  <a:rPr lang="en-US" b="1" dirty="0" smtClean="0"/>
                  <a:t>general form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𝑎𝑥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𝑏𝑦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𝑐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=0</m:t>
                    </m:r>
                  </m:oMath>
                </a14:m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dirty="0" smtClean="0"/>
                  <a:t>For example: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382000" cy="5334000"/>
              </a:xfrm>
              <a:blipFill rotWithShape="1">
                <a:blip r:embed="rId2"/>
                <a:stretch>
                  <a:fillRect l="-1673" t="-1486" r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2895600"/>
            <a:ext cx="2362200" cy="43670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380305"/>
            <a:ext cx="6248400" cy="41061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1" y="3825942"/>
            <a:ext cx="6096000" cy="56542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1" y="4391369"/>
            <a:ext cx="6591300" cy="422103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0"/>
            <a:ext cx="803365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Finding Equation of a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19200"/>
            <a:ext cx="8229600" cy="5181600"/>
          </a:xfrm>
        </p:spPr>
        <p:txBody>
          <a:bodyPr/>
          <a:lstStyle/>
          <a:p>
            <a:r>
              <a:rPr lang="en-US" dirty="0" smtClean="0"/>
              <a:t>We can find the equation of a line if we have: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u="sng" dirty="0" smtClean="0"/>
              <a:t>gradient</a:t>
            </a:r>
            <a:r>
              <a:rPr lang="en-US" dirty="0" smtClean="0"/>
              <a:t> and </a:t>
            </a:r>
            <a:r>
              <a:rPr lang="en-US" u="sng" dirty="0" smtClean="0"/>
              <a:t>any point on the line</a:t>
            </a:r>
            <a:r>
              <a:rPr lang="en-US" dirty="0" smtClean="0"/>
              <a:t>, 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if we have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coordinates of two distinct points</a:t>
            </a:r>
            <a:r>
              <a:rPr lang="en-US" dirty="0" smtClean="0"/>
              <a:t> on the line</a:t>
            </a:r>
          </a:p>
          <a:p>
            <a:pPr marL="571500" indent="-514350"/>
            <a:r>
              <a:rPr lang="en-US" dirty="0" smtClean="0"/>
              <a:t>For example: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62399"/>
            <a:ext cx="4343400" cy="91713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287595"/>
            <a:ext cx="3784600" cy="48387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5257798"/>
            <a:ext cx="8864600" cy="3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9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Equation of a Line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8305800" cy="9703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3200399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Hint: use the gradient formula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60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Distance between two Points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8552" y="1016000"/>
                <a:ext cx="8229600" cy="3124200"/>
              </a:xfrm>
            </p:spPr>
            <p:txBody>
              <a:bodyPr/>
              <a:lstStyle/>
              <a:p>
                <a:r>
                  <a:rPr lang="en-US" dirty="0" smtClean="0"/>
                  <a:t>The distance formula is a formula used to find the distance between any two points on the Cartesian coordinate system (</a:t>
                </a:r>
                <a:r>
                  <a:rPr lang="en-US" dirty="0" err="1" smtClean="0"/>
                  <a:t>xy</a:t>
                </a:r>
                <a:r>
                  <a:rPr lang="en-US" dirty="0" smtClean="0"/>
                  <a:t>-plane)</a:t>
                </a:r>
              </a:p>
              <a:p>
                <a:pPr lvl="1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 smtClean="0"/>
              </a:p>
              <a:p>
                <a:pPr lvl="1">
                  <a:buFont typeface="Wingdings" pitchFamily="2" charset="2"/>
                  <a:buChar char="Ø"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,&amp;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are coordinate values of your points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552" y="1016000"/>
                <a:ext cx="8229600" cy="3124200"/>
              </a:xfrm>
              <a:blipFill rotWithShape="1">
                <a:blip r:embed="rId2"/>
                <a:stretch>
                  <a:fillRect l="-1704" t="-2539" r="-1185" b="-5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114800"/>
            <a:ext cx="3169416" cy="260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0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Find the Equation of the Line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6781800" cy="4018845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5562600"/>
            <a:ext cx="3733800" cy="96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06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Finding the Gradient from an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r>
              <a:rPr lang="en-US" dirty="0" smtClean="0"/>
              <a:t>When the equation is in </a:t>
            </a:r>
            <a:r>
              <a:rPr lang="en-US" u="sng" dirty="0" smtClean="0"/>
              <a:t>gradient-intercept form</a:t>
            </a:r>
            <a:r>
              <a:rPr lang="en-US" dirty="0" smtClean="0"/>
              <a:t>, we can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the coefficient next to the “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x”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gradient</a:t>
            </a:r>
          </a:p>
          <a:p>
            <a:r>
              <a:rPr lang="en-US" dirty="0" smtClean="0"/>
              <a:t>When the equation is in another form,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method is to rearrange the equation into the  gradient-intercept form</a:t>
            </a:r>
          </a:p>
          <a:p>
            <a:r>
              <a:rPr lang="en-US" dirty="0" smtClean="0"/>
              <a:t>For example: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876800"/>
            <a:ext cx="6956422" cy="5334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486400"/>
            <a:ext cx="3126153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26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the Gradient from an Equation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turn to pg. 399, and then:</a:t>
            </a:r>
          </a:p>
          <a:p>
            <a:pPr lvl="1"/>
            <a:r>
              <a:rPr lang="en-US" dirty="0" smtClean="0"/>
              <a:t>Complete #2 (a – 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0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the point lie on the line?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point lies on a line, if its coordinates satisfies the equation.</a:t>
            </a:r>
          </a:p>
          <a:p>
            <a:r>
              <a:rPr lang="en-US" dirty="0" smtClean="0"/>
              <a:t>For example: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52798"/>
            <a:ext cx="7239000" cy="46285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67" y="3962400"/>
            <a:ext cx="6741463" cy="12192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729" y="5397500"/>
            <a:ext cx="502393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83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Does the point lie on the line</a:t>
            </a:r>
            <a:r>
              <a:rPr lang="en-US" dirty="0" smtClean="0"/>
              <a:t>? (cont.)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199"/>
            <a:ext cx="7620000" cy="884645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590800" y="2971800"/>
                <a:ext cx="384382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−2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800" b="0" dirty="0" smtClean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(3)−8−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800" b="0" dirty="0" smtClean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−5=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971800"/>
                <a:ext cx="3843822" cy="13849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0293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Graphing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r>
              <a:rPr lang="en-US" dirty="0" smtClean="0"/>
              <a:t>The easiest way to graph lines is in the gradient-intercept form: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Use the y-intercept as the start point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Then, use the gradient (rise/run) to plot the next point(s) in reference to the y-intercept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You can also graph from the general form, by graphing the x-intercept &amp; y-intercept.</a:t>
            </a:r>
          </a:p>
          <a:p>
            <a:pPr marL="571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314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Graphing in the Gradient-Intercept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r>
              <a:rPr lang="en-US" dirty="0" smtClean="0"/>
              <a:t>For example:</a:t>
            </a:r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81199"/>
            <a:ext cx="6477000" cy="57217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089" y="2819400"/>
            <a:ext cx="3110022" cy="3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7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Graphing from the General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dirty="0" smtClean="0"/>
              <a:t>The easiest way when graphing from the general form, is by using the axes intercepts (x &amp; y)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2946397"/>
            <a:ext cx="5334000" cy="95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1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Graphing from General Form (Example)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620000" cy="545982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0"/>
            <a:ext cx="3699015" cy="8382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4114800"/>
            <a:ext cx="3699015" cy="76839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371620"/>
            <a:ext cx="3824845" cy="296238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366139"/>
            <a:ext cx="3699014" cy="51614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8" y="5130768"/>
            <a:ext cx="3699015" cy="50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027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Turn to pg. 401, and complete: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#1 (a, d, g)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#2 (a, d, g)</a:t>
            </a:r>
          </a:p>
          <a:p>
            <a:endParaRPr lang="en-US" dirty="0"/>
          </a:p>
          <a:p>
            <a:r>
              <a:rPr lang="en-US" dirty="0" smtClean="0"/>
              <a:t>If you do not have graph paper, then draw your own graphs.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7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Formula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7467600" cy="543757"/>
          </a:xfr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5000"/>
            <a:ext cx="7467600" cy="202733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3733800" cy="324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2063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r>
              <a:rPr lang="en-US" dirty="0" smtClean="0"/>
              <a:t>Pg. 394 Ex. 13F (#3 all)</a:t>
            </a:r>
          </a:p>
          <a:p>
            <a:r>
              <a:rPr lang="en-US" dirty="0" smtClean="0"/>
              <a:t>Pg. 396 13G.1 (2, 4, &amp; 6 all)</a:t>
            </a:r>
          </a:p>
          <a:p>
            <a:r>
              <a:rPr lang="en-US" dirty="0" smtClean="0"/>
              <a:t>Pg. 399 13G.2 [2 (d-f), 3 (all)]</a:t>
            </a:r>
          </a:p>
          <a:p>
            <a:r>
              <a:rPr lang="en-US" dirty="0" smtClean="0"/>
              <a:t>Pg. </a:t>
            </a:r>
            <a:r>
              <a:rPr lang="en-US" smtClean="0"/>
              <a:t>401 13H.1 </a:t>
            </a:r>
            <a:r>
              <a:rPr lang="en-US" dirty="0" smtClean="0"/>
              <a:t>[1 (b, e, </a:t>
            </a:r>
            <a:r>
              <a:rPr lang="en-US" smtClean="0"/>
              <a:t>h), 2 (b, e, h)]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34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 the distance between these points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272279"/>
                <a:ext cx="8305800" cy="851922"/>
              </a:xfrm>
            </p:spPr>
            <p:txBody>
              <a:bodyPr numCol="2"/>
              <a:lstStyle/>
              <a:p>
                <a:pPr marL="514350" indent="-514350"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dirty="0" smtClean="0"/>
                  <a:t> units</a:t>
                </a:r>
              </a:p>
              <a:p>
                <a:pPr marL="514350" indent="-514350"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dirty="0" smtClean="0"/>
                  <a:t> units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272279"/>
                <a:ext cx="8305800" cy="851922"/>
              </a:xfrm>
              <a:blipFill rotWithShape="1">
                <a:blip r:embed="rId2"/>
                <a:stretch>
                  <a:fillRect t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534400" cy="82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60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distance formula…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8686800" cy="1072732"/>
          </a:xfrm>
        </p:spPr>
      </p:pic>
      <p:sp>
        <p:nvSpPr>
          <p:cNvPr id="5" name="TextBox 4"/>
          <p:cNvSpPr txBox="1"/>
          <p:nvPr/>
        </p:nvSpPr>
        <p:spPr>
          <a:xfrm>
            <a:off x="304800" y="25908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of all, let’s review what “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is talking about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Equilateral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all sides of a triangle are congruent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Isosceles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two sides of a triangle are congruent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none of the sides of a triangle are congruent.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5477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the distance formula (cont.)…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8458200" cy="3901884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907207"/>
            <a:ext cx="8458200" cy="197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converse of Pythagoras'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converse states that whenever the sum of the squares of two sides equal to the square of the third side of the triangle, the triangle is a right triangle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28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distance formula…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8077200" cy="1608130"/>
          </a:xfrm>
        </p:spPr>
      </p:pic>
      <p:sp>
        <p:nvSpPr>
          <p:cNvPr id="5" name="TextBox 4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170198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will do these on the board: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13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1189</Words>
  <Application>Microsoft Office PowerPoint</Application>
  <PresentationFormat>On-screen Show (4:3)</PresentationFormat>
  <Paragraphs>135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Warmup 11-6-13</vt:lpstr>
      <vt:lpstr>Coordinate Geometry</vt:lpstr>
      <vt:lpstr>Distance between two Points</vt:lpstr>
      <vt:lpstr>Distance Formula</vt:lpstr>
      <vt:lpstr>Find the distance between these points</vt:lpstr>
      <vt:lpstr>Using the distance formula…</vt:lpstr>
      <vt:lpstr>Using the distance formula (cont.)…</vt:lpstr>
      <vt:lpstr>The converse of Pythagoras' Theorem</vt:lpstr>
      <vt:lpstr>Using the distance formula…</vt:lpstr>
      <vt:lpstr>Midpoint Formula</vt:lpstr>
      <vt:lpstr>Midpoint Example:</vt:lpstr>
      <vt:lpstr>Midpoint Example #2</vt:lpstr>
      <vt:lpstr>Midpoint Example #3</vt:lpstr>
      <vt:lpstr>Alternate way to use midpoint to find other endpoint:</vt:lpstr>
      <vt:lpstr>Gradient (slope)</vt:lpstr>
      <vt:lpstr>Gradient (cont.)</vt:lpstr>
      <vt:lpstr>Gradient Formula:</vt:lpstr>
      <vt:lpstr>Example #1 (using gradient formula)</vt:lpstr>
      <vt:lpstr>Example #2 (using gradient formula)</vt:lpstr>
      <vt:lpstr>Parallel &amp; Perpendicular Lines</vt:lpstr>
      <vt:lpstr>Example</vt:lpstr>
      <vt:lpstr>Homework</vt:lpstr>
      <vt:lpstr>Vertical and Horizontal Lines</vt:lpstr>
      <vt:lpstr>Vertical and Horizontal Lines</vt:lpstr>
      <vt:lpstr>Vertical &amp; Horizontal Lines</vt:lpstr>
      <vt:lpstr>Gradient-Intercept Form</vt:lpstr>
      <vt:lpstr>General Form of a Line</vt:lpstr>
      <vt:lpstr>Finding Equation of a Line</vt:lpstr>
      <vt:lpstr>Finding Equation of a Line</vt:lpstr>
      <vt:lpstr>Find the Equation of the Line</vt:lpstr>
      <vt:lpstr>Finding the Gradient from an Equation</vt:lpstr>
      <vt:lpstr>Finding the Gradient from an Equation (cont.)</vt:lpstr>
      <vt:lpstr>Does the point lie on the line?</vt:lpstr>
      <vt:lpstr>Does the point lie on the line? (cont.)</vt:lpstr>
      <vt:lpstr>Graphing Lines</vt:lpstr>
      <vt:lpstr>Graphing in the Gradient-Intercept Form</vt:lpstr>
      <vt:lpstr>Graphing from the General Form</vt:lpstr>
      <vt:lpstr>Graphing from General Form (Example)</vt:lpstr>
      <vt:lpstr>Graphing Practice</vt:lpstr>
      <vt:lpstr>Homework</vt:lpstr>
    </vt:vector>
  </TitlesOfParts>
  <Company>Hall County Board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Coordinate Geometry</dc:title>
  <dc:creator>Chase Brooks</dc:creator>
  <cp:lastModifiedBy>Chase Brooks</cp:lastModifiedBy>
  <cp:revision>43</cp:revision>
  <dcterms:created xsi:type="dcterms:W3CDTF">2013-11-04T01:03:02Z</dcterms:created>
  <dcterms:modified xsi:type="dcterms:W3CDTF">2013-11-12T03:31:35Z</dcterms:modified>
</cp:coreProperties>
</file>