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9" r:id="rId7"/>
    <p:sldId id="260" r:id="rId8"/>
    <p:sldId id="263" r:id="rId9"/>
    <p:sldId id="266" r:id="rId10"/>
    <p:sldId id="264" r:id="rId11"/>
    <p:sldId id="268" r:id="rId12"/>
    <p:sldId id="277" r:id="rId13"/>
    <p:sldId id="267" r:id="rId14"/>
    <p:sldId id="270" r:id="rId15"/>
    <p:sldId id="272" r:id="rId16"/>
    <p:sldId id="273" r:id="rId17"/>
    <p:sldId id="274" r:id="rId18"/>
    <p:sldId id="275" r:id="rId19"/>
    <p:sldId id="276" r:id="rId20"/>
    <p:sldId id="278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0000"/>
    <a:srgbClr val="3333CC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10046-8F13-4225-B756-E9DFCF765E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09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AA8FB-7110-4077-BEDD-55382B9DCA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72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E4AF4-0D68-40FD-8409-EFCE2DF308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6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57682-F687-4029-B337-C69B313187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36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8FA1B-AFED-41F3-BACE-552DF9472F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25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BD59A-2C67-46CB-8B14-A74F9A6960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2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13B9F-5806-4047-B759-A53A81E83B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27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21654-FDB8-4BD0-A270-76BC2E218A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15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61399-DBA7-45A3-8179-A9BCD31574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87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E7ED-ED96-4476-A807-A0DFB9C871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77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B7F69-6845-4446-8A86-0135811DD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85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37CCBE-4CF0-4E87-A9B0-2F086BF64F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605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6000" smtClean="0">
                <a:solidFill>
                  <a:srgbClr val="3333CC"/>
                </a:solidFill>
                <a:latin typeface="Calibri" pitchFamily="34" charset="0"/>
              </a:rPr>
              <a:t>The </a:t>
            </a:r>
            <a:r>
              <a:rPr lang="en-GB" altLang="en-US" sz="6000" smtClean="0">
                <a:solidFill>
                  <a:srgbClr val="3333CC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6000" baseline="30000" smtClean="0">
                <a:solidFill>
                  <a:srgbClr val="3333CC"/>
                </a:solidFill>
                <a:latin typeface="Calibri" pitchFamily="34" charset="0"/>
                <a:sym typeface="Symbol" pitchFamily="18" charset="2"/>
              </a:rPr>
              <a:t>2  </a:t>
            </a:r>
            <a:r>
              <a:rPr lang="en-GB" altLang="en-US" sz="6000" smtClean="0">
                <a:solidFill>
                  <a:srgbClr val="3333CC"/>
                </a:solidFill>
                <a:latin typeface="Calibri" pitchFamily="34" charset="0"/>
                <a:sym typeface="Symbol" pitchFamily="18" charset="2"/>
              </a:rPr>
              <a:t>(chi-squared) </a:t>
            </a:r>
            <a:br>
              <a:rPr lang="en-GB" altLang="en-US" sz="6000" smtClean="0">
                <a:solidFill>
                  <a:srgbClr val="3333CC"/>
                </a:solidFill>
                <a:latin typeface="Calibri" pitchFamily="34" charset="0"/>
                <a:sym typeface="Symbol" pitchFamily="18" charset="2"/>
              </a:rPr>
            </a:br>
            <a:r>
              <a:rPr lang="en-GB" altLang="en-US" sz="6000" smtClean="0">
                <a:solidFill>
                  <a:srgbClr val="3333CC"/>
                </a:solidFill>
                <a:latin typeface="Calibri" pitchFamily="34" charset="0"/>
                <a:sym typeface="Symbol" pitchFamily="18" charset="2"/>
              </a:rPr>
              <a:t>test for independence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5919788" y="5465763"/>
            <a:ext cx="24759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solidFill>
                  <a:srgbClr val="3333CC"/>
                </a:solidFill>
              </a:rPr>
              <a:t>IB Math Studies SL</a:t>
            </a:r>
          </a:p>
          <a:p>
            <a:pPr eaLnBrk="1" hangingPunct="1"/>
            <a:r>
              <a:rPr lang="en-GB" altLang="en-US" dirty="0" smtClean="0">
                <a:solidFill>
                  <a:srgbClr val="3333CC"/>
                </a:solidFill>
              </a:rPr>
              <a:t>West Hall High School</a:t>
            </a:r>
            <a:endParaRPr lang="en-GB" altLang="en-US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3"/>
          <p:cNvSpPr txBox="1">
            <a:spLocks noChangeArrowheads="1"/>
          </p:cNvSpPr>
          <p:nvPr/>
        </p:nvSpPr>
        <p:spPr bwMode="auto">
          <a:xfrm>
            <a:off x="250825" y="3905250"/>
            <a:ext cx="8893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6666"/>
                </a:solidFill>
                <a:sym typeface="Symbol" pitchFamily="18" charset="2"/>
              </a:rPr>
              <a:t></a:t>
            </a:r>
            <a:r>
              <a:rPr lang="en-GB" altLang="en-US" sz="2400" baseline="30000">
                <a:solidFill>
                  <a:srgbClr val="006666"/>
                </a:solidFill>
                <a:sym typeface="Symbol" pitchFamily="18" charset="2"/>
              </a:rPr>
              <a:t>2</a:t>
            </a:r>
            <a:r>
              <a:rPr lang="en-GB" altLang="en-US" sz="2400">
                <a:solidFill>
                  <a:srgbClr val="006666"/>
                </a:solidFill>
                <a:sym typeface="Symbol" pitchFamily="18" charset="2"/>
              </a:rPr>
              <a:t>  </a:t>
            </a:r>
            <a:r>
              <a:rPr lang="en-GB" altLang="en-US" sz="2400">
                <a:latin typeface="Calibri" pitchFamily="34" charset="0"/>
              </a:rPr>
              <a:t>is given to you. </a:t>
            </a:r>
            <a:r>
              <a:rPr lang="en-GB" altLang="en-US" sz="2400">
                <a:solidFill>
                  <a:srgbClr val="006666"/>
                </a:solidFill>
                <a:latin typeface="Calibri" pitchFamily="34" charset="0"/>
              </a:rPr>
              <a:t> p</a:t>
            </a:r>
            <a:r>
              <a:rPr lang="en-GB" altLang="en-US" sz="2400">
                <a:latin typeface="Calibri" pitchFamily="34" charset="0"/>
              </a:rPr>
              <a:t> is the probability    </a:t>
            </a:r>
            <a:r>
              <a:rPr lang="en-GB" altLang="en-US" sz="28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df</a:t>
            </a:r>
            <a:r>
              <a:rPr lang="en-GB" altLang="en-US" sz="2800">
                <a:latin typeface="Calibri" pitchFamily="34" charset="0"/>
              </a:rPr>
              <a:t> </a:t>
            </a:r>
            <a:r>
              <a:rPr lang="en-GB" altLang="en-US" sz="2400">
                <a:latin typeface="Calibri" pitchFamily="34" charset="0"/>
              </a:rPr>
              <a:t>is the degree of freedom</a:t>
            </a:r>
          </a:p>
        </p:txBody>
      </p:sp>
      <p:sp>
        <p:nvSpPr>
          <p:cNvPr id="11267" name="Rectangle 28"/>
          <p:cNvSpPr>
            <a:spLocks noChangeArrowheads="1"/>
          </p:cNvSpPr>
          <p:nvPr/>
        </p:nvSpPr>
        <p:spPr bwMode="auto">
          <a:xfrm>
            <a:off x="395288" y="188913"/>
            <a:ext cx="5040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chemeClr val="accent2"/>
                </a:solidFill>
              </a:rPr>
              <a:t>You can do all this on the GDC: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23850" y="692150"/>
            <a:ext cx="8064500" cy="469900"/>
            <a:chOff x="323850" y="692150"/>
            <a:chExt cx="8137525" cy="469900"/>
          </a:xfrm>
        </p:grpSpPr>
        <p:sp>
          <p:nvSpPr>
            <p:cNvPr id="11303" name="Text Box 21"/>
            <p:cNvSpPr txBox="1">
              <a:spLocks noChangeArrowheads="1"/>
            </p:cNvSpPr>
            <p:nvPr/>
          </p:nvSpPr>
          <p:spPr bwMode="auto">
            <a:xfrm>
              <a:off x="323850" y="692150"/>
              <a:ext cx="42529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>
                  <a:solidFill>
                    <a:srgbClr val="006666"/>
                  </a:solidFill>
                  <a:latin typeface="Calibri" pitchFamily="34" charset="0"/>
                </a:rPr>
                <a:t>Enter the data into a Matrix</a:t>
              </a:r>
              <a:r>
                <a:rPr lang="en-GB" altLang="en-US" sz="2400" baseline="-25000">
                  <a:solidFill>
                    <a:srgbClr val="006666"/>
                  </a:solidFill>
                  <a:latin typeface="Calibri" pitchFamily="34" charset="0"/>
                </a:rPr>
                <a:t>  </a:t>
              </a:r>
              <a:endParaRPr lang="en-GB" altLang="en-US" sz="2400">
                <a:solidFill>
                  <a:srgbClr val="006666"/>
                </a:solidFill>
                <a:latin typeface="Calibri" pitchFamily="34" charset="0"/>
              </a:endParaRPr>
            </a:p>
          </p:txBody>
        </p:sp>
        <p:sp>
          <p:nvSpPr>
            <p:cNvPr id="11304" name="Text Box 34"/>
            <p:cNvSpPr txBox="1">
              <a:spLocks noChangeArrowheads="1"/>
            </p:cNvSpPr>
            <p:nvPr/>
          </p:nvSpPr>
          <p:spPr bwMode="auto">
            <a:xfrm>
              <a:off x="4067175" y="692150"/>
              <a:ext cx="1152525" cy="3937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900">
                  <a:cs typeface="Arial" charset="0"/>
                </a:rPr>
                <a:t>MATRIX</a:t>
              </a:r>
              <a:endParaRPr lang="en-GB" altLang="en-US" sz="1900" baseline="30000">
                <a:cs typeface="Arial" charset="0"/>
              </a:endParaRPr>
            </a:p>
          </p:txBody>
        </p:sp>
        <p:sp>
          <p:nvSpPr>
            <p:cNvPr id="11305" name="Text Box 35"/>
            <p:cNvSpPr txBox="1">
              <a:spLocks noChangeArrowheads="1"/>
            </p:cNvSpPr>
            <p:nvPr/>
          </p:nvSpPr>
          <p:spPr bwMode="auto">
            <a:xfrm>
              <a:off x="7308850" y="692150"/>
              <a:ext cx="1152525" cy="3937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900"/>
                <a:t>ENTER</a:t>
              </a:r>
            </a:p>
          </p:txBody>
        </p:sp>
        <p:grpSp>
          <p:nvGrpSpPr>
            <p:cNvPr id="11306" name="Group 40"/>
            <p:cNvGrpSpPr>
              <a:grpSpLocks/>
            </p:cNvGrpSpPr>
            <p:nvPr/>
          </p:nvGrpSpPr>
          <p:grpSpPr bwMode="auto">
            <a:xfrm>
              <a:off x="5291138" y="692150"/>
              <a:ext cx="576263" cy="469900"/>
              <a:chOff x="2109" y="3294"/>
              <a:chExt cx="363" cy="296"/>
            </a:xfrm>
          </p:grpSpPr>
          <p:sp>
            <p:nvSpPr>
              <p:cNvPr id="11311" name="Text Box 41"/>
              <p:cNvSpPr txBox="1">
                <a:spLocks noChangeArrowheads="1"/>
              </p:cNvSpPr>
              <p:nvPr/>
            </p:nvSpPr>
            <p:spPr bwMode="auto">
              <a:xfrm>
                <a:off x="2109" y="3294"/>
                <a:ext cx="363" cy="2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 sz="2400">
                  <a:sym typeface="Wingdings" pitchFamily="2" charset="2"/>
                </a:endParaRPr>
              </a:p>
            </p:txBody>
          </p:sp>
          <p:sp>
            <p:nvSpPr>
              <p:cNvPr id="11312" name="AutoShape 42"/>
              <p:cNvSpPr>
                <a:spLocks noChangeArrowheads="1"/>
              </p:cNvSpPr>
              <p:nvPr/>
            </p:nvSpPr>
            <p:spPr bwMode="auto">
              <a:xfrm rot="-8243156">
                <a:off x="2200" y="3385"/>
                <a:ext cx="136" cy="136"/>
              </a:xfrm>
              <a:prstGeom prst="rtTriangl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1307" name="Group 40"/>
            <p:cNvGrpSpPr>
              <a:grpSpLocks/>
            </p:cNvGrpSpPr>
            <p:nvPr/>
          </p:nvGrpSpPr>
          <p:grpSpPr bwMode="auto">
            <a:xfrm>
              <a:off x="5940425" y="692150"/>
              <a:ext cx="576263" cy="469900"/>
              <a:chOff x="2109" y="3294"/>
              <a:chExt cx="363" cy="296"/>
            </a:xfrm>
          </p:grpSpPr>
          <p:sp>
            <p:nvSpPr>
              <p:cNvPr id="11309" name="Text Box 41"/>
              <p:cNvSpPr txBox="1">
                <a:spLocks noChangeArrowheads="1"/>
              </p:cNvSpPr>
              <p:nvPr/>
            </p:nvSpPr>
            <p:spPr bwMode="auto">
              <a:xfrm>
                <a:off x="2109" y="3294"/>
                <a:ext cx="363" cy="2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 sz="2400">
                  <a:sym typeface="Wingdings" pitchFamily="2" charset="2"/>
                </a:endParaRPr>
              </a:p>
            </p:txBody>
          </p:sp>
          <p:sp>
            <p:nvSpPr>
              <p:cNvPr id="11310" name="AutoShape 42"/>
              <p:cNvSpPr>
                <a:spLocks noChangeArrowheads="1"/>
              </p:cNvSpPr>
              <p:nvPr/>
            </p:nvSpPr>
            <p:spPr bwMode="auto">
              <a:xfrm rot="-8243156">
                <a:off x="2200" y="3385"/>
                <a:ext cx="136" cy="136"/>
              </a:xfrm>
              <a:prstGeom prst="rtTriangl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1308" name="Text Box 51"/>
            <p:cNvSpPr txBox="1">
              <a:spLocks noChangeArrowheads="1"/>
            </p:cNvSpPr>
            <p:nvPr/>
          </p:nvSpPr>
          <p:spPr bwMode="auto">
            <a:xfrm>
              <a:off x="6516688" y="692150"/>
              <a:ext cx="863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/>
                <a:t>[EDIT]</a:t>
              </a:r>
            </a:p>
          </p:txBody>
        </p:sp>
      </p:grpSp>
      <p:sp>
        <p:nvSpPr>
          <p:cNvPr id="16423" name="Text Box 21"/>
          <p:cNvSpPr txBox="1">
            <a:spLocks noChangeArrowheads="1"/>
          </p:cNvSpPr>
          <p:nvPr/>
        </p:nvSpPr>
        <p:spPr bwMode="auto">
          <a:xfrm>
            <a:off x="323850" y="1268413"/>
            <a:ext cx="882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6666"/>
                </a:solidFill>
                <a:latin typeface="Calibri" pitchFamily="34" charset="0"/>
              </a:rPr>
              <a:t>Enter the size of your matrix</a:t>
            </a:r>
            <a:r>
              <a:rPr lang="en-GB" altLang="en-US" sz="2400" baseline="-25000">
                <a:solidFill>
                  <a:srgbClr val="006666"/>
                </a:solidFill>
                <a:latin typeface="Calibri" pitchFamily="34" charset="0"/>
              </a:rPr>
              <a:t> </a:t>
            </a:r>
            <a:r>
              <a:rPr lang="en-GB" altLang="en-US" sz="2400">
                <a:solidFill>
                  <a:srgbClr val="006666"/>
                </a:solidFill>
                <a:latin typeface="Calibri" pitchFamily="34" charset="0"/>
              </a:rPr>
              <a:t>; in this case 2 x 3 </a:t>
            </a:r>
            <a:r>
              <a:rPr lang="en-GB" altLang="en-US">
                <a:solidFill>
                  <a:srgbClr val="006666"/>
                </a:solidFill>
                <a:latin typeface="Calibri" pitchFamily="34" charset="0"/>
              </a:rPr>
              <a:t>(2 rows, 3 columns)</a:t>
            </a:r>
          </a:p>
        </p:txBody>
      </p: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323850" y="1916113"/>
            <a:ext cx="6985000" cy="457200"/>
            <a:chOff x="204" y="1253"/>
            <a:chExt cx="4400" cy="288"/>
          </a:xfrm>
        </p:grpSpPr>
        <p:sp>
          <p:nvSpPr>
            <p:cNvPr id="11301" name="Text Box 21"/>
            <p:cNvSpPr txBox="1">
              <a:spLocks noChangeArrowheads="1"/>
            </p:cNvSpPr>
            <p:nvPr/>
          </p:nvSpPr>
          <p:spPr bwMode="auto">
            <a:xfrm>
              <a:off x="204" y="1253"/>
              <a:ext cx="44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>
                  <a:solidFill>
                    <a:srgbClr val="006666"/>
                  </a:solidFill>
                  <a:latin typeface="Calibri" pitchFamily="34" charset="0"/>
                </a:rPr>
                <a:t>Enter your data, pressing                   after every value.</a:t>
              </a:r>
            </a:p>
          </p:txBody>
        </p:sp>
        <p:sp>
          <p:nvSpPr>
            <p:cNvPr id="11302" name="Text Box 30"/>
            <p:cNvSpPr txBox="1">
              <a:spLocks noChangeArrowheads="1"/>
            </p:cNvSpPr>
            <p:nvPr/>
          </p:nvSpPr>
          <p:spPr bwMode="auto">
            <a:xfrm>
              <a:off x="2290" y="1253"/>
              <a:ext cx="681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/>
                <a:t>ENTER</a:t>
              </a:r>
            </a:p>
          </p:txBody>
        </p:sp>
      </p:grp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468313" y="2492375"/>
            <a:ext cx="6915150" cy="541338"/>
            <a:chOff x="430" y="2251"/>
            <a:chExt cx="4356" cy="341"/>
          </a:xfrm>
        </p:grpSpPr>
        <p:sp>
          <p:nvSpPr>
            <p:cNvPr id="11291" name="Text Box 38"/>
            <p:cNvSpPr txBox="1">
              <a:spLocks noChangeArrowheads="1"/>
            </p:cNvSpPr>
            <p:nvPr/>
          </p:nvSpPr>
          <p:spPr bwMode="auto">
            <a:xfrm>
              <a:off x="430" y="2296"/>
              <a:ext cx="544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/>
                <a:t>STAT</a:t>
              </a:r>
            </a:p>
          </p:txBody>
        </p:sp>
        <p:grpSp>
          <p:nvGrpSpPr>
            <p:cNvPr id="11292" name="Group 40"/>
            <p:cNvGrpSpPr>
              <a:grpSpLocks/>
            </p:cNvGrpSpPr>
            <p:nvPr/>
          </p:nvGrpSpPr>
          <p:grpSpPr bwMode="auto">
            <a:xfrm>
              <a:off x="1065" y="2296"/>
              <a:ext cx="363" cy="296"/>
              <a:chOff x="2109" y="3294"/>
              <a:chExt cx="363" cy="296"/>
            </a:xfrm>
          </p:grpSpPr>
          <p:sp>
            <p:nvSpPr>
              <p:cNvPr id="11299" name="Text Box 41"/>
              <p:cNvSpPr txBox="1">
                <a:spLocks noChangeArrowheads="1"/>
              </p:cNvSpPr>
              <p:nvPr/>
            </p:nvSpPr>
            <p:spPr bwMode="auto">
              <a:xfrm>
                <a:off x="2109" y="3294"/>
                <a:ext cx="363" cy="2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 sz="2400">
                  <a:sym typeface="Wingdings" pitchFamily="2" charset="2"/>
                </a:endParaRPr>
              </a:p>
            </p:txBody>
          </p:sp>
          <p:sp>
            <p:nvSpPr>
              <p:cNvPr id="11300" name="AutoShape 42"/>
              <p:cNvSpPr>
                <a:spLocks noChangeArrowheads="1"/>
              </p:cNvSpPr>
              <p:nvPr/>
            </p:nvSpPr>
            <p:spPr bwMode="auto">
              <a:xfrm rot="-8243156">
                <a:off x="2200" y="3385"/>
                <a:ext cx="136" cy="136"/>
              </a:xfrm>
              <a:prstGeom prst="rtTriangl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1293" name="Text Box 51"/>
            <p:cNvSpPr txBox="1">
              <a:spLocks noChangeArrowheads="1"/>
            </p:cNvSpPr>
            <p:nvPr/>
          </p:nvSpPr>
          <p:spPr bwMode="auto">
            <a:xfrm>
              <a:off x="1837" y="2296"/>
              <a:ext cx="7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/>
                <a:t>[TESTS]</a:t>
              </a:r>
            </a:p>
          </p:txBody>
        </p:sp>
        <p:grpSp>
          <p:nvGrpSpPr>
            <p:cNvPr id="11294" name="Group 40"/>
            <p:cNvGrpSpPr>
              <a:grpSpLocks/>
            </p:cNvGrpSpPr>
            <p:nvPr/>
          </p:nvGrpSpPr>
          <p:grpSpPr bwMode="auto">
            <a:xfrm>
              <a:off x="1474" y="2296"/>
              <a:ext cx="363" cy="296"/>
              <a:chOff x="2109" y="3294"/>
              <a:chExt cx="363" cy="296"/>
            </a:xfrm>
          </p:grpSpPr>
          <p:sp>
            <p:nvSpPr>
              <p:cNvPr id="11297" name="Text Box 41"/>
              <p:cNvSpPr txBox="1">
                <a:spLocks noChangeArrowheads="1"/>
              </p:cNvSpPr>
              <p:nvPr/>
            </p:nvSpPr>
            <p:spPr bwMode="auto">
              <a:xfrm>
                <a:off x="2109" y="3294"/>
                <a:ext cx="363" cy="2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 sz="2400">
                  <a:sym typeface="Wingdings" pitchFamily="2" charset="2"/>
                </a:endParaRPr>
              </a:p>
            </p:txBody>
          </p:sp>
          <p:sp>
            <p:nvSpPr>
              <p:cNvPr id="11298" name="AutoShape 42"/>
              <p:cNvSpPr>
                <a:spLocks noChangeArrowheads="1"/>
              </p:cNvSpPr>
              <p:nvPr/>
            </p:nvSpPr>
            <p:spPr bwMode="auto">
              <a:xfrm rot="-8243156">
                <a:off x="2200" y="3385"/>
                <a:ext cx="136" cy="136"/>
              </a:xfrm>
              <a:prstGeom prst="rtTriangl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1295" name="Text Box 21"/>
            <p:cNvSpPr txBox="1">
              <a:spLocks noChangeArrowheads="1"/>
            </p:cNvSpPr>
            <p:nvPr/>
          </p:nvSpPr>
          <p:spPr bwMode="auto">
            <a:xfrm>
              <a:off x="2472" y="2251"/>
              <a:ext cx="17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>
                  <a:solidFill>
                    <a:srgbClr val="006666"/>
                  </a:solidFill>
                  <a:latin typeface="Calibri" pitchFamily="34" charset="0"/>
                </a:rPr>
                <a:t>Scroll up to find</a:t>
              </a:r>
              <a:r>
                <a:rPr lang="en-GB" altLang="en-US" sz="2400">
                  <a:solidFill>
                    <a:srgbClr val="006666"/>
                  </a:solidFill>
                </a:rPr>
                <a:t> </a:t>
              </a:r>
              <a:r>
                <a:rPr lang="en-GB" altLang="en-US" sz="2400">
                  <a:solidFill>
                    <a:srgbClr val="006666"/>
                  </a:solidFill>
                  <a:latin typeface="Calibri" pitchFamily="34" charset="0"/>
                  <a:sym typeface="Symbol" pitchFamily="18" charset="2"/>
                </a:rPr>
                <a:t></a:t>
              </a:r>
              <a:r>
                <a:rPr lang="en-GB" altLang="en-US" sz="2400" baseline="30000">
                  <a:solidFill>
                    <a:srgbClr val="006666"/>
                  </a:solidFill>
                  <a:latin typeface="Calibri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11296" name="Text Box 30"/>
            <p:cNvSpPr txBox="1">
              <a:spLocks noChangeArrowheads="1"/>
            </p:cNvSpPr>
            <p:nvPr/>
          </p:nvSpPr>
          <p:spPr bwMode="auto">
            <a:xfrm>
              <a:off x="4105" y="2296"/>
              <a:ext cx="681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/>
                <a:t>ENTER</a:t>
              </a:r>
            </a:p>
          </p:txBody>
        </p:sp>
      </p:grpSp>
      <p:grpSp>
        <p:nvGrpSpPr>
          <p:cNvPr id="9" name="Group 96"/>
          <p:cNvGrpSpPr>
            <a:grpSpLocks/>
          </p:cNvGrpSpPr>
          <p:nvPr/>
        </p:nvGrpSpPr>
        <p:grpSpPr bwMode="auto">
          <a:xfrm>
            <a:off x="250825" y="3113088"/>
            <a:ext cx="8424863" cy="769937"/>
            <a:chOff x="158" y="2160"/>
            <a:chExt cx="5307" cy="485"/>
          </a:xfrm>
        </p:grpSpPr>
        <p:sp>
          <p:nvSpPr>
            <p:cNvPr id="11289" name="Text Box 21"/>
            <p:cNvSpPr txBox="1">
              <a:spLocks noChangeArrowheads="1"/>
            </p:cNvSpPr>
            <p:nvPr/>
          </p:nvSpPr>
          <p:spPr bwMode="auto">
            <a:xfrm>
              <a:off x="158" y="2160"/>
              <a:ext cx="530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200">
                  <a:solidFill>
                    <a:srgbClr val="000099"/>
                  </a:solidFill>
                  <a:latin typeface="Calibri" pitchFamily="34" charset="0"/>
                </a:rPr>
                <a:t>You will now see where your table of expected values will be ; change it if you wish. Otherwise scroll down to Calculate and </a:t>
              </a:r>
            </a:p>
          </p:txBody>
        </p:sp>
        <p:sp>
          <p:nvSpPr>
            <p:cNvPr id="11290" name="Text Box 35"/>
            <p:cNvSpPr txBox="1">
              <a:spLocks noChangeArrowheads="1"/>
            </p:cNvSpPr>
            <p:nvPr/>
          </p:nvSpPr>
          <p:spPr bwMode="auto">
            <a:xfrm>
              <a:off x="3923" y="2387"/>
              <a:ext cx="68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000"/>
                <a:t>ENTER</a:t>
              </a:r>
            </a:p>
          </p:txBody>
        </p:sp>
      </p:grpSp>
      <p:sp>
        <p:nvSpPr>
          <p:cNvPr id="16457" name="Text Box 21"/>
          <p:cNvSpPr txBox="1">
            <a:spLocks noChangeArrowheads="1"/>
          </p:cNvSpPr>
          <p:nvPr/>
        </p:nvSpPr>
        <p:spPr bwMode="auto">
          <a:xfrm>
            <a:off x="250825" y="4625975"/>
            <a:ext cx="46815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>
                <a:solidFill>
                  <a:srgbClr val="000099"/>
                </a:solidFill>
                <a:latin typeface="Calibri" pitchFamily="34" charset="0"/>
              </a:rPr>
              <a:t>To see the table of expected values:</a:t>
            </a:r>
            <a:r>
              <a:rPr lang="en-GB" altLang="en-US" sz="2200">
                <a:solidFill>
                  <a:srgbClr val="000099"/>
                </a:solidFill>
              </a:rPr>
              <a:t>  </a:t>
            </a:r>
          </a:p>
        </p:txBody>
      </p:sp>
      <p:sp>
        <p:nvSpPr>
          <p:cNvPr id="16476" name="Text Box 21"/>
          <p:cNvSpPr txBox="1">
            <a:spLocks noChangeArrowheads="1"/>
          </p:cNvSpPr>
          <p:nvPr/>
        </p:nvSpPr>
        <p:spPr bwMode="auto">
          <a:xfrm>
            <a:off x="250825" y="5273675"/>
            <a:ext cx="88931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>
                <a:solidFill>
                  <a:srgbClr val="006666"/>
                </a:solidFill>
                <a:latin typeface="Calibri" pitchFamily="34" charset="0"/>
              </a:rPr>
              <a:t>Finally look at the critical value that you have been given.</a:t>
            </a:r>
          </a:p>
        </p:txBody>
      </p:sp>
      <p:sp>
        <p:nvSpPr>
          <p:cNvPr id="16477" name="Text Box 21"/>
          <p:cNvSpPr txBox="1">
            <a:spLocks noChangeArrowheads="1"/>
          </p:cNvSpPr>
          <p:nvPr/>
        </p:nvSpPr>
        <p:spPr bwMode="auto">
          <a:xfrm>
            <a:off x="250825" y="5634038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>
                <a:solidFill>
                  <a:srgbClr val="006666"/>
                </a:solidFill>
                <a:latin typeface="Calibri" pitchFamily="34" charset="0"/>
              </a:rPr>
              <a:t>If the</a:t>
            </a:r>
            <a:r>
              <a:rPr lang="en-GB" altLang="en-US" sz="2000">
                <a:solidFill>
                  <a:srgbClr val="006666"/>
                </a:solidFill>
              </a:rPr>
              <a:t> </a:t>
            </a:r>
            <a:r>
              <a:rPr lang="en-GB" altLang="en-US" sz="24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200" baseline="30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en-GB" altLang="en-US" baseline="30000">
                <a:sym typeface="Symbol" pitchFamily="18" charset="2"/>
              </a:rPr>
              <a:t> </a:t>
            </a:r>
            <a:r>
              <a:rPr lang="en-GB" altLang="en-US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calc</a:t>
            </a:r>
            <a:r>
              <a:rPr lang="en-GB" altLang="en-US" baseline="-25000">
                <a:solidFill>
                  <a:srgbClr val="006666"/>
                </a:solidFill>
                <a:sym typeface="Symbol" pitchFamily="18" charset="2"/>
              </a:rPr>
              <a:t> </a:t>
            </a:r>
            <a:r>
              <a:rPr lang="en-GB" altLang="en-US" sz="22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value is</a:t>
            </a:r>
            <a:r>
              <a:rPr lang="en-GB" altLang="en-US" sz="2200" b="1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 less</a:t>
            </a:r>
            <a:r>
              <a:rPr lang="en-GB" altLang="en-US" sz="22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 than the critical value, we accept the null hypothesis.</a:t>
            </a:r>
            <a:r>
              <a:rPr lang="en-GB" altLang="en-US">
                <a:solidFill>
                  <a:srgbClr val="006666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16481" name="Text Box 21"/>
          <p:cNvSpPr txBox="1">
            <a:spLocks noChangeArrowheads="1"/>
          </p:cNvSpPr>
          <p:nvPr/>
        </p:nvSpPr>
        <p:spPr bwMode="auto">
          <a:xfrm>
            <a:off x="250825" y="6065838"/>
            <a:ext cx="88931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>
                <a:solidFill>
                  <a:srgbClr val="006666"/>
                </a:solidFill>
                <a:latin typeface="Calibri" pitchFamily="34" charset="0"/>
              </a:rPr>
              <a:t>If the</a:t>
            </a:r>
            <a:r>
              <a:rPr lang="en-GB" altLang="en-US" sz="2000">
                <a:solidFill>
                  <a:srgbClr val="006666"/>
                </a:solidFill>
              </a:rPr>
              <a:t> </a:t>
            </a:r>
            <a:r>
              <a:rPr lang="en-GB" altLang="en-US" sz="24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200" baseline="30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en-GB" altLang="en-US" baseline="30000">
                <a:sym typeface="Symbol" pitchFamily="18" charset="2"/>
              </a:rPr>
              <a:t> </a:t>
            </a:r>
            <a:r>
              <a:rPr lang="en-GB" altLang="en-US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calc</a:t>
            </a:r>
            <a:r>
              <a:rPr lang="en-GB" altLang="en-US" baseline="-25000">
                <a:solidFill>
                  <a:srgbClr val="006666"/>
                </a:solidFill>
                <a:sym typeface="Symbol" pitchFamily="18" charset="2"/>
              </a:rPr>
              <a:t> </a:t>
            </a:r>
            <a:r>
              <a:rPr lang="en-GB" altLang="en-US" sz="22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value is </a:t>
            </a:r>
            <a:r>
              <a:rPr lang="en-GB" altLang="en-US" sz="2200" b="1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more</a:t>
            </a:r>
            <a:r>
              <a:rPr lang="en-GB" altLang="en-US" sz="22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 than the critical value, we do not accept the null hypothesis, so we accept H</a:t>
            </a:r>
            <a:r>
              <a:rPr lang="en-GB" altLang="en-US" sz="2200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1</a:t>
            </a:r>
            <a:r>
              <a:rPr lang="en-GB" altLang="en-US">
                <a:solidFill>
                  <a:srgbClr val="006666"/>
                </a:solidFill>
                <a:sym typeface="Symbol" pitchFamily="18" charset="2"/>
              </a:rPr>
              <a:t> </a:t>
            </a:r>
          </a:p>
        </p:txBody>
      </p: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4643438" y="4581525"/>
            <a:ext cx="4176712" cy="469900"/>
            <a:chOff x="4644008" y="4625975"/>
            <a:chExt cx="4284093" cy="469900"/>
          </a:xfrm>
        </p:grpSpPr>
        <p:sp>
          <p:nvSpPr>
            <p:cNvPr id="11278" name="Text Box 35"/>
            <p:cNvSpPr txBox="1">
              <a:spLocks noChangeArrowheads="1"/>
            </p:cNvSpPr>
            <p:nvPr/>
          </p:nvSpPr>
          <p:spPr bwMode="auto">
            <a:xfrm>
              <a:off x="7812237" y="4625975"/>
              <a:ext cx="1115864" cy="3937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900"/>
                <a:t>ENTER</a:t>
              </a:r>
            </a:p>
          </p:txBody>
        </p:sp>
        <p:grpSp>
          <p:nvGrpSpPr>
            <p:cNvPr id="11279" name="Group 87"/>
            <p:cNvGrpSpPr>
              <a:grpSpLocks/>
            </p:cNvGrpSpPr>
            <p:nvPr/>
          </p:nvGrpSpPr>
          <p:grpSpPr bwMode="auto">
            <a:xfrm>
              <a:off x="7164388" y="4625975"/>
              <a:ext cx="576263" cy="469900"/>
              <a:chOff x="3923" y="3566"/>
              <a:chExt cx="363" cy="296"/>
            </a:xfrm>
          </p:grpSpPr>
          <p:sp>
            <p:nvSpPr>
              <p:cNvPr id="11287" name="Text Box 41"/>
              <p:cNvSpPr txBox="1">
                <a:spLocks noChangeArrowheads="1"/>
              </p:cNvSpPr>
              <p:nvPr/>
            </p:nvSpPr>
            <p:spPr bwMode="auto">
              <a:xfrm>
                <a:off x="3923" y="3566"/>
                <a:ext cx="363" cy="2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 sz="2400">
                  <a:sym typeface="Wingdings" pitchFamily="2" charset="2"/>
                </a:endParaRPr>
              </a:p>
            </p:txBody>
          </p:sp>
          <p:sp>
            <p:nvSpPr>
              <p:cNvPr id="11288" name="AutoShape 42"/>
              <p:cNvSpPr>
                <a:spLocks noChangeArrowheads="1"/>
              </p:cNvSpPr>
              <p:nvPr/>
            </p:nvSpPr>
            <p:spPr bwMode="auto">
              <a:xfrm rot="-2843156">
                <a:off x="4014" y="3612"/>
                <a:ext cx="136" cy="136"/>
              </a:xfrm>
              <a:prstGeom prst="rtTriangl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1280" name="Group 40"/>
            <p:cNvGrpSpPr>
              <a:grpSpLocks/>
            </p:cNvGrpSpPr>
            <p:nvPr/>
          </p:nvGrpSpPr>
          <p:grpSpPr bwMode="auto">
            <a:xfrm>
              <a:off x="5867400" y="4625975"/>
              <a:ext cx="576263" cy="469900"/>
              <a:chOff x="2109" y="3294"/>
              <a:chExt cx="363" cy="296"/>
            </a:xfrm>
          </p:grpSpPr>
          <p:sp>
            <p:nvSpPr>
              <p:cNvPr id="11285" name="Text Box 41"/>
              <p:cNvSpPr txBox="1">
                <a:spLocks noChangeArrowheads="1"/>
              </p:cNvSpPr>
              <p:nvPr/>
            </p:nvSpPr>
            <p:spPr bwMode="auto">
              <a:xfrm>
                <a:off x="2109" y="3294"/>
                <a:ext cx="363" cy="2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 sz="2400">
                  <a:sym typeface="Wingdings" pitchFamily="2" charset="2"/>
                </a:endParaRPr>
              </a:p>
            </p:txBody>
          </p:sp>
          <p:sp>
            <p:nvSpPr>
              <p:cNvPr id="11286" name="AutoShape 42"/>
              <p:cNvSpPr>
                <a:spLocks noChangeArrowheads="1"/>
              </p:cNvSpPr>
              <p:nvPr/>
            </p:nvSpPr>
            <p:spPr bwMode="auto">
              <a:xfrm rot="-8243156">
                <a:off x="2200" y="3385"/>
                <a:ext cx="136" cy="136"/>
              </a:xfrm>
              <a:prstGeom prst="rtTriangl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1281" name="Group 40"/>
            <p:cNvGrpSpPr>
              <a:grpSpLocks/>
            </p:cNvGrpSpPr>
            <p:nvPr/>
          </p:nvGrpSpPr>
          <p:grpSpPr bwMode="auto">
            <a:xfrm>
              <a:off x="6515100" y="4625975"/>
              <a:ext cx="576263" cy="469900"/>
              <a:chOff x="2109" y="3294"/>
              <a:chExt cx="363" cy="296"/>
            </a:xfrm>
          </p:grpSpPr>
          <p:sp>
            <p:nvSpPr>
              <p:cNvPr id="11283" name="Text Box 41"/>
              <p:cNvSpPr txBox="1">
                <a:spLocks noChangeArrowheads="1"/>
              </p:cNvSpPr>
              <p:nvPr/>
            </p:nvSpPr>
            <p:spPr bwMode="auto">
              <a:xfrm>
                <a:off x="2109" y="3294"/>
                <a:ext cx="363" cy="2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altLang="en-US" sz="2400">
                  <a:sym typeface="Wingdings" pitchFamily="2" charset="2"/>
                </a:endParaRPr>
              </a:p>
            </p:txBody>
          </p:sp>
          <p:sp>
            <p:nvSpPr>
              <p:cNvPr id="11284" name="AutoShape 42"/>
              <p:cNvSpPr>
                <a:spLocks noChangeArrowheads="1"/>
              </p:cNvSpPr>
              <p:nvPr/>
            </p:nvSpPr>
            <p:spPr bwMode="auto">
              <a:xfrm rot="-8243156">
                <a:off x="2200" y="3385"/>
                <a:ext cx="136" cy="136"/>
              </a:xfrm>
              <a:prstGeom prst="rtTriangl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1282" name="Text Box 34"/>
            <p:cNvSpPr txBox="1">
              <a:spLocks noChangeArrowheads="1"/>
            </p:cNvSpPr>
            <p:nvPr/>
          </p:nvSpPr>
          <p:spPr bwMode="auto">
            <a:xfrm>
              <a:off x="4644008" y="4652963"/>
              <a:ext cx="1152372" cy="3937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900">
                  <a:cs typeface="Arial" charset="0"/>
                </a:rPr>
                <a:t>MATRIX</a:t>
              </a:r>
              <a:endParaRPr lang="en-GB" altLang="en-US" sz="1900" baseline="30000">
                <a:cs typeface="Arial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16423" grpId="0"/>
      <p:bldP spid="16457" grpId="0"/>
      <p:bldP spid="16476" grpId="0"/>
      <p:bldP spid="16477" grpId="0"/>
      <p:bldP spid="164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00113" y="971550"/>
          <a:ext cx="3960812" cy="1066800"/>
        </p:xfrm>
        <a:graphic>
          <a:graphicData uri="http://schemas.openxmlformats.org/drawingml/2006/table">
            <a:tbl>
              <a:tblPr/>
              <a:tblGrid>
                <a:gridCol w="3960812"/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49" marR="91449"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95288" y="2997200"/>
            <a:ext cx="8353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One way of finding out is to perform a 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000" b="1" baseline="30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2 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 (chi-squared) test for independence.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95288" y="2276475"/>
            <a:ext cx="8353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We may want to find out whether favourite colour of car and gender are independent or related. 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23850" y="4005263"/>
            <a:ext cx="82089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   We first set up a null hypothesis, H</a:t>
            </a:r>
            <a:r>
              <a:rPr lang="en-GB" altLang="en-US" sz="2000" baseline="-25000">
                <a:solidFill>
                  <a:schemeClr val="accent2"/>
                </a:solidFill>
                <a:latin typeface="Calibri" pitchFamily="34" charset="0"/>
              </a:rPr>
              <a:t>0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, and an alternative hypothesis, H</a:t>
            </a:r>
            <a:r>
              <a:rPr lang="en-GB" altLang="en-US" sz="2000" baseline="-25000">
                <a:solidFill>
                  <a:schemeClr val="accent2"/>
                </a:solidFill>
                <a:latin typeface="Calibri" pitchFamily="34" charset="0"/>
              </a:rPr>
              <a:t>1.                    </a:t>
            </a:r>
            <a:r>
              <a:rPr lang="en-GB" altLang="en-US" sz="2000">
                <a:latin typeface="Calibri" pitchFamily="34" charset="0"/>
              </a:rPr>
              <a:t>H</a:t>
            </a:r>
            <a:r>
              <a:rPr lang="en-GB" altLang="en-US" sz="2000" baseline="-25000">
                <a:latin typeface="Calibri" pitchFamily="34" charset="0"/>
              </a:rPr>
              <a:t>0</a:t>
            </a:r>
            <a:r>
              <a:rPr lang="en-GB" altLang="en-US" sz="2000">
                <a:latin typeface="Calibri" pitchFamily="34" charset="0"/>
              </a:rPr>
              <a:t> always states that the data sets are independent, and H</a:t>
            </a:r>
            <a:r>
              <a:rPr lang="en-GB" altLang="en-US" sz="2000" baseline="-25000">
                <a:latin typeface="Calibri" pitchFamily="34" charset="0"/>
              </a:rPr>
              <a:t>1</a:t>
            </a:r>
            <a:r>
              <a:rPr lang="en-GB" altLang="en-US" sz="2000">
                <a:latin typeface="Calibri" pitchFamily="34" charset="0"/>
              </a:rPr>
              <a:t> always states that they are related.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468313" y="3500438"/>
            <a:ext cx="4033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To set up the test</a:t>
            </a:r>
            <a:r>
              <a:rPr lang="en-GB" altLang="en-US" sz="2000">
                <a:latin typeface="Calibri" pitchFamily="34" charset="0"/>
              </a:rPr>
              <a:t>:</a:t>
            </a:r>
          </a:p>
        </p:txBody>
      </p:sp>
      <p:sp>
        <p:nvSpPr>
          <p:cNvPr id="12300" name="Text Box 90"/>
          <p:cNvSpPr txBox="1">
            <a:spLocks noChangeArrowheads="1"/>
          </p:cNvSpPr>
          <p:nvPr/>
        </p:nvSpPr>
        <p:spPr bwMode="auto">
          <a:xfrm>
            <a:off x="250825" y="404813"/>
            <a:ext cx="8893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Suppose we collect data on the favourite colour of car for men and women. </a:t>
            </a:r>
          </a:p>
        </p:txBody>
      </p:sp>
      <p:graphicFrame>
        <p:nvGraphicFramePr>
          <p:cNvPr id="2170" name="Group 122"/>
          <p:cNvGraphicFramePr>
            <a:graphicFrameLocks noGrp="1"/>
          </p:cNvGraphicFramePr>
          <p:nvPr/>
        </p:nvGraphicFramePr>
        <p:xfrm>
          <a:off x="900113" y="981075"/>
          <a:ext cx="3949700" cy="1066800"/>
        </p:xfrm>
        <a:graphic>
          <a:graphicData uri="http://schemas.openxmlformats.org/drawingml/2006/table">
            <a:tbl>
              <a:tblPr/>
              <a:tblGrid>
                <a:gridCol w="864083"/>
                <a:gridCol w="674996"/>
                <a:gridCol w="740781"/>
                <a:gridCol w="834920"/>
                <a:gridCol w="834920"/>
              </a:tblGrid>
              <a:tr h="287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Black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White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Red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Blue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0" y="5300663"/>
            <a:ext cx="8893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   In this case, H</a:t>
            </a:r>
            <a:r>
              <a:rPr lang="en-GB" altLang="en-US" sz="2000" baseline="-25000">
                <a:solidFill>
                  <a:schemeClr val="accent2"/>
                </a:solidFill>
                <a:latin typeface="Calibri" pitchFamily="34" charset="0"/>
              </a:rPr>
              <a:t>0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could be “The favourite colour of car is independent of gender”.                        H</a:t>
            </a:r>
            <a:r>
              <a:rPr lang="en-GB" altLang="en-US" sz="2000" baseline="-25000">
                <a:solidFill>
                  <a:schemeClr val="accent2"/>
                </a:solidFill>
                <a:latin typeface="Calibri" pitchFamily="34" charset="0"/>
              </a:rPr>
              <a:t>1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could be “There is an association between favourite colour of car and gender.”</a:t>
            </a:r>
            <a:endParaRPr lang="en-GB" altLang="en-US" sz="200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5" grpId="0"/>
      <p:bldP spid="2134" grpId="0"/>
      <p:bldP spid="2136" grpId="0" build="p"/>
      <p:bldP spid="2137" grpId="0"/>
      <p:bldP spid="2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76" name="Group 60"/>
          <p:cNvGraphicFramePr>
            <a:graphicFrameLocks noGrp="1"/>
          </p:cNvGraphicFramePr>
          <p:nvPr/>
        </p:nvGraphicFramePr>
        <p:xfrm>
          <a:off x="1116013" y="1052513"/>
          <a:ext cx="6769098" cy="1554352"/>
        </p:xfrm>
        <a:graphic>
          <a:graphicData uri="http://schemas.openxmlformats.org/drawingml/2006/table">
            <a:tbl>
              <a:tblPr/>
              <a:tblGrid>
                <a:gridCol w="958714"/>
                <a:gridCol w="1197731"/>
                <a:gridCol w="1197732"/>
                <a:gridCol w="1138307"/>
                <a:gridCol w="1138307"/>
                <a:gridCol w="1138307"/>
              </a:tblGrid>
              <a:tr h="365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Black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White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Red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Blue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6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2484438" y="2205038"/>
            <a:ext cx="862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latin typeface="Calibri" pitchFamily="34" charset="0"/>
              </a:rPr>
              <a:t>96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3635375" y="2205038"/>
            <a:ext cx="93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latin typeface="Calibri" pitchFamily="34" charset="0"/>
              </a:rPr>
              <a:t>58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787900" y="2205038"/>
            <a:ext cx="93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latin typeface="Calibri" pitchFamily="34" charset="0"/>
              </a:rPr>
              <a:t>55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7019925" y="1844675"/>
            <a:ext cx="93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latin typeface="Calibri" pitchFamily="34" charset="0"/>
              </a:rPr>
              <a:t>130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7019925" y="2205038"/>
            <a:ext cx="93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latin typeface="Calibri" pitchFamily="34" charset="0"/>
              </a:rPr>
              <a:t>260</a:t>
            </a:r>
          </a:p>
        </p:txBody>
      </p:sp>
      <p:sp>
        <p:nvSpPr>
          <p:cNvPr id="10" name="Text Box 56"/>
          <p:cNvSpPr txBox="1">
            <a:spLocks noChangeArrowheads="1"/>
          </p:cNvSpPr>
          <p:nvPr/>
        </p:nvSpPr>
        <p:spPr bwMode="auto">
          <a:xfrm>
            <a:off x="5940425" y="2205038"/>
            <a:ext cx="93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latin typeface="Calibri" pitchFamily="34" charset="0"/>
              </a:rPr>
              <a:t>51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0" grpId="0"/>
      <p:bldP spid="9271" grpId="0"/>
      <p:bldP spid="9272" grpId="0"/>
      <p:bldP spid="9273" grpId="0"/>
      <p:bldP spid="927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60"/>
          <p:cNvGraphicFramePr>
            <a:graphicFrameLocks noGrp="1"/>
          </p:cNvGraphicFramePr>
          <p:nvPr/>
        </p:nvGraphicFramePr>
        <p:xfrm>
          <a:off x="1042988" y="4724400"/>
          <a:ext cx="6769098" cy="1554352"/>
        </p:xfrm>
        <a:graphic>
          <a:graphicData uri="http://schemas.openxmlformats.org/drawingml/2006/table">
            <a:tbl>
              <a:tblPr/>
              <a:tblGrid>
                <a:gridCol w="958714"/>
                <a:gridCol w="1201526"/>
                <a:gridCol w="1193937"/>
                <a:gridCol w="1138307"/>
                <a:gridCol w="1138307"/>
                <a:gridCol w="1138307"/>
              </a:tblGrid>
              <a:tr h="365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Black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White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Red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Blue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6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96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58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430213" y="2997200"/>
            <a:ext cx="8713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From the observed data we can calculate the 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</a:rPr>
              <a:t>expected frequencies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.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30213" y="3789363"/>
            <a:ext cx="8102600" cy="727075"/>
            <a:chOff x="271" y="2387"/>
            <a:chExt cx="5104" cy="458"/>
          </a:xfrm>
        </p:grpSpPr>
        <p:sp>
          <p:nvSpPr>
            <p:cNvPr id="14417" name="Text Box 36"/>
            <p:cNvSpPr txBox="1">
              <a:spLocks noChangeArrowheads="1"/>
            </p:cNvSpPr>
            <p:nvPr/>
          </p:nvSpPr>
          <p:spPr bwMode="auto">
            <a:xfrm>
              <a:off x="271" y="2478"/>
              <a:ext cx="32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alibri" pitchFamily="34" charset="0"/>
                </a:rPr>
                <a:t>The  </a:t>
              </a:r>
              <a:r>
                <a:rPr lang="en-GB" altLang="en-US" sz="2000" b="1">
                  <a:solidFill>
                    <a:schemeClr val="accent2"/>
                  </a:solidFill>
                  <a:latin typeface="Calibri" pitchFamily="34" charset="0"/>
                </a:rPr>
                <a:t>expected frequency </a:t>
              </a:r>
              <a:r>
                <a:rPr lang="en-GB" altLang="en-US" sz="2000">
                  <a:solidFill>
                    <a:schemeClr val="accent2"/>
                  </a:solidFill>
                  <a:latin typeface="Calibri" pitchFamily="34" charset="0"/>
                </a:rPr>
                <a:t>for each cell will be:  </a:t>
              </a:r>
            </a:p>
          </p:txBody>
        </p:sp>
        <p:grpSp>
          <p:nvGrpSpPr>
            <p:cNvPr id="14418" name="Group 37"/>
            <p:cNvGrpSpPr>
              <a:grpSpLocks/>
            </p:cNvGrpSpPr>
            <p:nvPr/>
          </p:nvGrpSpPr>
          <p:grpSpPr bwMode="auto">
            <a:xfrm>
              <a:off x="3379" y="2387"/>
              <a:ext cx="1996" cy="458"/>
              <a:chOff x="3379" y="2387"/>
              <a:chExt cx="1996" cy="458"/>
            </a:xfrm>
          </p:grpSpPr>
          <p:sp>
            <p:nvSpPr>
              <p:cNvPr id="14419" name="Text Box 38"/>
              <p:cNvSpPr txBox="1">
                <a:spLocks noChangeArrowheads="1"/>
              </p:cNvSpPr>
              <p:nvPr/>
            </p:nvSpPr>
            <p:spPr bwMode="auto">
              <a:xfrm>
                <a:off x="3379" y="2387"/>
                <a:ext cx="190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b="1"/>
                  <a:t>row total x column total</a:t>
                </a:r>
              </a:p>
            </p:txBody>
          </p:sp>
          <p:sp>
            <p:nvSpPr>
              <p:cNvPr id="14420" name="Text Box 39"/>
              <p:cNvSpPr txBox="1">
                <a:spLocks noChangeArrowheads="1"/>
              </p:cNvSpPr>
              <p:nvPr/>
            </p:nvSpPr>
            <p:spPr bwMode="auto">
              <a:xfrm>
                <a:off x="3651" y="2614"/>
                <a:ext cx="17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b="1"/>
                  <a:t>total sample size</a:t>
                </a:r>
              </a:p>
            </p:txBody>
          </p:sp>
          <p:sp>
            <p:nvSpPr>
              <p:cNvPr id="14421" name="Freeform 40"/>
              <p:cNvSpPr>
                <a:spLocks/>
              </p:cNvSpPr>
              <p:nvPr/>
            </p:nvSpPr>
            <p:spPr bwMode="auto">
              <a:xfrm>
                <a:off x="3388" y="2616"/>
                <a:ext cx="1764" cy="1"/>
              </a:xfrm>
              <a:custGeom>
                <a:avLst/>
                <a:gdLst>
                  <a:gd name="T0" fmla="*/ 0 w 1764"/>
                  <a:gd name="T1" fmla="*/ 0 h 1"/>
                  <a:gd name="T2" fmla="*/ 1764 w 1764"/>
                  <a:gd name="T3" fmla="*/ 0 h 1"/>
                  <a:gd name="T4" fmla="*/ 0 60000 65536"/>
                  <a:gd name="T5" fmla="*/ 0 60000 65536"/>
                  <a:gd name="T6" fmla="*/ 0 w 1764"/>
                  <a:gd name="T7" fmla="*/ 0 h 1"/>
                  <a:gd name="T8" fmla="*/ 1764 w 176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4" h="1">
                    <a:moveTo>
                      <a:pt x="0" y="0"/>
                    </a:moveTo>
                    <a:lnTo>
                      <a:pt x="1764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362" name="Text Box 74"/>
          <p:cNvSpPr txBox="1">
            <a:spLocks noChangeArrowheads="1"/>
          </p:cNvSpPr>
          <p:nvPr/>
        </p:nvSpPr>
        <p:spPr bwMode="auto">
          <a:xfrm>
            <a:off x="2339975" y="5084763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48</a:t>
            </a:r>
          </a:p>
        </p:txBody>
      </p: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3563938" y="5084763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29</a:t>
            </a:r>
          </a:p>
        </p:txBody>
      </p:sp>
      <p:graphicFrame>
        <p:nvGraphicFramePr>
          <p:cNvPr id="14" name="Group 60"/>
          <p:cNvGraphicFramePr>
            <a:graphicFrameLocks noGrp="1"/>
          </p:cNvGraphicFramePr>
          <p:nvPr/>
        </p:nvGraphicFramePr>
        <p:xfrm>
          <a:off x="1116013" y="1052513"/>
          <a:ext cx="6769098" cy="1554352"/>
        </p:xfrm>
        <a:graphic>
          <a:graphicData uri="http://schemas.openxmlformats.org/drawingml/2006/table">
            <a:tbl>
              <a:tblPr/>
              <a:tblGrid>
                <a:gridCol w="958714"/>
                <a:gridCol w="1197731"/>
                <a:gridCol w="1197732"/>
                <a:gridCol w="1138307"/>
                <a:gridCol w="1138307"/>
                <a:gridCol w="1138307"/>
              </a:tblGrid>
              <a:tr h="365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Black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White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Red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Blue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6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96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58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76"/>
          <p:cNvSpPr txBox="1">
            <a:spLocks noChangeArrowheads="1"/>
          </p:cNvSpPr>
          <p:nvPr/>
        </p:nvSpPr>
        <p:spPr bwMode="auto">
          <a:xfrm>
            <a:off x="4716463" y="5084763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27.5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oup 60"/>
          <p:cNvGraphicFramePr>
            <a:graphicFrameLocks noGrp="1"/>
          </p:cNvGraphicFramePr>
          <p:nvPr/>
        </p:nvGraphicFramePr>
        <p:xfrm>
          <a:off x="1042988" y="4724400"/>
          <a:ext cx="6769098" cy="1554352"/>
        </p:xfrm>
        <a:graphic>
          <a:graphicData uri="http://schemas.openxmlformats.org/drawingml/2006/table">
            <a:tbl>
              <a:tblPr/>
              <a:tblGrid>
                <a:gridCol w="958714"/>
                <a:gridCol w="1201526"/>
                <a:gridCol w="1193937"/>
                <a:gridCol w="1138307"/>
                <a:gridCol w="1138307"/>
                <a:gridCol w="1138307"/>
              </a:tblGrid>
              <a:tr h="365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Black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White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Red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Blue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6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27.5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96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58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399" name="Group 2"/>
          <p:cNvGrpSpPr>
            <a:grpSpLocks/>
          </p:cNvGrpSpPr>
          <p:nvPr/>
        </p:nvGrpSpPr>
        <p:grpSpPr bwMode="auto">
          <a:xfrm>
            <a:off x="430213" y="3789363"/>
            <a:ext cx="8102600" cy="727075"/>
            <a:chOff x="271" y="2387"/>
            <a:chExt cx="5104" cy="458"/>
          </a:xfrm>
        </p:grpSpPr>
        <p:sp>
          <p:nvSpPr>
            <p:cNvPr id="15407" name="Text Box 3"/>
            <p:cNvSpPr txBox="1">
              <a:spLocks noChangeArrowheads="1"/>
            </p:cNvSpPr>
            <p:nvPr/>
          </p:nvSpPr>
          <p:spPr bwMode="auto">
            <a:xfrm>
              <a:off x="271" y="2478"/>
              <a:ext cx="32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alibri" pitchFamily="34" charset="0"/>
                </a:rPr>
                <a:t>The  </a:t>
              </a:r>
              <a:r>
                <a:rPr lang="en-GB" altLang="en-US" sz="2000" b="1">
                  <a:solidFill>
                    <a:schemeClr val="accent2"/>
                  </a:solidFill>
                  <a:latin typeface="Calibri" pitchFamily="34" charset="0"/>
                </a:rPr>
                <a:t>expected frequency </a:t>
              </a:r>
              <a:r>
                <a:rPr lang="en-GB" altLang="en-US" sz="2000">
                  <a:solidFill>
                    <a:schemeClr val="accent2"/>
                  </a:solidFill>
                  <a:latin typeface="Calibri" pitchFamily="34" charset="0"/>
                </a:rPr>
                <a:t>for each cell will be:  </a:t>
              </a: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3379" y="2387"/>
              <a:ext cx="1996" cy="458"/>
              <a:chOff x="3379" y="2387"/>
              <a:chExt cx="1996" cy="458"/>
            </a:xfrm>
          </p:grpSpPr>
          <p:sp>
            <p:nvSpPr>
              <p:cNvPr id="3" name="Text Box 5"/>
              <p:cNvSpPr txBox="1">
                <a:spLocks noChangeArrowheads="1"/>
              </p:cNvSpPr>
              <p:nvPr/>
            </p:nvSpPr>
            <p:spPr bwMode="auto">
              <a:xfrm>
                <a:off x="3379" y="2387"/>
                <a:ext cx="190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b="1"/>
                  <a:t>row total x column total</a:t>
                </a:r>
              </a:p>
            </p:txBody>
          </p:sp>
          <p:sp>
            <p:nvSpPr>
              <p:cNvPr id="15410" name="Text Box 6"/>
              <p:cNvSpPr txBox="1">
                <a:spLocks noChangeArrowheads="1"/>
              </p:cNvSpPr>
              <p:nvPr/>
            </p:nvSpPr>
            <p:spPr bwMode="auto">
              <a:xfrm>
                <a:off x="3651" y="2614"/>
                <a:ext cx="17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b="1"/>
                  <a:t>total sample size</a:t>
                </a:r>
              </a:p>
            </p:txBody>
          </p:sp>
          <p:sp>
            <p:nvSpPr>
              <p:cNvPr id="15411" name="Freeform 7"/>
              <p:cNvSpPr>
                <a:spLocks/>
              </p:cNvSpPr>
              <p:nvPr/>
            </p:nvSpPr>
            <p:spPr bwMode="auto">
              <a:xfrm>
                <a:off x="3388" y="2616"/>
                <a:ext cx="1764" cy="1"/>
              </a:xfrm>
              <a:custGeom>
                <a:avLst/>
                <a:gdLst>
                  <a:gd name="T0" fmla="*/ 0 w 1764"/>
                  <a:gd name="T1" fmla="*/ 0 h 1"/>
                  <a:gd name="T2" fmla="*/ 1764 w 1764"/>
                  <a:gd name="T3" fmla="*/ 0 h 1"/>
                  <a:gd name="T4" fmla="*/ 0 60000 65536"/>
                  <a:gd name="T5" fmla="*/ 0 60000 65536"/>
                  <a:gd name="T6" fmla="*/ 0 w 1764"/>
                  <a:gd name="T7" fmla="*/ 0 h 1"/>
                  <a:gd name="T8" fmla="*/ 1764 w 176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4" h="1">
                    <a:moveTo>
                      <a:pt x="0" y="0"/>
                    </a:moveTo>
                    <a:lnTo>
                      <a:pt x="1764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2339975" y="5516563"/>
            <a:ext cx="576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48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3563938" y="5516563"/>
            <a:ext cx="576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29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4643438" y="5516563"/>
            <a:ext cx="865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27.5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395288" y="260350"/>
            <a:ext cx="828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In fact for this table we only need to actually work out three of the expected values, and the rest will follow from the totals</a:t>
            </a:r>
            <a:r>
              <a:rPr lang="en-GB" altLang="en-US"/>
              <a:t>.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395288" y="8366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This gives us the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</a:rPr>
              <a:t> degree of freedom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for this table  - it is </a:t>
            </a:r>
            <a:r>
              <a:rPr lang="en-GB" altLang="en-US" sz="2400" b="1">
                <a:solidFill>
                  <a:schemeClr val="accent2"/>
                </a:solidFill>
                <a:latin typeface="Calibri" pitchFamily="34" charset="0"/>
              </a:rPr>
              <a:t>3</a:t>
            </a:r>
            <a:endParaRPr lang="en-GB" altLang="en-US" sz="2400" b="1"/>
          </a:p>
        </p:txBody>
      </p:sp>
      <p:sp>
        <p:nvSpPr>
          <p:cNvPr id="18" name="Text Box 74"/>
          <p:cNvSpPr txBox="1">
            <a:spLocks noChangeArrowheads="1"/>
          </p:cNvSpPr>
          <p:nvPr/>
        </p:nvSpPr>
        <p:spPr bwMode="auto">
          <a:xfrm>
            <a:off x="5795963" y="508476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25.5</a:t>
            </a:r>
          </a:p>
        </p:txBody>
      </p:sp>
      <p:sp>
        <p:nvSpPr>
          <p:cNvPr id="19" name="Text Box 76"/>
          <p:cNvSpPr txBox="1">
            <a:spLocks noChangeArrowheads="1"/>
          </p:cNvSpPr>
          <p:nvPr/>
        </p:nvSpPr>
        <p:spPr bwMode="auto">
          <a:xfrm>
            <a:off x="5795963" y="5516563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25.5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3" grpId="0"/>
      <p:bldP spid="15405" grpId="0"/>
      <p:bldP spid="15406" grpId="0"/>
      <p:bldP spid="15408" grpId="0"/>
      <p:bldP spid="154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oup 60"/>
          <p:cNvGraphicFramePr>
            <a:graphicFrameLocks noGrp="1"/>
          </p:cNvGraphicFramePr>
          <p:nvPr/>
        </p:nvGraphicFramePr>
        <p:xfrm>
          <a:off x="1042988" y="4724400"/>
          <a:ext cx="6769098" cy="1554352"/>
        </p:xfrm>
        <a:graphic>
          <a:graphicData uri="http://schemas.openxmlformats.org/drawingml/2006/table">
            <a:tbl>
              <a:tblPr/>
              <a:tblGrid>
                <a:gridCol w="958714"/>
                <a:gridCol w="1201526"/>
                <a:gridCol w="1193937"/>
                <a:gridCol w="1138307"/>
                <a:gridCol w="1138307"/>
                <a:gridCol w="1138307"/>
              </a:tblGrid>
              <a:tr h="365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Black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White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Red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Blue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6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27.5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25.5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27.5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25.5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96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58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3" name="Text Box 76"/>
          <p:cNvSpPr txBox="1">
            <a:spLocks noChangeArrowheads="1"/>
          </p:cNvSpPr>
          <p:nvPr/>
        </p:nvSpPr>
        <p:spPr bwMode="auto">
          <a:xfrm>
            <a:off x="395288" y="260350"/>
            <a:ext cx="828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In fact for this table we only need to actually work out two of the expected values, and the rest will follow from the totals</a:t>
            </a:r>
            <a:r>
              <a:rPr lang="en-GB" altLang="en-US"/>
              <a:t>.</a:t>
            </a:r>
          </a:p>
        </p:txBody>
      </p:sp>
      <p:sp>
        <p:nvSpPr>
          <p:cNvPr id="16424" name="Text Box 81"/>
          <p:cNvSpPr txBox="1">
            <a:spLocks noChangeArrowheads="1"/>
          </p:cNvSpPr>
          <p:nvPr/>
        </p:nvSpPr>
        <p:spPr bwMode="auto">
          <a:xfrm>
            <a:off x="395288" y="8366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This tells us that the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</a:rPr>
              <a:t> degree of freedom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for this table is </a:t>
            </a:r>
            <a:r>
              <a:rPr lang="en-GB" altLang="en-US" sz="2400" b="1">
                <a:solidFill>
                  <a:schemeClr val="accent2"/>
                </a:solidFill>
                <a:latin typeface="Calibri" pitchFamily="34" charset="0"/>
              </a:rPr>
              <a:t>2</a:t>
            </a:r>
            <a:endParaRPr lang="en-GB" altLang="en-US" sz="2400" b="1"/>
          </a:p>
        </p:txBody>
      </p:sp>
      <p:sp>
        <p:nvSpPr>
          <p:cNvPr id="13394" name="Text Box 82"/>
          <p:cNvSpPr txBox="1">
            <a:spLocks noChangeArrowheads="1"/>
          </p:cNvSpPr>
          <p:nvPr/>
        </p:nvSpPr>
        <p:spPr bwMode="auto">
          <a:xfrm>
            <a:off x="395288" y="1268413"/>
            <a:ext cx="8280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You can always find the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</a:rPr>
              <a:t> degree of freedom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by going back to the original table (without the totals). Crossing off one column and one row, and the number of cells left is the degree of freedom.    (No. of columns – 1) x (No. of rows – 1)</a:t>
            </a:r>
            <a:endParaRPr lang="en-GB" altLang="en-US" sz="2400" b="1"/>
          </a:p>
        </p:txBody>
      </p:sp>
      <p:sp>
        <p:nvSpPr>
          <p:cNvPr id="13419" name="Text Box 107"/>
          <p:cNvSpPr txBox="1">
            <a:spLocks noChangeArrowheads="1"/>
          </p:cNvSpPr>
          <p:nvPr/>
        </p:nvSpPr>
        <p:spPr bwMode="auto">
          <a:xfrm>
            <a:off x="7019925" y="2852738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</a:rPr>
              <a:t>df = 3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339975" y="2771775"/>
          <a:ext cx="3960813" cy="1066800"/>
        </p:xfrm>
        <a:graphic>
          <a:graphicData uri="http://schemas.openxmlformats.org/drawingml/2006/table">
            <a:tbl>
              <a:tblPr/>
              <a:tblGrid>
                <a:gridCol w="3960813"/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49" marR="91449"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Group 122"/>
          <p:cNvGraphicFramePr>
            <a:graphicFrameLocks noGrp="1"/>
          </p:cNvGraphicFramePr>
          <p:nvPr/>
        </p:nvGraphicFramePr>
        <p:xfrm>
          <a:off x="2339975" y="2781300"/>
          <a:ext cx="3949700" cy="1066800"/>
        </p:xfrm>
        <a:graphic>
          <a:graphicData uri="http://schemas.openxmlformats.org/drawingml/2006/table">
            <a:tbl>
              <a:tblPr/>
              <a:tblGrid>
                <a:gridCol w="864083"/>
                <a:gridCol w="674996"/>
                <a:gridCol w="740781"/>
                <a:gridCol w="834920"/>
                <a:gridCol w="834920"/>
              </a:tblGrid>
              <a:tr h="287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Black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White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Red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Blue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7" name="Line 105"/>
          <p:cNvSpPr>
            <a:spLocks noChangeShapeType="1"/>
          </p:cNvSpPr>
          <p:nvPr/>
        </p:nvSpPr>
        <p:spPr bwMode="auto">
          <a:xfrm>
            <a:off x="1979613" y="3644900"/>
            <a:ext cx="46085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8" name="Line 106"/>
          <p:cNvSpPr>
            <a:spLocks noChangeShapeType="1"/>
          </p:cNvSpPr>
          <p:nvPr/>
        </p:nvSpPr>
        <p:spPr bwMode="auto">
          <a:xfrm>
            <a:off x="5867400" y="2349500"/>
            <a:ext cx="0" cy="1871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4" grpId="0"/>
      <p:bldP spid="13419" grpId="0"/>
      <p:bldP spid="13417" grpId="0" animBg="1"/>
      <p:bldP spid="134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18"/>
          <p:cNvSpPr txBox="1">
            <a:spLocks noChangeArrowheads="1"/>
          </p:cNvSpPr>
          <p:nvPr/>
        </p:nvSpPr>
        <p:spPr bwMode="auto">
          <a:xfrm>
            <a:off x="179388" y="188913"/>
            <a:ext cx="4319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3333CC"/>
                </a:solidFill>
                <a:latin typeface="Calibri" pitchFamily="34" charset="0"/>
              </a:rPr>
              <a:t>Contingency Table – Observed Data</a:t>
            </a:r>
          </a:p>
        </p:txBody>
      </p:sp>
      <p:sp>
        <p:nvSpPr>
          <p:cNvPr id="17411" name="Text Box 119"/>
          <p:cNvSpPr txBox="1">
            <a:spLocks noChangeArrowheads="1"/>
          </p:cNvSpPr>
          <p:nvPr/>
        </p:nvSpPr>
        <p:spPr bwMode="auto">
          <a:xfrm>
            <a:off x="4787900" y="188913"/>
            <a:ext cx="3384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3333CC"/>
                </a:solidFill>
                <a:latin typeface="Calibri" pitchFamily="34" charset="0"/>
              </a:rPr>
              <a:t>Expected Frequencies</a:t>
            </a:r>
          </a:p>
        </p:txBody>
      </p:sp>
      <p:sp>
        <p:nvSpPr>
          <p:cNvPr id="17564" name="Text Box 156"/>
          <p:cNvSpPr txBox="1">
            <a:spLocks noChangeArrowheads="1"/>
          </p:cNvSpPr>
          <p:nvPr/>
        </p:nvSpPr>
        <p:spPr bwMode="auto">
          <a:xfrm>
            <a:off x="250825" y="2060575"/>
            <a:ext cx="8353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Now we are ready to calculate the 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000" b="1" baseline="30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2 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value using the formula:</a:t>
            </a:r>
          </a:p>
        </p:txBody>
      </p:sp>
      <p:sp>
        <p:nvSpPr>
          <p:cNvPr id="17568" name="Text Box 160"/>
          <p:cNvSpPr txBox="1">
            <a:spLocks noChangeArrowheads="1"/>
          </p:cNvSpPr>
          <p:nvPr/>
        </p:nvSpPr>
        <p:spPr bwMode="auto">
          <a:xfrm>
            <a:off x="5364163" y="2420938"/>
            <a:ext cx="2736850" cy="1014412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rgbClr val="006666"/>
                </a:solidFill>
                <a:latin typeface="Times New Roman" pitchFamily="18" charset="0"/>
              </a:rPr>
              <a:t>f</a:t>
            </a:r>
            <a:r>
              <a:rPr lang="en-GB" altLang="en-US" sz="2400" i="1" baseline="-25000">
                <a:solidFill>
                  <a:srgbClr val="006666"/>
                </a:solidFill>
                <a:latin typeface="Times New Roman" pitchFamily="18" charset="0"/>
              </a:rPr>
              <a:t>o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</a:rPr>
              <a:t> is the observed value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rgbClr val="006666"/>
                </a:solidFill>
                <a:latin typeface="Times New Roman" pitchFamily="18" charset="0"/>
              </a:rPr>
              <a:t>f</a:t>
            </a:r>
            <a:r>
              <a:rPr lang="en-GB" altLang="en-US" sz="2400" i="1" baseline="-25000">
                <a:solidFill>
                  <a:srgbClr val="006666"/>
                </a:solidFill>
                <a:latin typeface="Times New Roman" pitchFamily="18" charset="0"/>
              </a:rPr>
              <a:t>e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</a:rPr>
              <a:t> is the expected value</a:t>
            </a:r>
          </a:p>
        </p:txBody>
      </p:sp>
      <p:sp>
        <p:nvSpPr>
          <p:cNvPr id="17414" name="Text Box 163"/>
          <p:cNvSpPr txBox="1">
            <a:spLocks noChangeArrowheads="1"/>
          </p:cNvSpPr>
          <p:nvPr/>
        </p:nvSpPr>
        <p:spPr bwMode="auto">
          <a:xfrm>
            <a:off x="0" y="3429000"/>
            <a:ext cx="7778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400" baseline="30000">
                <a:latin typeface="Calibri" pitchFamily="34" charset="0"/>
                <a:sym typeface="Symbol" pitchFamily="18" charset="2"/>
              </a:rPr>
              <a:t>2</a:t>
            </a:r>
            <a:r>
              <a:rPr lang="en-GB" altLang="en-US" sz="2400" baseline="-25000">
                <a:latin typeface="Calibri" pitchFamily="34" charset="0"/>
                <a:sym typeface="Symbol" pitchFamily="18" charset="2"/>
              </a:rPr>
              <a:t>calc</a:t>
            </a:r>
          </a:p>
        </p:txBody>
      </p:sp>
      <p:graphicFrame>
        <p:nvGraphicFramePr>
          <p:cNvPr id="17415" name="Object 2"/>
          <p:cNvGraphicFramePr>
            <a:graphicFrameLocks noChangeAspect="1"/>
          </p:cNvGraphicFramePr>
          <p:nvPr/>
        </p:nvGraphicFramePr>
        <p:xfrm>
          <a:off x="827088" y="3446463"/>
          <a:ext cx="80660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" name="Equation" r:id="rId3" imgW="7035800" imgH="419100" progId="Equation.3">
                  <p:embed/>
                </p:oleObj>
              </mc:Choice>
              <mc:Fallback>
                <p:oleObj name="Equation" r:id="rId3" imgW="70358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446463"/>
                        <a:ext cx="806608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74" name="Text Box 21"/>
          <p:cNvSpPr txBox="1">
            <a:spLocks noChangeArrowheads="1"/>
          </p:cNvSpPr>
          <p:nvPr/>
        </p:nvSpPr>
        <p:spPr bwMode="auto">
          <a:xfrm>
            <a:off x="250825" y="4149725"/>
            <a:ext cx="8137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6666"/>
                </a:solidFill>
                <a:latin typeface="Calibri" pitchFamily="34" charset="0"/>
              </a:rPr>
              <a:t>Finally look at the critical value that you have been given.</a:t>
            </a:r>
          </a:p>
        </p:txBody>
      </p:sp>
      <p:sp>
        <p:nvSpPr>
          <p:cNvPr id="17575" name="Text Box 21"/>
          <p:cNvSpPr txBox="1">
            <a:spLocks noChangeArrowheads="1"/>
          </p:cNvSpPr>
          <p:nvPr/>
        </p:nvSpPr>
        <p:spPr bwMode="auto">
          <a:xfrm>
            <a:off x="250825" y="4510088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6666"/>
                </a:solidFill>
                <a:latin typeface="Calibri" pitchFamily="34" charset="0"/>
              </a:rPr>
              <a:t>If the</a:t>
            </a:r>
            <a:r>
              <a:rPr lang="en-GB" altLang="en-US" sz="2000">
                <a:solidFill>
                  <a:srgbClr val="006666"/>
                </a:solidFill>
              </a:rPr>
              <a:t> </a:t>
            </a:r>
            <a:r>
              <a:rPr lang="en-GB" altLang="en-US" sz="24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000" baseline="30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en-GB" altLang="en-US" baseline="30000">
                <a:sym typeface="Symbol" pitchFamily="18" charset="2"/>
              </a:rPr>
              <a:t> </a:t>
            </a:r>
            <a:r>
              <a:rPr lang="en-GB" altLang="en-US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calc</a:t>
            </a:r>
            <a:r>
              <a:rPr lang="en-GB" altLang="en-US" baseline="-25000">
                <a:solidFill>
                  <a:srgbClr val="006666"/>
                </a:solidFill>
                <a:sym typeface="Symbol" pitchFamily="18" charset="2"/>
              </a:rPr>
              <a:t> 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value is</a:t>
            </a:r>
            <a:r>
              <a:rPr lang="en-GB" altLang="en-US" sz="2000" b="1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 less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 than the critical value, we accept H</a:t>
            </a:r>
            <a:r>
              <a:rPr lang="en-GB" altLang="en-US" sz="2000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0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, the null hypothesis.</a:t>
            </a:r>
            <a:r>
              <a:rPr lang="en-GB" altLang="en-US" sz="2000">
                <a:solidFill>
                  <a:srgbClr val="006666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17576" name="Text Box 21"/>
          <p:cNvSpPr txBox="1">
            <a:spLocks noChangeArrowheads="1"/>
          </p:cNvSpPr>
          <p:nvPr/>
        </p:nvSpPr>
        <p:spPr bwMode="auto">
          <a:xfrm>
            <a:off x="250825" y="4943475"/>
            <a:ext cx="8642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6666"/>
                </a:solidFill>
                <a:latin typeface="Calibri" pitchFamily="34" charset="0"/>
              </a:rPr>
              <a:t>If the</a:t>
            </a:r>
            <a:r>
              <a:rPr lang="en-GB" altLang="en-US" sz="2000">
                <a:solidFill>
                  <a:srgbClr val="006666"/>
                </a:solidFill>
              </a:rPr>
              <a:t> </a:t>
            </a:r>
            <a:r>
              <a:rPr lang="en-GB" altLang="en-US" sz="24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000" baseline="30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en-GB" altLang="en-US" baseline="30000">
                <a:sym typeface="Symbol" pitchFamily="18" charset="2"/>
              </a:rPr>
              <a:t> </a:t>
            </a:r>
            <a:r>
              <a:rPr lang="en-GB" altLang="en-US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calc</a:t>
            </a:r>
            <a:r>
              <a:rPr lang="en-GB" altLang="en-US" baseline="-25000">
                <a:solidFill>
                  <a:srgbClr val="006666"/>
                </a:solidFill>
                <a:sym typeface="Symbol" pitchFamily="18" charset="2"/>
              </a:rPr>
              <a:t> 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value is </a:t>
            </a:r>
            <a:r>
              <a:rPr lang="en-GB" altLang="en-US" sz="2000" b="1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more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 than the critical value, we do not accept the null hypothesis, so we accept H</a:t>
            </a:r>
            <a:r>
              <a:rPr lang="en-GB" altLang="en-US" sz="2000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1</a:t>
            </a:r>
            <a:r>
              <a:rPr lang="en-GB" altLang="en-US" sz="2000">
                <a:solidFill>
                  <a:srgbClr val="006666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17577" name="Text Box 21"/>
          <p:cNvSpPr txBox="1">
            <a:spLocks noChangeArrowheads="1"/>
          </p:cNvSpPr>
          <p:nvPr/>
        </p:nvSpPr>
        <p:spPr bwMode="auto">
          <a:xfrm>
            <a:off x="250825" y="5605463"/>
            <a:ext cx="80660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In this case the </a:t>
            </a:r>
            <a:r>
              <a:rPr lang="en-GB" altLang="en-US" sz="24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000" baseline="30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en-GB" altLang="en-US" baseline="3000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GB" altLang="en-US" baseline="-25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calc</a:t>
            </a:r>
            <a:r>
              <a:rPr lang="en-GB" altLang="en-US" baseline="-2500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value is 6.13, and the critical value at 5% is 7.815.         So we 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do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 accept H</a:t>
            </a:r>
            <a:r>
              <a:rPr lang="en-GB" altLang="en-US" sz="2000" baseline="-25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0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, the null hypothesis.</a:t>
            </a:r>
            <a:endParaRPr lang="en-GB" altLang="en-US" sz="200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17578" name="Text Box 170"/>
          <p:cNvSpPr txBox="1">
            <a:spLocks noChangeArrowheads="1"/>
          </p:cNvSpPr>
          <p:nvPr/>
        </p:nvSpPr>
        <p:spPr bwMode="auto">
          <a:xfrm>
            <a:off x="250825" y="6359525"/>
            <a:ext cx="8066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</a:rPr>
              <a:t>There 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is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</a:rPr>
              <a:t> no association between favourite colour of car and gender.</a:t>
            </a:r>
            <a:endParaRPr lang="en-GB" altLang="en-US" sz="2000" b="1">
              <a:latin typeface="Calibri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50825" y="611188"/>
          <a:ext cx="3960813" cy="1066800"/>
        </p:xfrm>
        <a:graphic>
          <a:graphicData uri="http://schemas.openxmlformats.org/drawingml/2006/table">
            <a:tbl>
              <a:tblPr/>
              <a:tblGrid>
                <a:gridCol w="3960813"/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49" marR="91449"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Group 122"/>
          <p:cNvGraphicFramePr>
            <a:graphicFrameLocks noGrp="1"/>
          </p:cNvGraphicFramePr>
          <p:nvPr/>
        </p:nvGraphicFramePr>
        <p:xfrm>
          <a:off x="250825" y="620713"/>
          <a:ext cx="3949700" cy="1066800"/>
        </p:xfrm>
        <a:graphic>
          <a:graphicData uri="http://schemas.openxmlformats.org/drawingml/2006/table">
            <a:tbl>
              <a:tblPr/>
              <a:tblGrid>
                <a:gridCol w="864083"/>
                <a:gridCol w="674996"/>
                <a:gridCol w="740781"/>
                <a:gridCol w="834920"/>
                <a:gridCol w="834920"/>
              </a:tblGrid>
              <a:tr h="287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Black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White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Red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Blue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Group 122"/>
          <p:cNvGraphicFramePr>
            <a:graphicFrameLocks noGrp="1"/>
          </p:cNvGraphicFramePr>
          <p:nvPr/>
        </p:nvGraphicFramePr>
        <p:xfrm>
          <a:off x="4716463" y="620713"/>
          <a:ext cx="3949700" cy="1066800"/>
        </p:xfrm>
        <a:graphic>
          <a:graphicData uri="http://schemas.openxmlformats.org/drawingml/2006/table">
            <a:tbl>
              <a:tblPr/>
              <a:tblGrid>
                <a:gridCol w="864083"/>
                <a:gridCol w="674996"/>
                <a:gridCol w="740781"/>
                <a:gridCol w="834920"/>
                <a:gridCol w="834920"/>
              </a:tblGrid>
              <a:tr h="287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Black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White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Red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Blue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27.5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25.5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27.5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25.5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479" name="Group 22"/>
          <p:cNvGrpSpPr>
            <a:grpSpLocks/>
          </p:cNvGrpSpPr>
          <p:nvPr/>
        </p:nvGrpSpPr>
        <p:grpSpPr bwMode="auto">
          <a:xfrm>
            <a:off x="1476375" y="2565400"/>
            <a:ext cx="3333750" cy="936625"/>
            <a:chOff x="1476375" y="2564904"/>
            <a:chExt cx="3333750" cy="936625"/>
          </a:xfrm>
        </p:grpSpPr>
        <p:sp>
          <p:nvSpPr>
            <p:cNvPr id="17480" name="Text Box 158"/>
            <p:cNvSpPr txBox="1">
              <a:spLocks noChangeArrowheads="1"/>
            </p:cNvSpPr>
            <p:nvPr/>
          </p:nvSpPr>
          <p:spPr bwMode="auto">
            <a:xfrm>
              <a:off x="1476375" y="2606935"/>
              <a:ext cx="1096668" cy="579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3200">
                  <a:latin typeface="Calibri" pitchFamily="34" charset="0"/>
                  <a:sym typeface="Symbol" pitchFamily="18" charset="2"/>
                </a:rPr>
                <a:t></a:t>
              </a:r>
              <a:r>
                <a:rPr lang="en-GB" altLang="en-US" sz="3200" baseline="30000">
                  <a:latin typeface="Calibri" pitchFamily="34" charset="0"/>
                  <a:sym typeface="Symbol" pitchFamily="18" charset="2"/>
                </a:rPr>
                <a:t>2</a:t>
              </a:r>
              <a:r>
                <a:rPr lang="en-GB" altLang="en-US" sz="3200" baseline="-25000">
                  <a:latin typeface="Calibri" pitchFamily="34" charset="0"/>
                  <a:sym typeface="Symbol" pitchFamily="18" charset="2"/>
                </a:rPr>
                <a:t>calc</a:t>
              </a:r>
            </a:p>
          </p:txBody>
        </p:sp>
        <p:graphicFrame>
          <p:nvGraphicFramePr>
            <p:cNvPr id="17481" name="Object 159"/>
            <p:cNvGraphicFramePr>
              <a:graphicFrameLocks noChangeAspect="1"/>
            </p:cNvGraphicFramePr>
            <p:nvPr/>
          </p:nvGraphicFramePr>
          <p:xfrm>
            <a:off x="2411760" y="2564904"/>
            <a:ext cx="2398365" cy="936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87" name="Equation" r:id="rId5" imgW="952500" imgH="457200" progId="Equation.3">
                    <p:embed/>
                  </p:oleObj>
                </mc:Choice>
                <mc:Fallback>
                  <p:oleObj name="Equation" r:id="rId5" imgW="952500" imgH="457200" progId="Equation.3">
                    <p:embed/>
                    <p:pic>
                      <p:nvPicPr>
                        <p:cNvPr id="0" name="Object 1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1760" y="2564904"/>
                          <a:ext cx="2398365" cy="936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64" grpId="0"/>
      <p:bldP spid="17568" grpId="0" animBg="1"/>
      <p:bldP spid="17574" grpId="0"/>
      <p:bldP spid="17575" grpId="0"/>
      <p:bldP spid="17576" grpId="0"/>
      <p:bldP spid="17577" grpId="0"/>
      <p:bldP spid="175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00200"/>
            <a:ext cx="8569325" cy="4525963"/>
          </a:xfrm>
        </p:spPr>
        <p:txBody>
          <a:bodyPr/>
          <a:lstStyle/>
          <a:p>
            <a:pPr>
              <a:defRPr/>
            </a:pPr>
            <a:endParaRPr lang="en-GB" dirty="0" smtClean="0"/>
          </a:p>
          <a:p>
            <a:pPr marL="0" indent="0">
              <a:buFontTx/>
              <a:buNone/>
              <a:defRPr/>
            </a:pPr>
            <a:r>
              <a:rPr lang="en-GB" sz="2800" dirty="0" smtClean="0">
                <a:latin typeface="Calibri" pitchFamily="34" charset="0"/>
              </a:rPr>
              <a:t>The entries in the contingency table must be frequencies.</a:t>
            </a:r>
          </a:p>
          <a:p>
            <a:pPr marL="0" indent="0">
              <a:buFontTx/>
              <a:buNone/>
              <a:defRPr/>
            </a:pPr>
            <a:r>
              <a:rPr lang="en-GB" sz="2800" dirty="0" smtClean="0">
                <a:latin typeface="Calibri" pitchFamily="34" charset="0"/>
              </a:rPr>
              <a:t>The expected frequencies must not be less than 1, and  no more than 20% of the entries can be between 1 and 5. </a:t>
            </a:r>
            <a:r>
              <a:rPr lang="en-GB" sz="3600" dirty="0" smtClean="0">
                <a:solidFill>
                  <a:srgbClr val="FF0000"/>
                </a:solidFill>
                <a:latin typeface="Calibri" pitchFamily="34" charset="0"/>
              </a:rPr>
              <a:t>Otherwise the test is invalid. 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95288" y="3357563"/>
            <a:ext cx="8353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One way of finding out is to perform a 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000" b="1" baseline="30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2 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 (chi-squared) test for independence.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95288" y="2565400"/>
            <a:ext cx="8353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We might want to find out whether or not there is an association between ‘age-group taught’ and ‘gender’.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323850" y="4294188"/>
            <a:ext cx="82089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   We first set up a null hypothesis, H</a:t>
            </a:r>
            <a:r>
              <a:rPr lang="en-GB" altLang="en-US" sz="2000" baseline="-25000">
                <a:solidFill>
                  <a:schemeClr val="accent2"/>
                </a:solidFill>
                <a:latin typeface="Calibri" pitchFamily="34" charset="0"/>
              </a:rPr>
              <a:t>0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, and an alternative hypothesis, H</a:t>
            </a:r>
            <a:r>
              <a:rPr lang="en-GB" altLang="en-US" sz="2000" baseline="-25000">
                <a:solidFill>
                  <a:schemeClr val="accent2"/>
                </a:solidFill>
                <a:latin typeface="Calibri" pitchFamily="34" charset="0"/>
              </a:rPr>
              <a:t>1.                    </a:t>
            </a:r>
            <a:r>
              <a:rPr lang="en-GB" altLang="en-US" sz="2000">
                <a:latin typeface="Calibri" pitchFamily="34" charset="0"/>
              </a:rPr>
              <a:t>H</a:t>
            </a:r>
            <a:r>
              <a:rPr lang="en-GB" altLang="en-US" sz="2000" baseline="-25000">
                <a:latin typeface="Calibri" pitchFamily="34" charset="0"/>
              </a:rPr>
              <a:t>0</a:t>
            </a:r>
            <a:r>
              <a:rPr lang="en-GB" altLang="en-US" sz="2000">
                <a:latin typeface="Calibri" pitchFamily="34" charset="0"/>
              </a:rPr>
              <a:t> always states that the data sets are independent, and H</a:t>
            </a:r>
            <a:r>
              <a:rPr lang="en-GB" altLang="en-US" sz="2000" baseline="-25000">
                <a:latin typeface="Calibri" pitchFamily="34" charset="0"/>
              </a:rPr>
              <a:t>1</a:t>
            </a:r>
            <a:r>
              <a:rPr lang="en-GB" altLang="en-US" sz="2000">
                <a:latin typeface="Calibri" pitchFamily="34" charset="0"/>
              </a:rPr>
              <a:t> always states that they are related.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539750" y="3860800"/>
            <a:ext cx="4033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To set up the test</a:t>
            </a:r>
            <a:r>
              <a:rPr lang="en-GB" altLang="en-US" sz="2000">
                <a:latin typeface="Calibri" pitchFamily="34" charset="0"/>
              </a:rPr>
              <a:t>: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250825" y="188913"/>
            <a:ext cx="8569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A random sample of 200 teachers in higher education, secondary schools and primary schools gave the following numbers of men and women in each sector:</a:t>
            </a:r>
          </a:p>
        </p:txBody>
      </p:sp>
      <p:graphicFrame>
        <p:nvGraphicFramePr>
          <p:cNvPr id="2170" name="Group 122"/>
          <p:cNvGraphicFramePr>
            <a:graphicFrameLocks noGrp="1"/>
          </p:cNvGraphicFramePr>
          <p:nvPr/>
        </p:nvGraphicFramePr>
        <p:xfrm>
          <a:off x="1258888" y="981075"/>
          <a:ext cx="5113337" cy="1432344"/>
        </p:xfrm>
        <a:graphic>
          <a:graphicData uri="http://schemas.openxmlformats.org/drawingml/2006/table">
            <a:tbl>
              <a:tblPr/>
              <a:tblGrid>
                <a:gridCol w="1009650"/>
                <a:gridCol w="1366837"/>
                <a:gridCol w="1368425"/>
                <a:gridCol w="1368425"/>
              </a:tblGrid>
              <a:tr h="639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Higher Education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Secondary Education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Primary Education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96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250825" y="5518150"/>
            <a:ext cx="842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   In this case, H</a:t>
            </a:r>
            <a:r>
              <a:rPr lang="en-GB" altLang="en-US" sz="2000" baseline="-25000">
                <a:solidFill>
                  <a:schemeClr val="accent2"/>
                </a:solidFill>
                <a:latin typeface="Calibri" pitchFamily="34" charset="0"/>
              </a:rPr>
              <a:t>0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could be “The age-group taught is independent of gender”.                        H</a:t>
            </a:r>
            <a:r>
              <a:rPr lang="en-GB" altLang="en-US" sz="2000" baseline="-25000">
                <a:solidFill>
                  <a:schemeClr val="accent2"/>
                </a:solidFill>
                <a:latin typeface="Calibri" pitchFamily="34" charset="0"/>
              </a:rPr>
              <a:t>1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could be “There is an association between age-group taught and gender.”</a:t>
            </a:r>
            <a:endParaRPr lang="en-GB" altLang="en-US" sz="2000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5" grpId="0"/>
      <p:bldP spid="2134" grpId="0"/>
      <p:bldP spid="2136" grpId="0" build="p"/>
      <p:bldP spid="2137" grpId="0"/>
      <p:bldP spid="2138" grpId="0"/>
      <p:bldP spid="2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8" name="Group 108"/>
          <p:cNvGraphicFramePr>
            <a:graphicFrameLocks noGrp="1"/>
          </p:cNvGraphicFramePr>
          <p:nvPr/>
        </p:nvGraphicFramePr>
        <p:xfrm>
          <a:off x="1116013" y="1052513"/>
          <a:ext cx="5400675" cy="1432344"/>
        </p:xfrm>
        <a:graphic>
          <a:graphicData uri="http://schemas.openxmlformats.org/drawingml/2006/table">
            <a:tbl>
              <a:tblPr/>
              <a:tblGrid>
                <a:gridCol w="1152525"/>
                <a:gridCol w="1439862"/>
                <a:gridCol w="1439863"/>
                <a:gridCol w="1368425"/>
              </a:tblGrid>
              <a:tr h="639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Higher Education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Secondary Education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Primary Education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96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9" name="Text Box 109"/>
          <p:cNvSpPr txBox="1">
            <a:spLocks noChangeArrowheads="1"/>
          </p:cNvSpPr>
          <p:nvPr/>
        </p:nvSpPr>
        <p:spPr bwMode="auto">
          <a:xfrm>
            <a:off x="179388" y="260350"/>
            <a:ext cx="87137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    We put the data into a table .  </a:t>
            </a:r>
            <a:r>
              <a:rPr lang="en-GB" altLang="en-US" sz="2000">
                <a:latin typeface="Calibri" pitchFamily="34" charset="0"/>
              </a:rPr>
              <a:t>The elements in the table are our observed data and the table is known as a </a:t>
            </a:r>
            <a:r>
              <a:rPr lang="en-GB" altLang="en-US" sz="2000" b="1">
                <a:latin typeface="Calibri" pitchFamily="34" charset="0"/>
              </a:rPr>
              <a:t>contingency table</a:t>
            </a:r>
            <a:r>
              <a:rPr lang="en-GB" altLang="en-US" sz="20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76" name="Group 60"/>
          <p:cNvGraphicFramePr>
            <a:graphicFrameLocks noGrp="1"/>
          </p:cNvGraphicFramePr>
          <p:nvPr/>
        </p:nvGraphicFramePr>
        <p:xfrm>
          <a:off x="1116013" y="1052513"/>
          <a:ext cx="6769100" cy="1828800"/>
        </p:xfrm>
        <a:graphic>
          <a:graphicData uri="http://schemas.openxmlformats.org/drawingml/2006/table">
            <a:tbl>
              <a:tblPr/>
              <a:tblGrid>
                <a:gridCol w="1152525"/>
                <a:gridCol w="1439862"/>
                <a:gridCol w="1439863"/>
                <a:gridCol w="1368425"/>
                <a:gridCol w="1368425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Higher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Secondary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Primary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2771775" y="2492375"/>
            <a:ext cx="93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latin typeface="Calibri" pitchFamily="34" charset="0"/>
              </a:rPr>
              <a:t>34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211638" y="2492375"/>
            <a:ext cx="935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latin typeface="Calibri" pitchFamily="34" charset="0"/>
              </a:rPr>
              <a:t>94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5580063" y="2492375"/>
            <a:ext cx="935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latin typeface="Calibri" pitchFamily="34" charset="0"/>
              </a:rPr>
              <a:t>72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6948488" y="1700213"/>
            <a:ext cx="935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latin typeface="Calibri" pitchFamily="34" charset="0"/>
              </a:rPr>
              <a:t>80</a:t>
            </a:r>
          </a:p>
        </p:txBody>
      </p:sp>
      <p:sp>
        <p:nvSpPr>
          <p:cNvPr id="5158" name="Text Box 61"/>
          <p:cNvSpPr txBox="1">
            <a:spLocks noChangeArrowheads="1"/>
          </p:cNvSpPr>
          <p:nvPr/>
        </p:nvSpPr>
        <p:spPr bwMode="auto">
          <a:xfrm>
            <a:off x="179388" y="260350"/>
            <a:ext cx="87137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    We put the data into a table .  </a:t>
            </a:r>
            <a:r>
              <a:rPr lang="en-GB" altLang="en-US" sz="2000">
                <a:latin typeface="Calibri" pitchFamily="34" charset="0"/>
              </a:rPr>
              <a:t>The elements in the table are our observed data and the table is known as a </a:t>
            </a:r>
            <a:r>
              <a:rPr lang="en-GB" altLang="en-US" sz="2000" b="1">
                <a:latin typeface="Calibri" pitchFamily="34" charset="0"/>
              </a:rPr>
              <a:t>contingency table</a:t>
            </a:r>
            <a:r>
              <a:rPr lang="en-GB" altLang="en-US" sz="2000">
                <a:latin typeface="Calibri" pitchFamily="34" charset="0"/>
              </a:rPr>
              <a:t>.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6877050" y="2133600"/>
            <a:ext cx="93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latin typeface="Calibri" pitchFamily="34" charset="0"/>
              </a:rPr>
              <a:t>120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6877050" y="2492375"/>
            <a:ext cx="93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latin typeface="Calibri" pitchFamily="34" charset="0"/>
              </a:rPr>
              <a:t>200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0" grpId="0"/>
      <p:bldP spid="9271" grpId="0"/>
      <p:bldP spid="9272" grpId="0"/>
      <p:bldP spid="9273" grpId="0"/>
      <p:bldP spid="9278" grpId="0"/>
      <p:bldP spid="92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1116013" y="1052513"/>
          <a:ext cx="6769100" cy="1828800"/>
        </p:xfrm>
        <a:graphic>
          <a:graphicData uri="http://schemas.openxmlformats.org/drawingml/2006/table">
            <a:tbl>
              <a:tblPr/>
              <a:tblGrid>
                <a:gridCol w="1152525"/>
                <a:gridCol w="1439862"/>
                <a:gridCol w="1439863"/>
                <a:gridCol w="1368425"/>
                <a:gridCol w="1368425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Higher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Secondary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Primary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430213" y="2997200"/>
            <a:ext cx="8713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From the observed data we can calculate the 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</a:rPr>
              <a:t>expected frequencies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.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30213" y="3789363"/>
            <a:ext cx="8102600" cy="727075"/>
            <a:chOff x="271" y="2387"/>
            <a:chExt cx="5104" cy="458"/>
          </a:xfrm>
        </p:grpSpPr>
        <p:sp>
          <p:nvSpPr>
            <p:cNvPr id="6215" name="Text Box 36"/>
            <p:cNvSpPr txBox="1">
              <a:spLocks noChangeArrowheads="1"/>
            </p:cNvSpPr>
            <p:nvPr/>
          </p:nvSpPr>
          <p:spPr bwMode="auto">
            <a:xfrm>
              <a:off x="271" y="2478"/>
              <a:ext cx="32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alibri" pitchFamily="34" charset="0"/>
                </a:rPr>
                <a:t>The  </a:t>
              </a:r>
              <a:r>
                <a:rPr lang="en-GB" altLang="en-US" sz="2000" b="1">
                  <a:solidFill>
                    <a:schemeClr val="accent2"/>
                  </a:solidFill>
                  <a:latin typeface="Calibri" pitchFamily="34" charset="0"/>
                </a:rPr>
                <a:t>expected frequency </a:t>
              </a:r>
              <a:r>
                <a:rPr lang="en-GB" altLang="en-US" sz="2000">
                  <a:solidFill>
                    <a:schemeClr val="accent2"/>
                  </a:solidFill>
                  <a:latin typeface="Calibri" pitchFamily="34" charset="0"/>
                </a:rPr>
                <a:t>for each cell will be:  </a:t>
              </a:r>
            </a:p>
          </p:txBody>
        </p:sp>
        <p:grpSp>
          <p:nvGrpSpPr>
            <p:cNvPr id="6216" name="Group 37"/>
            <p:cNvGrpSpPr>
              <a:grpSpLocks/>
            </p:cNvGrpSpPr>
            <p:nvPr/>
          </p:nvGrpSpPr>
          <p:grpSpPr bwMode="auto">
            <a:xfrm>
              <a:off x="3379" y="2387"/>
              <a:ext cx="1996" cy="458"/>
              <a:chOff x="3379" y="2387"/>
              <a:chExt cx="1996" cy="458"/>
            </a:xfrm>
          </p:grpSpPr>
          <p:sp>
            <p:nvSpPr>
              <p:cNvPr id="6217" name="Text Box 38"/>
              <p:cNvSpPr txBox="1">
                <a:spLocks noChangeArrowheads="1"/>
              </p:cNvSpPr>
              <p:nvPr/>
            </p:nvSpPr>
            <p:spPr bwMode="auto">
              <a:xfrm>
                <a:off x="3379" y="2387"/>
                <a:ext cx="190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b="1"/>
                  <a:t>row total x column total</a:t>
                </a:r>
              </a:p>
            </p:txBody>
          </p:sp>
          <p:sp>
            <p:nvSpPr>
              <p:cNvPr id="6218" name="Text Box 39"/>
              <p:cNvSpPr txBox="1">
                <a:spLocks noChangeArrowheads="1"/>
              </p:cNvSpPr>
              <p:nvPr/>
            </p:nvSpPr>
            <p:spPr bwMode="auto">
              <a:xfrm>
                <a:off x="3651" y="2614"/>
                <a:ext cx="17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b="1"/>
                  <a:t>total sample size</a:t>
                </a:r>
              </a:p>
            </p:txBody>
          </p:sp>
          <p:sp>
            <p:nvSpPr>
              <p:cNvPr id="6219" name="Freeform 40"/>
              <p:cNvSpPr>
                <a:spLocks/>
              </p:cNvSpPr>
              <p:nvPr/>
            </p:nvSpPr>
            <p:spPr bwMode="auto">
              <a:xfrm>
                <a:off x="3388" y="2616"/>
                <a:ext cx="1764" cy="1"/>
              </a:xfrm>
              <a:custGeom>
                <a:avLst/>
                <a:gdLst>
                  <a:gd name="T0" fmla="*/ 0 w 1764"/>
                  <a:gd name="T1" fmla="*/ 0 h 1"/>
                  <a:gd name="T2" fmla="*/ 1764 w 1764"/>
                  <a:gd name="T3" fmla="*/ 0 h 1"/>
                  <a:gd name="T4" fmla="*/ 0 60000 65536"/>
                  <a:gd name="T5" fmla="*/ 0 60000 65536"/>
                  <a:gd name="T6" fmla="*/ 0 w 1764"/>
                  <a:gd name="T7" fmla="*/ 0 h 1"/>
                  <a:gd name="T8" fmla="*/ 1764 w 176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4" h="1">
                    <a:moveTo>
                      <a:pt x="0" y="0"/>
                    </a:moveTo>
                    <a:lnTo>
                      <a:pt x="1764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12363" name="Group 75"/>
          <p:cNvGraphicFramePr>
            <a:graphicFrameLocks noGrp="1"/>
          </p:cNvGraphicFramePr>
          <p:nvPr/>
        </p:nvGraphicFramePr>
        <p:xfrm>
          <a:off x="1116013" y="4724400"/>
          <a:ext cx="6769100" cy="1838324"/>
        </p:xfrm>
        <a:graphic>
          <a:graphicData uri="http://schemas.openxmlformats.org/drawingml/2006/table">
            <a:tbl>
              <a:tblPr/>
              <a:tblGrid>
                <a:gridCol w="1152525"/>
                <a:gridCol w="1439862"/>
                <a:gridCol w="1439863"/>
                <a:gridCol w="1368425"/>
                <a:gridCol w="1368425"/>
              </a:tblGrid>
              <a:tr h="64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Higher Education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Secondary Education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Primary Education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96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12" name="Text Box 73"/>
          <p:cNvSpPr txBox="1">
            <a:spLocks noChangeArrowheads="1"/>
          </p:cNvSpPr>
          <p:nvPr/>
        </p:nvSpPr>
        <p:spPr bwMode="auto">
          <a:xfrm>
            <a:off x="430213" y="333375"/>
            <a:ext cx="87137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We put the data into tables.  </a:t>
            </a:r>
            <a:r>
              <a:rPr lang="en-GB" altLang="en-US" sz="2000">
                <a:latin typeface="Calibri" pitchFamily="34" charset="0"/>
              </a:rPr>
              <a:t>The elements in the table are our observed data and the table is known as a </a:t>
            </a:r>
            <a:r>
              <a:rPr lang="en-GB" altLang="en-US" sz="2000" b="1">
                <a:latin typeface="Calibri" pitchFamily="34" charset="0"/>
              </a:rPr>
              <a:t>contingency table</a:t>
            </a:r>
            <a:r>
              <a:rPr lang="en-GB" altLang="en-US" sz="2000">
                <a:latin typeface="Calibri" pitchFamily="34" charset="0"/>
              </a:rPr>
              <a:t>.</a:t>
            </a:r>
          </a:p>
        </p:txBody>
      </p:sp>
      <p:sp>
        <p:nvSpPr>
          <p:cNvPr id="12362" name="Text Box 74"/>
          <p:cNvSpPr txBox="1">
            <a:spLocks noChangeArrowheads="1"/>
          </p:cNvSpPr>
          <p:nvPr/>
        </p:nvSpPr>
        <p:spPr bwMode="auto">
          <a:xfrm>
            <a:off x="2700338" y="5373688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13.6</a:t>
            </a:r>
          </a:p>
        </p:txBody>
      </p: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4140200" y="5373688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37.6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30213" y="3789363"/>
            <a:ext cx="8102600" cy="727075"/>
            <a:chOff x="271" y="2387"/>
            <a:chExt cx="5104" cy="458"/>
          </a:xfrm>
        </p:grpSpPr>
        <p:sp>
          <p:nvSpPr>
            <p:cNvPr id="7211" name="Text Box 3"/>
            <p:cNvSpPr txBox="1">
              <a:spLocks noChangeArrowheads="1"/>
            </p:cNvSpPr>
            <p:nvPr/>
          </p:nvSpPr>
          <p:spPr bwMode="auto">
            <a:xfrm>
              <a:off x="271" y="2478"/>
              <a:ext cx="32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alibri" pitchFamily="34" charset="0"/>
                </a:rPr>
                <a:t>The  </a:t>
              </a:r>
              <a:r>
                <a:rPr lang="en-GB" altLang="en-US" sz="2000" b="1">
                  <a:solidFill>
                    <a:schemeClr val="accent2"/>
                  </a:solidFill>
                  <a:latin typeface="Calibri" pitchFamily="34" charset="0"/>
                </a:rPr>
                <a:t>expected frequency </a:t>
              </a:r>
              <a:r>
                <a:rPr lang="en-GB" altLang="en-US" sz="2000">
                  <a:solidFill>
                    <a:schemeClr val="accent2"/>
                  </a:solidFill>
                  <a:latin typeface="Calibri" pitchFamily="34" charset="0"/>
                </a:rPr>
                <a:t>for each cell will be:  </a:t>
              </a:r>
            </a:p>
          </p:txBody>
        </p:sp>
        <p:grpSp>
          <p:nvGrpSpPr>
            <p:cNvPr id="7212" name="Group 4"/>
            <p:cNvGrpSpPr>
              <a:grpSpLocks/>
            </p:cNvGrpSpPr>
            <p:nvPr/>
          </p:nvGrpSpPr>
          <p:grpSpPr bwMode="auto">
            <a:xfrm>
              <a:off x="3379" y="2387"/>
              <a:ext cx="1996" cy="458"/>
              <a:chOff x="3379" y="2387"/>
              <a:chExt cx="1996" cy="458"/>
            </a:xfrm>
          </p:grpSpPr>
          <p:sp>
            <p:nvSpPr>
              <p:cNvPr id="7213" name="Text Box 5"/>
              <p:cNvSpPr txBox="1">
                <a:spLocks noChangeArrowheads="1"/>
              </p:cNvSpPr>
              <p:nvPr/>
            </p:nvSpPr>
            <p:spPr bwMode="auto">
              <a:xfrm>
                <a:off x="3379" y="2387"/>
                <a:ext cx="190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b="1"/>
                  <a:t>row total x column total</a:t>
                </a:r>
              </a:p>
            </p:txBody>
          </p:sp>
          <p:sp>
            <p:nvSpPr>
              <p:cNvPr id="7214" name="Text Box 6"/>
              <p:cNvSpPr txBox="1">
                <a:spLocks noChangeArrowheads="1"/>
              </p:cNvSpPr>
              <p:nvPr/>
            </p:nvSpPr>
            <p:spPr bwMode="auto">
              <a:xfrm>
                <a:off x="3651" y="2614"/>
                <a:ext cx="17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b="1"/>
                  <a:t>total sample size</a:t>
                </a:r>
              </a:p>
            </p:txBody>
          </p:sp>
          <p:sp>
            <p:nvSpPr>
              <p:cNvPr id="7215" name="Freeform 7"/>
              <p:cNvSpPr>
                <a:spLocks/>
              </p:cNvSpPr>
              <p:nvPr/>
            </p:nvSpPr>
            <p:spPr bwMode="auto">
              <a:xfrm>
                <a:off x="3388" y="2616"/>
                <a:ext cx="1764" cy="1"/>
              </a:xfrm>
              <a:custGeom>
                <a:avLst/>
                <a:gdLst>
                  <a:gd name="T0" fmla="*/ 0 w 1764"/>
                  <a:gd name="T1" fmla="*/ 0 h 1"/>
                  <a:gd name="T2" fmla="*/ 1764 w 1764"/>
                  <a:gd name="T3" fmla="*/ 0 h 1"/>
                  <a:gd name="T4" fmla="*/ 0 60000 65536"/>
                  <a:gd name="T5" fmla="*/ 0 60000 65536"/>
                  <a:gd name="T6" fmla="*/ 0 w 1764"/>
                  <a:gd name="T7" fmla="*/ 0 h 1"/>
                  <a:gd name="T8" fmla="*/ 1764 w 176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4" h="1">
                    <a:moveTo>
                      <a:pt x="0" y="0"/>
                    </a:moveTo>
                    <a:lnTo>
                      <a:pt x="1764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15368" name="Group 8"/>
          <p:cNvGraphicFramePr>
            <a:graphicFrameLocks noGrp="1"/>
          </p:cNvGraphicFramePr>
          <p:nvPr/>
        </p:nvGraphicFramePr>
        <p:xfrm>
          <a:off x="1116013" y="4724400"/>
          <a:ext cx="6769100" cy="1838324"/>
        </p:xfrm>
        <a:graphic>
          <a:graphicData uri="http://schemas.openxmlformats.org/drawingml/2006/table">
            <a:tbl>
              <a:tblPr/>
              <a:tblGrid>
                <a:gridCol w="1152525"/>
                <a:gridCol w="1439862"/>
                <a:gridCol w="1439863"/>
                <a:gridCol w="1368425"/>
                <a:gridCol w="1368425"/>
              </a:tblGrid>
              <a:tr h="64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Higher Education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Secondary Education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Primary Education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96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3" name="Text Box 40"/>
          <p:cNvSpPr txBox="1">
            <a:spLocks noChangeArrowheads="1"/>
          </p:cNvSpPr>
          <p:nvPr/>
        </p:nvSpPr>
        <p:spPr bwMode="auto">
          <a:xfrm>
            <a:off x="2700338" y="5373688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13.6</a:t>
            </a:r>
          </a:p>
        </p:txBody>
      </p:sp>
      <p:sp>
        <p:nvSpPr>
          <p:cNvPr id="7204" name="Text Box 41"/>
          <p:cNvSpPr txBox="1">
            <a:spLocks noChangeArrowheads="1"/>
          </p:cNvSpPr>
          <p:nvPr/>
        </p:nvSpPr>
        <p:spPr bwMode="auto">
          <a:xfrm>
            <a:off x="4140200" y="5373688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37.6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5508625" y="5373688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28.8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2700338" y="5805488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20.4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4140200" y="5805488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56.4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5508625" y="5805488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43.2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395288" y="260350"/>
            <a:ext cx="828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In fact for this table we only need to actually work out two of the expected values, and the rest will follow from the totals</a:t>
            </a:r>
            <a:r>
              <a:rPr lang="en-GB" altLang="en-US"/>
              <a:t>.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395288" y="8366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This gives us the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</a:rPr>
              <a:t> degree of freedom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for this table  - it is </a:t>
            </a:r>
            <a:r>
              <a:rPr lang="en-GB" altLang="en-US" sz="2400" b="1">
                <a:solidFill>
                  <a:schemeClr val="accent2"/>
                </a:solidFill>
                <a:latin typeface="Calibri" pitchFamily="34" charset="0"/>
              </a:rPr>
              <a:t>2</a:t>
            </a:r>
            <a:endParaRPr lang="en-GB" altLang="en-US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3" grpId="0"/>
      <p:bldP spid="15404" grpId="0"/>
      <p:bldP spid="15405" grpId="0"/>
      <p:bldP spid="15406" grpId="0"/>
      <p:bldP spid="15408" grpId="0"/>
      <p:bldP spid="154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53" name="Group 41"/>
          <p:cNvGraphicFramePr>
            <a:graphicFrameLocks noGrp="1"/>
          </p:cNvGraphicFramePr>
          <p:nvPr/>
        </p:nvGraphicFramePr>
        <p:xfrm>
          <a:off x="1116013" y="4724400"/>
          <a:ext cx="6769100" cy="1838324"/>
        </p:xfrm>
        <a:graphic>
          <a:graphicData uri="http://schemas.openxmlformats.org/drawingml/2006/table">
            <a:tbl>
              <a:tblPr/>
              <a:tblGrid>
                <a:gridCol w="1152525"/>
                <a:gridCol w="1439862"/>
                <a:gridCol w="1439863"/>
                <a:gridCol w="1368425"/>
                <a:gridCol w="1368425"/>
              </a:tblGrid>
              <a:tr h="64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Higher Education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Secondary Education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Primary Education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96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6" name="Text Box 74"/>
          <p:cNvSpPr txBox="1">
            <a:spLocks noChangeArrowheads="1"/>
          </p:cNvSpPr>
          <p:nvPr/>
        </p:nvSpPr>
        <p:spPr bwMode="auto">
          <a:xfrm>
            <a:off x="2700338" y="5373688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13.6</a:t>
            </a:r>
          </a:p>
        </p:txBody>
      </p:sp>
      <p:sp>
        <p:nvSpPr>
          <p:cNvPr id="8227" name="Text Box 75"/>
          <p:cNvSpPr txBox="1">
            <a:spLocks noChangeArrowheads="1"/>
          </p:cNvSpPr>
          <p:nvPr/>
        </p:nvSpPr>
        <p:spPr bwMode="auto">
          <a:xfrm>
            <a:off x="4140200" y="5373688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37.6</a:t>
            </a:r>
          </a:p>
        </p:txBody>
      </p:sp>
      <p:sp>
        <p:nvSpPr>
          <p:cNvPr id="8228" name="Text Box 76"/>
          <p:cNvSpPr txBox="1">
            <a:spLocks noChangeArrowheads="1"/>
          </p:cNvSpPr>
          <p:nvPr/>
        </p:nvSpPr>
        <p:spPr bwMode="auto">
          <a:xfrm>
            <a:off x="395288" y="260350"/>
            <a:ext cx="828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In fact for this table we only need to actually work out two of the expected values, and the rest will follow from the totals</a:t>
            </a:r>
            <a:r>
              <a:rPr lang="en-GB" altLang="en-US"/>
              <a:t>.</a:t>
            </a:r>
          </a:p>
        </p:txBody>
      </p:sp>
      <p:sp>
        <p:nvSpPr>
          <p:cNvPr id="8229" name="Text Box 77"/>
          <p:cNvSpPr txBox="1">
            <a:spLocks noChangeArrowheads="1"/>
          </p:cNvSpPr>
          <p:nvPr/>
        </p:nvSpPr>
        <p:spPr bwMode="auto">
          <a:xfrm>
            <a:off x="5508625" y="5373688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28.8</a:t>
            </a:r>
          </a:p>
        </p:txBody>
      </p:sp>
      <p:sp>
        <p:nvSpPr>
          <p:cNvPr id="8230" name="Text Box 78"/>
          <p:cNvSpPr txBox="1">
            <a:spLocks noChangeArrowheads="1"/>
          </p:cNvSpPr>
          <p:nvPr/>
        </p:nvSpPr>
        <p:spPr bwMode="auto">
          <a:xfrm>
            <a:off x="2700338" y="5805488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20.4</a:t>
            </a:r>
          </a:p>
        </p:txBody>
      </p:sp>
      <p:sp>
        <p:nvSpPr>
          <p:cNvPr id="8231" name="Text Box 79"/>
          <p:cNvSpPr txBox="1">
            <a:spLocks noChangeArrowheads="1"/>
          </p:cNvSpPr>
          <p:nvPr/>
        </p:nvSpPr>
        <p:spPr bwMode="auto">
          <a:xfrm>
            <a:off x="4140200" y="5805488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56.4</a:t>
            </a:r>
          </a:p>
        </p:txBody>
      </p:sp>
      <p:sp>
        <p:nvSpPr>
          <p:cNvPr id="8232" name="Text Box 80"/>
          <p:cNvSpPr txBox="1">
            <a:spLocks noChangeArrowheads="1"/>
          </p:cNvSpPr>
          <p:nvPr/>
        </p:nvSpPr>
        <p:spPr bwMode="auto">
          <a:xfrm>
            <a:off x="5508625" y="5805488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alibri" pitchFamily="34" charset="0"/>
              </a:rPr>
              <a:t>43.2</a:t>
            </a:r>
          </a:p>
        </p:txBody>
      </p:sp>
      <p:sp>
        <p:nvSpPr>
          <p:cNvPr id="8233" name="Text Box 81"/>
          <p:cNvSpPr txBox="1">
            <a:spLocks noChangeArrowheads="1"/>
          </p:cNvSpPr>
          <p:nvPr/>
        </p:nvSpPr>
        <p:spPr bwMode="auto">
          <a:xfrm>
            <a:off x="395288" y="8366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This tells us that the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</a:rPr>
              <a:t> degree of freedom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for this table is </a:t>
            </a:r>
            <a:r>
              <a:rPr lang="en-GB" altLang="en-US" sz="2400" b="1">
                <a:solidFill>
                  <a:schemeClr val="accent2"/>
                </a:solidFill>
                <a:latin typeface="Calibri" pitchFamily="34" charset="0"/>
              </a:rPr>
              <a:t>2</a:t>
            </a:r>
            <a:endParaRPr lang="en-GB" altLang="en-US" sz="2400" b="1"/>
          </a:p>
        </p:txBody>
      </p:sp>
      <p:sp>
        <p:nvSpPr>
          <p:cNvPr id="13394" name="Text Box 82"/>
          <p:cNvSpPr txBox="1">
            <a:spLocks noChangeArrowheads="1"/>
          </p:cNvSpPr>
          <p:nvPr/>
        </p:nvSpPr>
        <p:spPr bwMode="auto">
          <a:xfrm>
            <a:off x="395288" y="1268413"/>
            <a:ext cx="8280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You can always find the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</a:rPr>
              <a:t> degree of freedom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 by going back to the original table (without the totals). Crossing off one column and one row, and the number of cells left is the degree of freedom.   (No. of columns – 1) x (No. of rows – 1)</a:t>
            </a:r>
            <a:endParaRPr lang="en-GB" altLang="en-US" sz="2400" b="1"/>
          </a:p>
        </p:txBody>
      </p:sp>
      <p:graphicFrame>
        <p:nvGraphicFramePr>
          <p:cNvPr id="13395" name="Group 83"/>
          <p:cNvGraphicFramePr>
            <a:graphicFrameLocks noGrp="1"/>
          </p:cNvGraphicFramePr>
          <p:nvPr/>
        </p:nvGraphicFramePr>
        <p:xfrm>
          <a:off x="1979613" y="2565400"/>
          <a:ext cx="5113337" cy="1432344"/>
        </p:xfrm>
        <a:graphic>
          <a:graphicData uri="http://schemas.openxmlformats.org/drawingml/2006/table">
            <a:tbl>
              <a:tblPr/>
              <a:tblGrid>
                <a:gridCol w="1009650"/>
                <a:gridCol w="1366837"/>
                <a:gridCol w="1368425"/>
                <a:gridCol w="1368425"/>
              </a:tblGrid>
              <a:tr h="639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Higher Education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Secondary Education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Primary Education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96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7" name="Line 105"/>
          <p:cNvSpPr>
            <a:spLocks noChangeShapeType="1"/>
          </p:cNvSpPr>
          <p:nvPr/>
        </p:nvSpPr>
        <p:spPr bwMode="auto">
          <a:xfrm>
            <a:off x="1692275" y="3789363"/>
            <a:ext cx="57594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8" name="Line 106"/>
          <p:cNvSpPr>
            <a:spLocks noChangeShapeType="1"/>
          </p:cNvSpPr>
          <p:nvPr/>
        </p:nvSpPr>
        <p:spPr bwMode="auto">
          <a:xfrm>
            <a:off x="6372225" y="2349500"/>
            <a:ext cx="0" cy="1871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9" name="Text Box 107"/>
          <p:cNvSpPr txBox="1">
            <a:spLocks noChangeArrowheads="1"/>
          </p:cNvSpPr>
          <p:nvPr/>
        </p:nvSpPr>
        <p:spPr bwMode="auto">
          <a:xfrm>
            <a:off x="7667625" y="3141663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</a:rPr>
              <a:t>df = 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4" grpId="0"/>
      <p:bldP spid="13417" grpId="0" animBg="1"/>
      <p:bldP spid="13418" grpId="0" animBg="1"/>
      <p:bldP spid="134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57" name="Group 149"/>
          <p:cNvGraphicFramePr>
            <a:graphicFrameLocks noGrp="1"/>
          </p:cNvGraphicFramePr>
          <p:nvPr/>
        </p:nvGraphicFramePr>
        <p:xfrm>
          <a:off x="179388" y="620713"/>
          <a:ext cx="4105275" cy="1371600"/>
        </p:xfrm>
        <a:graphic>
          <a:graphicData uri="http://schemas.openxmlformats.org/drawingml/2006/table">
            <a:tbl>
              <a:tblPr/>
              <a:tblGrid>
                <a:gridCol w="863600"/>
                <a:gridCol w="1081087"/>
                <a:gridCol w="1079500"/>
                <a:gridCol w="1081088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Higher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Secondary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Primary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61" name="Group 153"/>
          <p:cNvGraphicFramePr>
            <a:graphicFrameLocks noGrp="1"/>
          </p:cNvGraphicFramePr>
          <p:nvPr/>
        </p:nvGraphicFramePr>
        <p:xfrm>
          <a:off x="4787900" y="620713"/>
          <a:ext cx="4105275" cy="1371600"/>
        </p:xfrm>
        <a:graphic>
          <a:graphicData uri="http://schemas.openxmlformats.org/drawingml/2006/table">
            <a:tbl>
              <a:tblPr/>
              <a:tblGrid>
                <a:gridCol w="863600"/>
                <a:gridCol w="1081088"/>
                <a:gridCol w="1079500"/>
                <a:gridCol w="108108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Higher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Secondary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Primary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56.4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2" name="Text Box 118"/>
          <p:cNvSpPr txBox="1">
            <a:spLocks noChangeArrowheads="1"/>
          </p:cNvSpPr>
          <p:nvPr/>
        </p:nvSpPr>
        <p:spPr bwMode="auto">
          <a:xfrm>
            <a:off x="179388" y="188913"/>
            <a:ext cx="4319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3333CC"/>
                </a:solidFill>
                <a:latin typeface="Calibri" pitchFamily="34" charset="0"/>
              </a:rPr>
              <a:t>Contingency Table – Observed Data</a:t>
            </a:r>
          </a:p>
        </p:txBody>
      </p:sp>
      <p:sp>
        <p:nvSpPr>
          <p:cNvPr id="9263" name="Text Box 119"/>
          <p:cNvSpPr txBox="1">
            <a:spLocks noChangeArrowheads="1"/>
          </p:cNvSpPr>
          <p:nvPr/>
        </p:nvSpPr>
        <p:spPr bwMode="auto">
          <a:xfrm>
            <a:off x="4787900" y="188913"/>
            <a:ext cx="3384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3333CC"/>
                </a:solidFill>
                <a:latin typeface="Calibri" pitchFamily="34" charset="0"/>
              </a:rPr>
              <a:t>Expected Frequencies</a:t>
            </a:r>
          </a:p>
        </p:txBody>
      </p:sp>
      <p:sp>
        <p:nvSpPr>
          <p:cNvPr id="17564" name="Text Box 156"/>
          <p:cNvSpPr txBox="1">
            <a:spLocks noChangeArrowheads="1"/>
          </p:cNvSpPr>
          <p:nvPr/>
        </p:nvSpPr>
        <p:spPr bwMode="auto">
          <a:xfrm>
            <a:off x="250825" y="2060575"/>
            <a:ext cx="8353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Now we are ready to calculate the 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000" b="1" baseline="30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2 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value using the formula:</a:t>
            </a:r>
          </a:p>
        </p:txBody>
      </p:sp>
      <p:grpSp>
        <p:nvGrpSpPr>
          <p:cNvPr id="2" name="Group 161"/>
          <p:cNvGrpSpPr>
            <a:grpSpLocks/>
          </p:cNvGrpSpPr>
          <p:nvPr/>
        </p:nvGrpSpPr>
        <p:grpSpPr bwMode="auto">
          <a:xfrm>
            <a:off x="1476375" y="2492375"/>
            <a:ext cx="3333750" cy="936625"/>
            <a:chOff x="930" y="1842"/>
            <a:chExt cx="2204" cy="744"/>
          </a:xfrm>
        </p:grpSpPr>
        <p:sp>
          <p:nvSpPr>
            <p:cNvPr id="9275" name="Text Box 158"/>
            <p:cNvSpPr txBox="1">
              <a:spLocks noChangeArrowheads="1"/>
            </p:cNvSpPr>
            <p:nvPr/>
          </p:nvSpPr>
          <p:spPr bwMode="auto">
            <a:xfrm>
              <a:off x="930" y="1933"/>
              <a:ext cx="725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3200">
                  <a:latin typeface="Calibri" pitchFamily="34" charset="0"/>
                  <a:sym typeface="Symbol" pitchFamily="18" charset="2"/>
                </a:rPr>
                <a:t></a:t>
              </a:r>
              <a:r>
                <a:rPr lang="en-GB" altLang="en-US" sz="3200" baseline="30000">
                  <a:latin typeface="Calibri" pitchFamily="34" charset="0"/>
                  <a:sym typeface="Symbol" pitchFamily="18" charset="2"/>
                </a:rPr>
                <a:t>2</a:t>
              </a:r>
              <a:r>
                <a:rPr lang="en-GB" altLang="en-US" sz="3200" baseline="-25000">
                  <a:latin typeface="Calibri" pitchFamily="34" charset="0"/>
                  <a:sym typeface="Symbol" pitchFamily="18" charset="2"/>
                </a:rPr>
                <a:t>calc</a:t>
              </a:r>
            </a:p>
          </p:txBody>
        </p:sp>
        <p:graphicFrame>
          <p:nvGraphicFramePr>
            <p:cNvPr id="9276" name="Object 159"/>
            <p:cNvGraphicFramePr>
              <a:graphicFrameLocks noChangeAspect="1"/>
            </p:cNvGraphicFramePr>
            <p:nvPr/>
          </p:nvGraphicFramePr>
          <p:xfrm>
            <a:off x="1583" y="1842"/>
            <a:ext cx="1551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1" name="Equation" r:id="rId3" imgW="952500" imgH="457200" progId="Equation.3">
                    <p:embed/>
                  </p:oleObj>
                </mc:Choice>
                <mc:Fallback>
                  <p:oleObj name="Equation" r:id="rId3" imgW="952500" imgH="457200" progId="Equation.3">
                    <p:embed/>
                    <p:pic>
                      <p:nvPicPr>
                        <p:cNvPr id="0" name="Object 1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3" y="1842"/>
                          <a:ext cx="1551" cy="7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568" name="Text Box 160"/>
          <p:cNvSpPr txBox="1">
            <a:spLocks noChangeArrowheads="1"/>
          </p:cNvSpPr>
          <p:nvPr/>
        </p:nvSpPr>
        <p:spPr bwMode="auto">
          <a:xfrm>
            <a:off x="5364163" y="2492375"/>
            <a:ext cx="2736850" cy="1014413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rgbClr val="006666"/>
                </a:solidFill>
                <a:latin typeface="Times New Roman" pitchFamily="18" charset="0"/>
              </a:rPr>
              <a:t>f</a:t>
            </a:r>
            <a:r>
              <a:rPr lang="en-GB" altLang="en-US" sz="2400" i="1" baseline="-25000">
                <a:solidFill>
                  <a:srgbClr val="006666"/>
                </a:solidFill>
                <a:latin typeface="Times New Roman" pitchFamily="18" charset="0"/>
              </a:rPr>
              <a:t>o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</a:rPr>
              <a:t> is the observed value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i="1">
                <a:solidFill>
                  <a:srgbClr val="006666"/>
                </a:solidFill>
                <a:latin typeface="Times New Roman" pitchFamily="18" charset="0"/>
              </a:rPr>
              <a:t>f</a:t>
            </a:r>
            <a:r>
              <a:rPr lang="en-GB" altLang="en-US" sz="2400" i="1" baseline="-25000">
                <a:solidFill>
                  <a:srgbClr val="006666"/>
                </a:solidFill>
                <a:latin typeface="Times New Roman" pitchFamily="18" charset="0"/>
              </a:rPr>
              <a:t>e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</a:rPr>
              <a:t> is the expected value</a:t>
            </a:r>
          </a:p>
        </p:txBody>
      </p:sp>
      <p:grpSp>
        <p:nvGrpSpPr>
          <p:cNvPr id="3" name="Group 165"/>
          <p:cNvGrpSpPr>
            <a:grpSpLocks/>
          </p:cNvGrpSpPr>
          <p:nvPr/>
        </p:nvGrpSpPr>
        <p:grpSpPr bwMode="auto">
          <a:xfrm>
            <a:off x="250825" y="3573463"/>
            <a:ext cx="8648700" cy="582612"/>
            <a:chOff x="136" y="2840"/>
            <a:chExt cx="5448" cy="367"/>
          </a:xfrm>
        </p:grpSpPr>
        <p:sp>
          <p:nvSpPr>
            <p:cNvPr id="9273" name="Text Box 163"/>
            <p:cNvSpPr txBox="1">
              <a:spLocks noChangeArrowheads="1"/>
            </p:cNvSpPr>
            <p:nvPr/>
          </p:nvSpPr>
          <p:spPr bwMode="auto">
            <a:xfrm>
              <a:off x="136" y="2840"/>
              <a:ext cx="7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>
                  <a:latin typeface="Calibri" pitchFamily="34" charset="0"/>
                  <a:sym typeface="Symbol" pitchFamily="18" charset="2"/>
                </a:rPr>
                <a:t></a:t>
              </a:r>
              <a:r>
                <a:rPr lang="en-GB" altLang="en-US" sz="2400" baseline="30000">
                  <a:latin typeface="Calibri" pitchFamily="34" charset="0"/>
                  <a:sym typeface="Symbol" pitchFamily="18" charset="2"/>
                </a:rPr>
                <a:t>2</a:t>
              </a:r>
              <a:r>
                <a:rPr lang="en-GB" altLang="en-US" sz="2400" baseline="-25000">
                  <a:latin typeface="Calibri" pitchFamily="34" charset="0"/>
                  <a:sym typeface="Symbol" pitchFamily="18" charset="2"/>
                </a:rPr>
                <a:t>calc</a:t>
              </a:r>
            </a:p>
          </p:txBody>
        </p:sp>
        <p:graphicFrame>
          <p:nvGraphicFramePr>
            <p:cNvPr id="9274" name="Object 164"/>
            <p:cNvGraphicFramePr>
              <a:graphicFrameLocks noChangeAspect="1"/>
            </p:cNvGraphicFramePr>
            <p:nvPr/>
          </p:nvGraphicFramePr>
          <p:xfrm>
            <a:off x="612" y="2840"/>
            <a:ext cx="4972" cy="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2" name="Equation" r:id="rId5" imgW="5664200" imgH="419100" progId="Equation.3">
                    <p:embed/>
                  </p:oleObj>
                </mc:Choice>
                <mc:Fallback>
                  <p:oleObj name="Equation" r:id="rId5" imgW="5664200" imgH="419100" progId="Equation.3">
                    <p:embed/>
                    <p:pic>
                      <p:nvPicPr>
                        <p:cNvPr id="0" name="Object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2840"/>
                          <a:ext cx="4972" cy="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574" name="Text Box 21"/>
          <p:cNvSpPr txBox="1">
            <a:spLocks noChangeArrowheads="1"/>
          </p:cNvSpPr>
          <p:nvPr/>
        </p:nvSpPr>
        <p:spPr bwMode="auto">
          <a:xfrm>
            <a:off x="250825" y="4149725"/>
            <a:ext cx="8137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6666"/>
                </a:solidFill>
                <a:latin typeface="Calibri" pitchFamily="34" charset="0"/>
              </a:rPr>
              <a:t>Finally look at the critical value that you have been given.</a:t>
            </a:r>
          </a:p>
        </p:txBody>
      </p:sp>
      <p:sp>
        <p:nvSpPr>
          <p:cNvPr id="17575" name="Text Box 21"/>
          <p:cNvSpPr txBox="1">
            <a:spLocks noChangeArrowheads="1"/>
          </p:cNvSpPr>
          <p:nvPr/>
        </p:nvSpPr>
        <p:spPr bwMode="auto">
          <a:xfrm>
            <a:off x="250825" y="4510088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6666"/>
                </a:solidFill>
                <a:latin typeface="Calibri" pitchFamily="34" charset="0"/>
              </a:rPr>
              <a:t>If the</a:t>
            </a:r>
            <a:r>
              <a:rPr lang="en-GB" altLang="en-US" sz="2000">
                <a:solidFill>
                  <a:srgbClr val="006666"/>
                </a:solidFill>
              </a:rPr>
              <a:t> </a:t>
            </a:r>
            <a:r>
              <a:rPr lang="en-GB" altLang="en-US" sz="24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000" baseline="30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en-GB" altLang="en-US" baseline="30000">
                <a:sym typeface="Symbol" pitchFamily="18" charset="2"/>
              </a:rPr>
              <a:t> </a:t>
            </a:r>
            <a:r>
              <a:rPr lang="en-GB" altLang="en-US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calc</a:t>
            </a:r>
            <a:r>
              <a:rPr lang="en-GB" altLang="en-US" baseline="-25000">
                <a:solidFill>
                  <a:srgbClr val="006666"/>
                </a:solidFill>
                <a:sym typeface="Symbol" pitchFamily="18" charset="2"/>
              </a:rPr>
              <a:t> 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value is</a:t>
            </a:r>
            <a:r>
              <a:rPr lang="en-GB" altLang="en-US" sz="2000" b="1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 less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 than the critical value, we accept H</a:t>
            </a:r>
            <a:r>
              <a:rPr lang="en-GB" altLang="en-US" sz="2000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0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, the null hypothesis.</a:t>
            </a:r>
            <a:r>
              <a:rPr lang="en-GB" altLang="en-US" sz="2000">
                <a:solidFill>
                  <a:srgbClr val="006666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17576" name="Text Box 21"/>
          <p:cNvSpPr txBox="1">
            <a:spLocks noChangeArrowheads="1"/>
          </p:cNvSpPr>
          <p:nvPr/>
        </p:nvSpPr>
        <p:spPr bwMode="auto">
          <a:xfrm>
            <a:off x="250825" y="4943475"/>
            <a:ext cx="8642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6666"/>
                </a:solidFill>
                <a:latin typeface="Calibri" pitchFamily="34" charset="0"/>
              </a:rPr>
              <a:t>If the</a:t>
            </a:r>
            <a:r>
              <a:rPr lang="en-GB" altLang="en-US" sz="2000">
                <a:solidFill>
                  <a:srgbClr val="006666"/>
                </a:solidFill>
              </a:rPr>
              <a:t> </a:t>
            </a:r>
            <a:r>
              <a:rPr lang="en-GB" altLang="en-US" sz="24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000" baseline="30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en-GB" altLang="en-US" baseline="30000">
                <a:sym typeface="Symbol" pitchFamily="18" charset="2"/>
              </a:rPr>
              <a:t> </a:t>
            </a:r>
            <a:r>
              <a:rPr lang="en-GB" altLang="en-US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calc</a:t>
            </a:r>
            <a:r>
              <a:rPr lang="en-GB" altLang="en-US" baseline="-25000">
                <a:solidFill>
                  <a:srgbClr val="006666"/>
                </a:solidFill>
                <a:sym typeface="Symbol" pitchFamily="18" charset="2"/>
              </a:rPr>
              <a:t> 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value is </a:t>
            </a:r>
            <a:r>
              <a:rPr lang="en-GB" altLang="en-US" sz="2000" b="1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more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 than the critical value, we do not accept the null hypothesis, so we accept H</a:t>
            </a:r>
            <a:r>
              <a:rPr lang="en-GB" altLang="en-US" sz="2000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1</a:t>
            </a:r>
            <a:r>
              <a:rPr lang="en-GB" altLang="en-US" sz="2000">
                <a:solidFill>
                  <a:srgbClr val="006666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17577" name="Text Box 21"/>
          <p:cNvSpPr txBox="1">
            <a:spLocks noChangeArrowheads="1"/>
          </p:cNvSpPr>
          <p:nvPr/>
        </p:nvSpPr>
        <p:spPr bwMode="auto">
          <a:xfrm>
            <a:off x="250825" y="5605463"/>
            <a:ext cx="80660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alibri" pitchFamily="34" charset="0"/>
              </a:rPr>
              <a:t>In this case the </a:t>
            </a:r>
            <a:r>
              <a:rPr lang="en-GB" altLang="en-US" sz="24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000" baseline="30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en-GB" altLang="en-US" baseline="3000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GB" altLang="en-US" baseline="-25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calc</a:t>
            </a:r>
            <a:r>
              <a:rPr lang="en-GB" altLang="en-US" baseline="-2500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value is 11.3, and the critical value at 5% is 5.991.       So we do 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not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 accept H</a:t>
            </a:r>
            <a:r>
              <a:rPr lang="en-GB" altLang="en-US" sz="2000" baseline="-25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0</a:t>
            </a:r>
            <a:r>
              <a:rPr lang="en-GB" altLang="en-US" sz="2000">
                <a:solidFill>
                  <a:schemeClr val="accent2"/>
                </a:solidFill>
                <a:latin typeface="Calibri" pitchFamily="34" charset="0"/>
                <a:sym typeface="Symbol" pitchFamily="18" charset="2"/>
              </a:rPr>
              <a:t>, the null hypothesis.</a:t>
            </a:r>
            <a:endParaRPr lang="en-GB" altLang="en-US" sz="200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17578" name="Text Box 170"/>
          <p:cNvSpPr txBox="1">
            <a:spLocks noChangeArrowheads="1"/>
          </p:cNvSpPr>
          <p:nvPr/>
        </p:nvSpPr>
        <p:spPr bwMode="auto">
          <a:xfrm>
            <a:off x="250825" y="6359525"/>
            <a:ext cx="8066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</a:rPr>
              <a:t>There </a:t>
            </a:r>
            <a:r>
              <a:rPr lang="en-GB" altLang="en-US" sz="2000" b="1" u="sng">
                <a:solidFill>
                  <a:schemeClr val="accent2"/>
                </a:solidFill>
                <a:latin typeface="Calibri" pitchFamily="34" charset="0"/>
              </a:rPr>
              <a:t>is</a:t>
            </a:r>
            <a:r>
              <a:rPr lang="en-GB" altLang="en-US" sz="2000" b="1">
                <a:solidFill>
                  <a:schemeClr val="accent2"/>
                </a:solidFill>
                <a:latin typeface="Calibri" pitchFamily="34" charset="0"/>
              </a:rPr>
              <a:t> an association between age-group taught and gender.</a:t>
            </a:r>
            <a:endParaRPr lang="en-GB" altLang="en-US" sz="2000" b="1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64" grpId="0"/>
      <p:bldP spid="17568" grpId="0" animBg="1"/>
      <p:bldP spid="17574" grpId="0"/>
      <p:bldP spid="17575" grpId="0"/>
      <p:bldP spid="17576" grpId="0"/>
      <p:bldP spid="17577" grpId="0"/>
      <p:bldP spid="175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250825" y="692150"/>
            <a:ext cx="8893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6666"/>
                </a:solidFill>
                <a:latin typeface="Calibri" pitchFamily="34" charset="0"/>
              </a:rPr>
              <a:t>If the</a:t>
            </a:r>
            <a:r>
              <a:rPr lang="en-GB" altLang="en-US" sz="2000">
                <a:solidFill>
                  <a:srgbClr val="006666"/>
                </a:solidFill>
              </a:rPr>
              <a:t> </a:t>
            </a:r>
            <a:r>
              <a:rPr lang="en-GB" altLang="en-US" sz="24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000" baseline="30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en-GB" altLang="en-US" baseline="30000">
                <a:sym typeface="Symbol" pitchFamily="18" charset="2"/>
              </a:rPr>
              <a:t> </a:t>
            </a:r>
            <a:r>
              <a:rPr lang="en-GB" altLang="en-US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calc</a:t>
            </a:r>
            <a:r>
              <a:rPr lang="en-GB" altLang="en-US" baseline="-25000">
                <a:solidFill>
                  <a:srgbClr val="006666"/>
                </a:solidFill>
                <a:sym typeface="Symbol" pitchFamily="18" charset="2"/>
              </a:rPr>
              <a:t> 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value is</a:t>
            </a:r>
            <a:r>
              <a:rPr lang="en-GB" altLang="en-US" sz="2000" b="1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 less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 than the critical value, we </a:t>
            </a:r>
            <a:r>
              <a:rPr lang="en-GB" altLang="en-US" sz="2000" b="1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do accept 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H</a:t>
            </a:r>
            <a:r>
              <a:rPr lang="en-GB" altLang="en-US" sz="2000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0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, the null hypothesis. </a:t>
            </a:r>
            <a:r>
              <a:rPr lang="en-GB" altLang="en-US" sz="2000" i="1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(The </a:t>
            </a:r>
            <a:r>
              <a:rPr lang="en-GB" altLang="en-US" sz="24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000" baseline="30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en-GB" altLang="en-US" sz="2000" baseline="30000">
                <a:sym typeface="Symbol" pitchFamily="18" charset="2"/>
              </a:rPr>
              <a:t> </a:t>
            </a:r>
            <a:r>
              <a:rPr lang="en-GB" altLang="en-US" sz="2000" i="1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calc</a:t>
            </a:r>
            <a:r>
              <a:rPr lang="en-GB" altLang="en-US" sz="2000" i="1" baseline="-25000">
                <a:solidFill>
                  <a:srgbClr val="006666"/>
                </a:solidFill>
                <a:sym typeface="Symbol" pitchFamily="18" charset="2"/>
              </a:rPr>
              <a:t> </a:t>
            </a:r>
            <a:r>
              <a:rPr lang="en-GB" altLang="en-US" sz="2000" i="1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value is small – there is nothing of significance going on!)</a:t>
            </a:r>
            <a:r>
              <a:rPr lang="en-GB" altLang="en-US" sz="2000" i="1">
                <a:solidFill>
                  <a:srgbClr val="006666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250825" y="1557338"/>
            <a:ext cx="864235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6666"/>
                </a:solidFill>
                <a:latin typeface="Calibri" pitchFamily="34" charset="0"/>
              </a:rPr>
              <a:t>If the</a:t>
            </a:r>
            <a:r>
              <a:rPr lang="en-GB" altLang="en-US" sz="2000">
                <a:solidFill>
                  <a:srgbClr val="006666"/>
                </a:solidFill>
              </a:rPr>
              <a:t> </a:t>
            </a:r>
            <a:r>
              <a:rPr lang="en-GB" altLang="en-US" sz="24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000" baseline="30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en-GB" altLang="en-US" baseline="30000">
                <a:sym typeface="Symbol" pitchFamily="18" charset="2"/>
              </a:rPr>
              <a:t> </a:t>
            </a:r>
            <a:r>
              <a:rPr lang="en-GB" altLang="en-US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calc</a:t>
            </a:r>
            <a:r>
              <a:rPr lang="en-GB" altLang="en-US" baseline="-25000">
                <a:solidFill>
                  <a:srgbClr val="006666"/>
                </a:solidFill>
                <a:sym typeface="Symbol" pitchFamily="18" charset="2"/>
              </a:rPr>
              <a:t> 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value is </a:t>
            </a:r>
            <a:r>
              <a:rPr lang="en-GB" altLang="en-US" sz="2000" b="1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more</a:t>
            </a:r>
            <a:r>
              <a:rPr lang="en-GB" altLang="en-US" sz="2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 than the critical value, we do not accept the null hypothesis, so we accept H</a:t>
            </a:r>
            <a:r>
              <a:rPr lang="en-GB" altLang="en-US" sz="2000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1</a:t>
            </a:r>
            <a:r>
              <a:rPr lang="en-GB" altLang="en-US" sz="2000">
                <a:solidFill>
                  <a:srgbClr val="006666"/>
                </a:solidFill>
                <a:sym typeface="Symbol" pitchFamily="18" charset="2"/>
              </a:rPr>
              <a:t>                                                                                </a:t>
            </a:r>
            <a:r>
              <a:rPr lang="en-GB" altLang="en-US" sz="2000" i="1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(The </a:t>
            </a:r>
            <a:r>
              <a:rPr lang="en-GB" altLang="en-US" sz="24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n-GB" altLang="en-US" sz="2000" baseline="30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en-GB" altLang="en-US" sz="2000" baseline="30000">
                <a:sym typeface="Symbol" pitchFamily="18" charset="2"/>
              </a:rPr>
              <a:t> </a:t>
            </a:r>
            <a:r>
              <a:rPr lang="en-GB" altLang="en-US" sz="2000" i="1" baseline="-25000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calc</a:t>
            </a:r>
            <a:r>
              <a:rPr lang="en-GB" altLang="en-US" sz="2000" i="1" baseline="-25000">
                <a:solidFill>
                  <a:srgbClr val="006666"/>
                </a:solidFill>
                <a:sym typeface="Symbol" pitchFamily="18" charset="2"/>
              </a:rPr>
              <a:t> </a:t>
            </a:r>
            <a:r>
              <a:rPr lang="en-GB" altLang="en-US" sz="2000" i="1">
                <a:solidFill>
                  <a:srgbClr val="006666"/>
                </a:solidFill>
                <a:latin typeface="Calibri" pitchFamily="34" charset="0"/>
                <a:sym typeface="Symbol" pitchFamily="18" charset="2"/>
              </a:rPr>
              <a:t>value is large – there is something of significance going on!)</a:t>
            </a:r>
            <a:r>
              <a:rPr lang="en-GB" altLang="en-US" sz="2000" i="1">
                <a:solidFill>
                  <a:srgbClr val="006666"/>
                </a:solidFill>
                <a:sym typeface="Symbol" pitchFamily="18" charset="2"/>
              </a:rPr>
              <a:t> </a:t>
            </a:r>
            <a:endParaRPr lang="en-GB" altLang="en-US" sz="2000">
              <a:solidFill>
                <a:srgbClr val="006666"/>
              </a:solidFill>
              <a:sym typeface="Symbol" pitchFamily="18" charset="2"/>
            </a:endParaRP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250825" y="3429000"/>
            <a:ext cx="88931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If the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p-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value is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less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than the significance level, we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do not accept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H</a:t>
            </a:r>
            <a:r>
              <a:rPr lang="en-GB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0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, the null hypothesis.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 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We  accept H</a:t>
            </a:r>
            <a:r>
              <a:rPr lang="en-GB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                                                                                                            </a:t>
            </a:r>
            <a:r>
              <a:rPr lang="en-GB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(The probability of this happening just by chance is small – there is probably something of significance going on!)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250825" y="4795838"/>
            <a:ext cx="8642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If the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p-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value is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more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than the significance level, we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do accept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the null hypothesis,  so we accept H</a:t>
            </a:r>
            <a:r>
              <a:rPr lang="en-GB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0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                                                                              </a:t>
            </a:r>
            <a:r>
              <a:rPr lang="en-GB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(The probability of this happening just by chance is large – there is probably nothing of significance going on!)  </a:t>
            </a:r>
            <a:endParaRPr lang="en-GB" sz="2000" dirty="0">
              <a:solidFill>
                <a:schemeClr val="accent6">
                  <a:lumMod val="75000"/>
                </a:schemeClr>
              </a:solidFill>
              <a:sym typeface="Symbol" pitchFamily="18" charset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243829267EB340BF5D421EAC6FC51D" ma:contentTypeVersion="0" ma:contentTypeDescription="Create a new document." ma:contentTypeScope="" ma:versionID="1527a3fa544ba38c99da23a3d5038c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C9DFCC-724C-4C54-9D88-21EBC3F25D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83787CE-9797-44B0-8CC8-1172F2B68A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E9D210-ED55-4AA7-BDD8-1E8197702AF4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1730</Words>
  <Application>Microsoft Office PowerPoint</Application>
  <PresentationFormat>On-screen Show (4:3)</PresentationFormat>
  <Paragraphs>408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Times New Roman</vt:lpstr>
      <vt:lpstr>Default Design</vt:lpstr>
      <vt:lpstr>Equation</vt:lpstr>
      <vt:lpstr>The 2  (chi-squared)  test for independence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 Ridgway</dc:creator>
  <cp:lastModifiedBy>Chase Brooks</cp:lastModifiedBy>
  <cp:revision>43</cp:revision>
  <dcterms:created xsi:type="dcterms:W3CDTF">2011-03-07T11:22:23Z</dcterms:created>
  <dcterms:modified xsi:type="dcterms:W3CDTF">2013-09-13T01:55:56Z</dcterms:modified>
</cp:coreProperties>
</file>