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56" r:id="rId3"/>
    <p:sldId id="262" r:id="rId4"/>
    <p:sldId id="257" r:id="rId5"/>
    <p:sldId id="259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68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B66F6-E1CC-4EFC-BD0C-032D1379C8D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9D3B5-2923-4C08-B610-3A2AF4E05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2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9D3B5-2923-4C08-B610-3A2AF4E058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BF48-3F68-4129-8321-26234D949940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EFA28-7EB9-4321-A26A-FFA35A9EE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entsprep.org/Regents/math/algtrig/ATP2/ArithSeq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pbEarwdusc" TargetMode="External"/><Relationship Id="rId2" Type="http://schemas.openxmlformats.org/officeDocument/2006/relationships/hyperlink" Target="http://en.wikipedia.org/wiki/Fibonacci_numb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9MwNm0gXd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8-23-12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field is 91.4 m long x 68.5 m wide.</a:t>
                </a:r>
              </a:p>
              <a:p>
                <a:pPr lvl="1"/>
                <a:r>
                  <a:rPr lang="en-US" dirty="0" smtClean="0"/>
                  <a:t>Calculate the area of the field in </a:t>
                </a:r>
                <a:r>
                  <a:rPr lang="en-US" dirty="0" err="1" smtClean="0"/>
                  <a:t>metres</a:t>
                </a:r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Calculate the area of the field in centimeters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Express your answer to (b) in the form a x 10</a:t>
                </a:r>
                <a:r>
                  <a:rPr lang="en-US" baseline="30000" dirty="0" smtClean="0"/>
                  <a:t>k</a:t>
                </a:r>
                <a:r>
                  <a:rPr lang="en-US" dirty="0" smtClean="0"/>
                  <a:t> where 1≤a&lt;10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𝒁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0" y="2667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6,260.9 m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733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62,609,000 cm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5638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6.2609 x 10</a:t>
            </a:r>
            <a:r>
              <a:rPr lang="en-US" sz="2800" baseline="30000" dirty="0" smtClean="0">
                <a:solidFill>
                  <a:srgbClr val="FF0000"/>
                </a:solidFill>
              </a:rPr>
              <a:t>7</a:t>
            </a:r>
            <a:r>
              <a:rPr lang="en-US" sz="2800" dirty="0" smtClean="0">
                <a:solidFill>
                  <a:srgbClr val="FF0000"/>
                </a:solidFill>
              </a:rPr>
              <a:t> cm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general term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general term</a:t>
            </a:r>
            <a:r>
              <a:rPr lang="en-US" dirty="0" smtClean="0"/>
              <a:t> is a </a:t>
            </a:r>
            <a:r>
              <a:rPr lang="en-US" b="1" dirty="0" smtClean="0"/>
              <a:t>formula</a:t>
            </a:r>
            <a:r>
              <a:rPr lang="en-US" dirty="0" smtClean="0"/>
              <a:t> which is expressed in terms of </a:t>
            </a:r>
            <a:r>
              <a:rPr lang="en-US" b="1" dirty="0" smtClean="0"/>
              <a:t>n</a:t>
            </a:r>
            <a:r>
              <a:rPr lang="en-US" dirty="0" smtClean="0"/>
              <a:t>, a positive integer. This formula allows us to work out any term of the sequence.</a:t>
            </a:r>
          </a:p>
          <a:p>
            <a:pPr lvl="1"/>
            <a:r>
              <a:rPr lang="en-US" dirty="0" smtClean="0"/>
              <a:t>We make sure our general term (formula) works by plugging in the integers (1, 2, 3, etc…) and checking to see if this is giving us the numbers in our </a:t>
            </a:r>
            <a:r>
              <a:rPr lang="en-US" dirty="0"/>
              <a:t>sequence (u</a:t>
            </a:r>
            <a:r>
              <a:rPr lang="en-US" baseline="-25000" dirty="0"/>
              <a:t>1</a:t>
            </a:r>
            <a:r>
              <a:rPr lang="en-US" dirty="0"/>
              <a:t>, u</a:t>
            </a:r>
            <a:r>
              <a:rPr lang="en-US" baseline="-25000" dirty="0"/>
              <a:t>2</a:t>
            </a:r>
            <a:r>
              <a:rPr lang="en-US" dirty="0"/>
              <a:t>, u</a:t>
            </a:r>
            <a:r>
              <a:rPr lang="en-US" baseline="-25000" dirty="0"/>
              <a:t>3</a:t>
            </a:r>
            <a:r>
              <a:rPr lang="en-US" dirty="0"/>
              <a:t>, u</a:t>
            </a:r>
            <a:r>
              <a:rPr lang="en-US" baseline="-25000" dirty="0"/>
              <a:t>4</a:t>
            </a:r>
            <a:r>
              <a:rPr lang="en-US" dirty="0"/>
              <a:t>,…,u</a:t>
            </a:r>
            <a:r>
              <a:rPr lang="en-US" baseline="-25000" dirty="0"/>
              <a:t>n</a:t>
            </a:r>
            <a:r>
              <a:rPr lang="en-US" dirty="0"/>
              <a:t>, </a:t>
            </a:r>
            <a:r>
              <a:rPr lang="en-US" dirty="0" smtClean="0"/>
              <a:t>…)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special types of number sequences:</a:t>
            </a:r>
          </a:p>
          <a:p>
            <a:pPr lvl="1"/>
            <a:r>
              <a:rPr lang="en-US" dirty="0" smtClean="0"/>
              <a:t>A number sequence is arithmetic if there is a </a:t>
            </a:r>
            <a:r>
              <a:rPr lang="en-US" b="1" dirty="0" smtClean="0"/>
              <a:t>constant</a:t>
            </a:r>
            <a:r>
              <a:rPr lang="en-US" dirty="0" smtClean="0"/>
              <a:t> difference</a:t>
            </a:r>
            <a:r>
              <a:rPr lang="en-US" dirty="0" smtClean="0"/>
              <a:t> </a:t>
            </a:r>
            <a:r>
              <a:rPr lang="en-US" dirty="0" smtClean="0"/>
              <a:t>between each term and the previous one.</a:t>
            </a:r>
          </a:p>
          <a:p>
            <a:pPr lvl="2"/>
            <a:r>
              <a:rPr lang="en-US" dirty="0" smtClean="0"/>
              <a:t>This constant is called the </a:t>
            </a:r>
            <a:r>
              <a:rPr lang="en-US" b="1" dirty="0" smtClean="0"/>
              <a:t>common </a:t>
            </a:r>
            <a:r>
              <a:rPr lang="en-US" b="1" dirty="0" smtClean="0"/>
              <a:t>difference (d)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598448"/>
              </p:ext>
            </p:extLst>
          </p:nvPr>
        </p:nvGraphicFramePr>
        <p:xfrm>
          <a:off x="838200" y="4038600"/>
          <a:ext cx="7592934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4962576" imgH="1743143" progId="Excel.Sheet.12">
                  <p:embed/>
                </p:oleObj>
              </mc:Choice>
              <mc:Fallback>
                <p:oleObj name="Worksheet" r:id="rId3" imgW="4962576" imgH="1743143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38600"/>
                        <a:ext cx="7592934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common difference for this arithmetic sequence: {5, 9, 13, 17 ... }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Solution: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=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common difference for the arithmetic sequence whose formula is: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 = 6</a:t>
            </a:r>
            <a:r>
              <a:rPr lang="en-US" i="1" dirty="0" smtClean="0"/>
              <a:t>n</a:t>
            </a:r>
            <a:r>
              <a:rPr lang="en-US" dirty="0" smtClean="0"/>
              <a:t> + 3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Solution: </a:t>
            </a:r>
            <a:r>
              <a:rPr lang="en-US" dirty="0" smtClean="0">
                <a:solidFill>
                  <a:srgbClr val="0070C0"/>
                </a:solidFill>
              </a:rPr>
              <a:t>{9, 15, 21, 27, 33, ...} </a:t>
            </a:r>
            <a:r>
              <a:rPr lang="en-US" dirty="0" smtClean="0"/>
              <a:t>The list shows the common difference to be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.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>
                <a:hlinkClick r:id="rId2"/>
              </a:rPr>
              <a:t>http://www.regentsprep.org/Regents/math/algtrig/ATP2/ArithSeq.htm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for Writing 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u</a:t>
            </a:r>
            <a:r>
              <a:rPr lang="en-US" baseline="-25000" dirty="0" smtClean="0"/>
              <a:t>n</a:t>
            </a:r>
            <a:r>
              <a:rPr lang="en-US" dirty="0" smtClean="0"/>
              <a:t> = u</a:t>
            </a:r>
            <a:r>
              <a:rPr lang="en-US" baseline="-25000" dirty="0" smtClean="0"/>
              <a:t>1</a:t>
            </a:r>
            <a:r>
              <a:rPr lang="en-US" dirty="0" smtClean="0"/>
              <a:t> + (n – 1)d</a:t>
            </a:r>
          </a:p>
          <a:p>
            <a:pPr lvl="1"/>
            <a:r>
              <a:rPr lang="en-US" dirty="0" smtClean="0"/>
              <a:t>Where </a:t>
            </a:r>
            <a:r>
              <a:rPr lang="en-US" b="1" i="1" dirty="0" smtClean="0"/>
              <a:t>n</a:t>
            </a:r>
            <a:r>
              <a:rPr lang="en-US" dirty="0" smtClean="0"/>
              <a:t> = place number in the sequence, and </a:t>
            </a:r>
            <a:r>
              <a:rPr lang="en-US" i="1" dirty="0" smtClean="0"/>
              <a:t>           </a:t>
            </a:r>
            <a:r>
              <a:rPr lang="en-US" b="1" i="1" dirty="0" smtClean="0"/>
              <a:t>d</a:t>
            </a:r>
            <a:r>
              <a:rPr lang="en-US" i="1" dirty="0" smtClean="0"/>
              <a:t> </a:t>
            </a:r>
            <a:r>
              <a:rPr lang="en-US" dirty="0" smtClean="0"/>
              <a:t>= common difference</a:t>
            </a:r>
          </a:p>
          <a:p>
            <a:endParaRPr lang="en-US" dirty="0" smtClean="0"/>
          </a:p>
          <a:p>
            <a:r>
              <a:rPr lang="en-US" dirty="0" smtClean="0"/>
              <a:t>This formula can be used to create the general form of an arithmetic sequence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General Formula (practice)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1600"/>
                <a:ext cx="8382000" cy="5105400"/>
              </a:xfrm>
            </p:spPr>
            <p:txBody>
              <a:bodyPr/>
              <a:lstStyle/>
              <a:p>
                <a:r>
                  <a:rPr lang="en-US" dirty="0" smtClean="0"/>
                  <a:t>Write the general formula of the following sequences:</a:t>
                </a:r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en-US" dirty="0" smtClean="0"/>
                  <a:t>{3, 7, 11, 15, …}</a:t>
                </a:r>
              </a:p>
              <a:p>
                <a:pPr marL="1371600" lvl="2" indent="-514350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4</m:t>
                    </m:r>
                  </m:oMath>
                </a14:m>
                <a:endParaRPr lang="en-US" b="0" dirty="0" smtClean="0"/>
              </a:p>
              <a:p>
                <a:pPr marL="1371600" lvl="2" indent="-514350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pPr marL="971550" lvl="1" indent="-514350">
                  <a:buFont typeface="+mj-lt"/>
                  <a:buAutoNum type="alphaLcPeriod"/>
                </a:pPr>
                <a:endParaRPr lang="en-US" dirty="0"/>
              </a:p>
              <a:p>
                <a:pPr marL="971550" lvl="1" indent="-514350">
                  <a:buFont typeface="+mj-lt"/>
                  <a:buAutoNum type="alphaLcPeriod"/>
                </a:pPr>
                <a:r>
                  <a:rPr lang="en-US" dirty="0" smtClean="0"/>
                  <a:t>{9, 4, -1, -6, …}</a:t>
                </a:r>
              </a:p>
              <a:p>
                <a:pPr marL="1371600" lvl="2" indent="-514350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b="0" dirty="0" smtClean="0"/>
              </a:p>
              <a:p>
                <a:pPr marL="1371600" lvl="2" indent="-514350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+14</m:t>
                    </m:r>
                  </m:oMath>
                </a14:m>
                <a:endParaRPr lang="en-US" dirty="0"/>
              </a:p>
              <a:p>
                <a:pPr marL="1371600" lvl="2" indent="-514350">
                  <a:buFont typeface="Wingdings" pitchFamily="2" charset="2"/>
                  <a:buChar char="Ø"/>
                </a:pPr>
                <a:endParaRPr lang="en-US" dirty="0"/>
              </a:p>
              <a:p>
                <a:pPr marL="1371600" lvl="2" indent="-514350">
                  <a:buFont typeface="Wingdings" pitchFamily="2" charset="2"/>
                  <a:buChar char="Ø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1600"/>
                <a:ext cx="8382000" cy="5105400"/>
              </a:xfrm>
              <a:blipFill rotWithShape="1">
                <a:blip r:embed="rId2"/>
                <a:stretch>
                  <a:fillRect l="-1673" t="-1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495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Summing up a Number of Terms in an Arithmetic Sequence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the sum of the first 25 terms of the sequence: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=6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b="0" dirty="0" smtClean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+2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=2000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  <a:p>
                <a:r>
                  <a:rPr lang="en-US" dirty="0" smtClean="0"/>
                  <a:t>Find the sum of the first 106 terms of the sequence:  {1,6,11,16,21,26,…}</a:t>
                </a:r>
              </a:p>
              <a:p>
                <a:pPr lvl="1">
                  <a:buFont typeface="Wingdings" pitchFamily="2" charset="2"/>
                  <a:buChar char="Ø"/>
                </a:pPr>
                <a:r>
                  <a:rPr lang="en-US" dirty="0" smtClean="0"/>
                  <a:t>General term is: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b="0" dirty="0" smtClean="0"/>
              </a:p>
              <a:p>
                <a:pPr lvl="1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106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−4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=27,931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933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Pg. 91-92 in the </a:t>
            </a:r>
            <a:r>
              <a:rPr lang="en-US" dirty="0" smtClean="0">
                <a:solidFill>
                  <a:srgbClr val="FF0000"/>
                </a:solidFill>
              </a:rPr>
              <a:t>RED BOOK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(#’s 1-12 all)</a:t>
            </a:r>
            <a:endParaRPr lang="en-US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What is the Fibonacci Sequence</a:t>
            </a:r>
            <a:endParaRPr lang="en-US" dirty="0" smtClean="0">
              <a:hlinkClick r:id="rId2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hlinkClick r:id="rId2"/>
              </a:rPr>
              <a:t>http://en.wikipedia.org/wiki/Fibonacci_number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Videos for the Fibonacci Sequence: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hlinkClick r:id="rId3"/>
              </a:rPr>
              <a:t>http://www.youtube.com/watch?v=2pbEarwdusc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hlinkClick r:id="rId4"/>
              </a:rPr>
              <a:t>http://www.youtube.com/watch?v=e9MwNm0gXd8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320040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The Great Leonardo Fibonacci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3400" y="4495800"/>
            <a:ext cx="8153400" cy="110966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man was known best for introducing the “</a:t>
            </a:r>
            <a:r>
              <a:rPr lang="en-US" sz="2400" b="1" dirty="0" smtClean="0">
                <a:solidFill>
                  <a:srgbClr val="FF0000"/>
                </a:solidFill>
              </a:rPr>
              <a:t>Hindu-Arabic</a:t>
            </a:r>
            <a:r>
              <a:rPr lang="en-US" sz="2400" dirty="0" smtClean="0">
                <a:solidFill>
                  <a:srgbClr val="FF0000"/>
                </a:solidFill>
              </a:rPr>
              <a:t>” number system into Europe, and for his book “</a:t>
            </a:r>
            <a:r>
              <a:rPr lang="en-US" sz="2400" b="1" dirty="0" err="1" smtClean="0">
                <a:solidFill>
                  <a:srgbClr val="FF0000"/>
                </a:solidFill>
              </a:rPr>
              <a:t>Liber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Abbaci</a:t>
            </a:r>
            <a:r>
              <a:rPr lang="en-US" sz="2400" dirty="0" smtClean="0">
                <a:solidFill>
                  <a:srgbClr val="FF0000"/>
                </a:solidFill>
              </a:rPr>
              <a:t>” which describes the rules we use in elementary school for adding, subtracting, multiplying, and dividing numbers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2.5 - Arithmetic </a:t>
            </a:r>
            <a:r>
              <a:rPr lang="en-US" dirty="0"/>
              <a:t>sequences and series, and </a:t>
            </a:r>
            <a:r>
              <a:rPr lang="en-US" dirty="0" smtClean="0"/>
              <a:t>their applications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Included</a:t>
            </a:r>
            <a:r>
              <a:rPr lang="en-US" dirty="0"/>
              <a:t>: simple interest as an application.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Link with simple interest 8.2</a:t>
            </a:r>
            <a:r>
              <a:rPr lang="en-US" dirty="0" smtClean="0"/>
              <a:t>.</a:t>
            </a:r>
            <a:endParaRPr lang="en-US" b="1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Use of the formulae for the </a:t>
            </a:r>
            <a:r>
              <a:rPr lang="en-US" i="1" dirty="0"/>
              <a:t>nth term and the </a:t>
            </a:r>
            <a:r>
              <a:rPr lang="en-US" i="1" dirty="0" smtClean="0"/>
              <a:t>sum </a:t>
            </a:r>
            <a:r>
              <a:rPr lang="en-US" dirty="0" smtClean="0"/>
              <a:t>of </a:t>
            </a:r>
            <a:r>
              <a:rPr lang="en-US" dirty="0"/>
              <a:t>the first </a:t>
            </a:r>
            <a:r>
              <a:rPr lang="en-US" i="1" dirty="0"/>
              <a:t>n terms.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Sequences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number sequences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Describe the pattern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Write down the next two terms in the sequences</a:t>
            </a:r>
          </a:p>
          <a:p>
            <a:pPr marL="628650" indent="-571500">
              <a:buFont typeface="+mj-lt"/>
              <a:buAutoNum type="alphaUcPeriod"/>
            </a:pPr>
            <a:r>
              <a:rPr lang="en-US" dirty="0" smtClean="0"/>
              <a:t>4, 2, 0, -2, ….</a:t>
            </a:r>
          </a:p>
          <a:p>
            <a:pPr marL="628650" indent="-571500">
              <a:buFont typeface="+mj-lt"/>
              <a:buAutoNum type="alphaUcPeriod"/>
            </a:pPr>
            <a:r>
              <a:rPr lang="en-US" dirty="0" smtClean="0"/>
              <a:t>1, 4, 9, 16, 25, …</a:t>
            </a:r>
          </a:p>
          <a:p>
            <a:pPr marL="628650" indent="-571500">
              <a:buFont typeface="+mj-lt"/>
              <a:buAutoNum type="alphaUcPeriod"/>
            </a:pPr>
            <a:r>
              <a:rPr lang="en-US" dirty="0" smtClean="0"/>
              <a:t>100, 50, 25, 12.5, …</a:t>
            </a:r>
          </a:p>
          <a:p>
            <a:pPr marL="628650" indent="-57150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previous slide: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80060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dirty="0" err="1" smtClean="0"/>
              <a:t>i</a:t>
            </a:r>
            <a:r>
              <a:rPr lang="en-US" dirty="0" smtClean="0"/>
              <a:t>. each term is 2 less than the previous term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ii. -4 &amp; -6</a:t>
            </a:r>
          </a:p>
          <a:p>
            <a:pPr marL="514350" indent="-514350">
              <a:buNone/>
            </a:pPr>
            <a:endParaRPr lang="en-US" dirty="0"/>
          </a:p>
          <a:p>
            <a:pPr marL="571500" indent="-571500">
              <a:buFont typeface="Wingdings" pitchFamily="2" charset="2"/>
              <a:buChar char="Ø"/>
            </a:pPr>
            <a:r>
              <a:rPr lang="en-US" dirty="0" err="1" smtClean="0"/>
              <a:t>i</a:t>
            </a:r>
            <a:r>
              <a:rPr lang="en-US" dirty="0" smtClean="0"/>
              <a:t>. Sequence of </a:t>
            </a:r>
            <a:r>
              <a:rPr lang="en-US" i="1" dirty="0" smtClean="0"/>
              <a:t>square</a:t>
            </a:r>
            <a:r>
              <a:rPr lang="en-US" dirty="0" smtClean="0"/>
              <a:t> numbers starting from 1</a:t>
            </a:r>
          </a:p>
          <a:p>
            <a:pPr marL="514350" indent="-514350">
              <a:buNone/>
            </a:pPr>
            <a:r>
              <a:rPr lang="en-US" dirty="0" smtClean="0"/>
              <a:t>	ii. 36 &amp; 49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i</a:t>
            </a:r>
            <a:r>
              <a:rPr lang="en-US" dirty="0" smtClean="0"/>
              <a:t>. multiplying each previous term by 0.5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ii. 6.25 &amp; 3.125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Sequences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next two terms of these number sequences: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1, 8, 27, 64, …</a:t>
            </a:r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0.4, 0.2, 0, -0.2, …</a:t>
            </a:r>
          </a:p>
          <a:p>
            <a:pPr marL="971550" lvl="1" indent="-514350">
              <a:buFont typeface="+mj-lt"/>
              <a:buAutoNum type="alphaLcPeriod"/>
            </a:pP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0, 1, 1, 2, 3, 5, …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125 &amp; 216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This is the sequence of </a:t>
            </a:r>
            <a:r>
              <a:rPr lang="en-US" i="1" dirty="0" smtClean="0"/>
              <a:t>cube</a:t>
            </a:r>
            <a:r>
              <a:rPr lang="en-US" dirty="0" smtClean="0"/>
              <a:t> numbers starting with 1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-0.4 &amp; -0.6</a:t>
            </a:r>
            <a:endParaRPr lang="en-US" dirty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Each term is 0.2 less than the previous term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8 and 13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We obtain each term by adding the preceding two terms. This rule is valid as from the 3</a:t>
            </a:r>
            <a:r>
              <a:rPr lang="en-US" baseline="30000" dirty="0" smtClean="0"/>
              <a:t>rd</a:t>
            </a:r>
            <a:r>
              <a:rPr lang="en-US" dirty="0" smtClean="0"/>
              <a:t> term on. This sequence is known as the </a:t>
            </a:r>
            <a:r>
              <a:rPr lang="en-US" i="1" dirty="0" smtClean="0"/>
              <a:t>Fibonacci sequence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Form of a Number Seq.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terms of a sequence are designated in the following way: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, u</a:t>
            </a:r>
            <a:r>
              <a:rPr lang="en-US" baseline="-25000" dirty="0" smtClean="0"/>
              <a:t>2</a:t>
            </a:r>
            <a:r>
              <a:rPr lang="en-US" dirty="0" smtClean="0"/>
              <a:t>, u</a:t>
            </a:r>
            <a:r>
              <a:rPr lang="en-US" baseline="-25000" dirty="0" smtClean="0"/>
              <a:t>3</a:t>
            </a:r>
            <a:r>
              <a:rPr lang="en-US" dirty="0" smtClean="0"/>
              <a:t>, u</a:t>
            </a:r>
            <a:r>
              <a:rPr lang="en-US" baseline="-25000" dirty="0" smtClean="0"/>
              <a:t>4</a:t>
            </a:r>
            <a:r>
              <a:rPr lang="en-US" dirty="0" smtClean="0"/>
              <a:t>,…,u</a:t>
            </a:r>
            <a:r>
              <a:rPr lang="en-US" baseline="-25000" dirty="0" smtClean="0"/>
              <a:t>n</a:t>
            </a:r>
            <a:r>
              <a:rPr lang="en-US" dirty="0" smtClean="0"/>
              <a:t>, …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This means that u</a:t>
            </a:r>
            <a:r>
              <a:rPr lang="en-US" baseline="-25000" dirty="0" smtClean="0"/>
              <a:t>1</a:t>
            </a:r>
            <a:r>
              <a:rPr lang="en-US" dirty="0" smtClean="0"/>
              <a:t> represents the 1</a:t>
            </a:r>
            <a:r>
              <a:rPr lang="en-US" baseline="30000" dirty="0" smtClean="0"/>
              <a:t>st</a:t>
            </a:r>
            <a:r>
              <a:rPr lang="en-US" dirty="0" smtClean="0"/>
              <a:t> term, u</a:t>
            </a:r>
            <a:r>
              <a:rPr lang="en-US" baseline="-25000" dirty="0" smtClean="0"/>
              <a:t>2</a:t>
            </a:r>
            <a:r>
              <a:rPr lang="en-US" dirty="0" smtClean="0"/>
              <a:t> represents the 2</a:t>
            </a:r>
            <a:r>
              <a:rPr lang="en-US" baseline="30000" dirty="0" smtClean="0"/>
              <a:t>nd</a:t>
            </a:r>
            <a:r>
              <a:rPr lang="en-US" dirty="0" smtClean="0"/>
              <a:t> term, etc. The </a:t>
            </a:r>
            <a:r>
              <a:rPr lang="en-US" b="1" dirty="0" smtClean="0"/>
              <a:t>nth term</a:t>
            </a:r>
            <a:r>
              <a:rPr lang="en-US" dirty="0" smtClean="0"/>
              <a:t> of the sequence is represented by </a:t>
            </a:r>
            <a:r>
              <a:rPr lang="en-US" b="1" dirty="0" smtClean="0"/>
              <a:t>u</a:t>
            </a:r>
            <a:r>
              <a:rPr lang="en-US" b="1" baseline="-25000" dirty="0" smtClean="0"/>
              <a:t>n</a:t>
            </a:r>
            <a:r>
              <a:rPr lang="en-US" b="1" dirty="0" smtClean="0"/>
              <a:t> </a:t>
            </a:r>
            <a:r>
              <a:rPr lang="en-US" dirty="0" smtClean="0"/>
              <a:t>and is called the general term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general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628650" indent="-571500">
              <a:buFont typeface="+mj-lt"/>
              <a:buAutoNum type="romanUcPeriod"/>
            </a:pPr>
            <a:r>
              <a:rPr lang="en-US" dirty="0" smtClean="0"/>
              <a:t>When writing a general term, </a:t>
            </a:r>
            <a:r>
              <a:rPr lang="en-US" dirty="0" smtClean="0"/>
              <a:t>you will have to look for a pattern and make sure the pattern will generate the sequence by plugging in the integers {1,2,3,4,5,…}.</a:t>
            </a:r>
            <a:endParaRPr lang="en-US" dirty="0" smtClean="0"/>
          </a:p>
          <a:p>
            <a:pPr marL="628650" indent="-571500">
              <a:buNone/>
            </a:pPr>
            <a:endParaRPr lang="en-US" dirty="0" smtClean="0"/>
          </a:p>
          <a:p>
            <a:pPr marL="1028700" lvl="1" indent="-571500">
              <a:buFont typeface="+mj-lt"/>
              <a:buAutoNum type="alphaUcPeriod"/>
            </a:pPr>
            <a:r>
              <a:rPr lang="en-US" dirty="0" smtClean="0"/>
              <a:t>Write the nth term of the sequence:</a:t>
            </a:r>
          </a:p>
          <a:p>
            <a:pPr marL="1428750" lvl="2" indent="-571500"/>
            <a:r>
              <a:rPr lang="en-US" dirty="0" smtClean="0"/>
              <a:t>The sequence: {1, 4, 9, 16…}</a:t>
            </a:r>
          </a:p>
          <a:p>
            <a:pPr marL="1885950" lvl="3" indent="-571500">
              <a:buFont typeface="+mj-lt"/>
              <a:buAutoNum type="romanLcPeriod"/>
            </a:pP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 = 1</a:t>
            </a:r>
          </a:p>
          <a:p>
            <a:pPr marL="1885950" lvl="3" indent="-571500">
              <a:buFont typeface="+mj-lt"/>
              <a:buAutoNum type="romanLcPeriod"/>
            </a:pPr>
            <a:r>
              <a:rPr lang="en-US" dirty="0" smtClean="0"/>
              <a:t>u</a:t>
            </a:r>
            <a:r>
              <a:rPr lang="en-US" baseline="-25000" dirty="0" smtClean="0"/>
              <a:t>2 </a:t>
            </a:r>
            <a:r>
              <a:rPr lang="en-US" dirty="0" smtClean="0"/>
              <a:t>= 4</a:t>
            </a:r>
          </a:p>
          <a:p>
            <a:pPr marL="1885950" lvl="3" indent="-571500">
              <a:buFont typeface="+mj-lt"/>
              <a:buAutoNum type="romanLcPeriod"/>
            </a:pPr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r>
              <a:rPr lang="en-US" dirty="0" smtClean="0"/>
              <a:t> = 9</a:t>
            </a:r>
          </a:p>
          <a:p>
            <a:pPr marL="1885950" lvl="3" indent="-571500">
              <a:buFont typeface="+mj-lt"/>
              <a:buAutoNum type="romanLcPeriod"/>
            </a:pPr>
            <a:r>
              <a:rPr lang="en-US" dirty="0" smtClean="0"/>
              <a:t>u</a:t>
            </a:r>
            <a:r>
              <a:rPr lang="en-US" baseline="-25000" dirty="0" smtClean="0"/>
              <a:t>4</a:t>
            </a:r>
            <a:r>
              <a:rPr lang="en-US" dirty="0" smtClean="0"/>
              <a:t> = 16 …</a:t>
            </a:r>
          </a:p>
          <a:p>
            <a:pPr marL="1885950" lvl="3" indent="-571500">
              <a:buFont typeface="+mj-lt"/>
              <a:buAutoNum type="romanLcPeriod"/>
            </a:pPr>
            <a:r>
              <a:rPr lang="en-US" dirty="0" smtClean="0"/>
              <a:t>u</a:t>
            </a:r>
            <a:r>
              <a:rPr lang="en-US" baseline="-25000" dirty="0" smtClean="0"/>
              <a:t>n</a:t>
            </a:r>
            <a:r>
              <a:rPr lang="en-US" dirty="0" smtClean="0"/>
              <a:t> = n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897</Words>
  <Application>Microsoft Office PowerPoint</Application>
  <PresentationFormat>On-screen Show (4:3)</PresentationFormat>
  <Paragraphs>105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Microsoft Excel Worksheet</vt:lpstr>
      <vt:lpstr>Warm-up 8-23-12</vt:lpstr>
      <vt:lpstr>The Great Leonardo Fibonacci</vt:lpstr>
      <vt:lpstr>Arithmetic Sequences</vt:lpstr>
      <vt:lpstr>Number Sequences</vt:lpstr>
      <vt:lpstr>Answers to previous slide:</vt:lpstr>
      <vt:lpstr>Number Sequences (cont.)</vt:lpstr>
      <vt:lpstr>Answers</vt:lpstr>
      <vt:lpstr>General Form of a Number Seq.</vt:lpstr>
      <vt:lpstr>Writing a general term</vt:lpstr>
      <vt:lpstr>Writing a general term (cont.)</vt:lpstr>
      <vt:lpstr>Arithmetic Sequences</vt:lpstr>
      <vt:lpstr>Examples</vt:lpstr>
      <vt:lpstr>Formula for Writing General Form</vt:lpstr>
      <vt:lpstr>Writing General Formula (practice)</vt:lpstr>
      <vt:lpstr>Summing up a Number of Terms in an Arithmetic Sequence</vt:lpstr>
      <vt:lpstr>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Leonardo Fibonacci</dc:title>
  <dc:creator>Chase Brooks</dc:creator>
  <cp:lastModifiedBy>Chase Brooks</cp:lastModifiedBy>
  <cp:revision>32</cp:revision>
  <dcterms:created xsi:type="dcterms:W3CDTF">2012-08-23T02:46:12Z</dcterms:created>
  <dcterms:modified xsi:type="dcterms:W3CDTF">2013-08-29T02:37:06Z</dcterms:modified>
</cp:coreProperties>
</file>