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3"/>
  </p:sldMasterIdLst>
  <p:notesMasterIdLst>
    <p:notesMasterId r:id="rId29"/>
  </p:notesMasterIdLst>
  <p:sldIdLst>
    <p:sldId id="331" r:id="rId4"/>
    <p:sldId id="256" r:id="rId5"/>
    <p:sldId id="330" r:id="rId6"/>
    <p:sldId id="268" r:id="rId7"/>
    <p:sldId id="270" r:id="rId8"/>
    <p:sldId id="271" r:id="rId9"/>
    <p:sldId id="282" r:id="rId10"/>
    <p:sldId id="283" r:id="rId11"/>
    <p:sldId id="296" r:id="rId12"/>
    <p:sldId id="297" r:id="rId13"/>
    <p:sldId id="298" r:id="rId14"/>
    <p:sldId id="300" r:id="rId15"/>
    <p:sldId id="301" r:id="rId16"/>
    <p:sldId id="311" r:id="rId17"/>
    <p:sldId id="312" r:id="rId18"/>
    <p:sldId id="315" r:id="rId19"/>
    <p:sldId id="316" r:id="rId20"/>
    <p:sldId id="317" r:id="rId21"/>
    <p:sldId id="303" r:id="rId22"/>
    <p:sldId id="304" r:id="rId23"/>
    <p:sldId id="305" r:id="rId24"/>
    <p:sldId id="306" r:id="rId25"/>
    <p:sldId id="307" r:id="rId26"/>
    <p:sldId id="321" r:id="rId27"/>
    <p:sldId id="323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93F39FC-FE12-4349-82BD-D73660F8F79B}" type="datetimeFigureOut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CBED74-6B03-421E-8B4B-CA5E2A7F40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349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AE9D37-558B-48F1-AA0A-D6C19DFFB7BD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5371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04B213-E8E9-47DD-9ED2-C12621D165D7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3003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7ED304-BC98-44BB-A80F-3DA1AE86B73E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8629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2FAF4B-A75A-4C68-B4AF-1BE1235721C3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7684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E184E0-8F9A-4964-B19E-4CB00AB6B6F2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2408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A3D093-9573-4B99-8F51-C11D37A38E6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1685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6AF5C5-938E-46C0-9016-ECD6C395C7D4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26520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98059D-F8B8-428F-A89A-C79FC16E153A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576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5B0D21-0785-46C2-BC12-D3A91CD5BD40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57238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83361D-D812-48A1-91A7-5F805454819A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03509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BB3E72-8370-400C-971F-CDF3514DE6B8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8993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5FED29-7F0F-4886-90D6-820AA0E675D1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77845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2FF78B-34D0-4B9E-9256-3BAC39CDDFF6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89357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5C28FE-9AFF-48D3-822E-6A3842EDD3A1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68736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BF1999-A595-4715-BDCD-0387E4AB4590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3773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85BE16-2E5C-46E9-86F4-A37B91818E21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0048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CDE419-36D3-49CC-B133-897276AF5684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4768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7387D2-2A63-4B18-AA84-208F9EB4CFEA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8345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51A86B-7897-4993-8C19-435542727685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893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5B47A6-A86B-4B2F-8757-5B324CC4A1BD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8687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D7F62A-F6A2-4669-BACE-581E295BC1FE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5123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C43E3A-5023-47AB-84E2-152FCBBABE11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739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63D62-3E33-4FBE-B916-B43CCCBAC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31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E1350-36C1-4706-8A58-46C2D11394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52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6092C-B60E-4A9D-9C31-3B4DFCD93E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75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10852-B85F-430B-9894-81836F5EA1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780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12D0A-B57F-4459-BD30-83C5A78164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67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456FF-6998-4990-8133-36829691E9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53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92C65-90BA-41C4-B9DE-D24DE79FD3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53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7CE1E-A3D4-44BA-A0B5-9B9240FDCC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490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C7C6D-8EDA-481D-8090-097230E66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826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195A4B-EDB1-4FF4-8FF8-B6460A16F1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0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B2FA2-ECA0-40FA-9AF6-5FB6027BAD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36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A13F8E9-5AB6-4B74-82D2-9C09D1A689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58" r:id="rId2"/>
    <p:sldLayoutId id="2147484164" r:id="rId3"/>
    <p:sldLayoutId id="2147484159" r:id="rId4"/>
    <p:sldLayoutId id="2147484160" r:id="rId5"/>
    <p:sldLayoutId id="2147484161" r:id="rId6"/>
    <p:sldLayoutId id="2147484165" r:id="rId7"/>
    <p:sldLayoutId id="2147484166" r:id="rId8"/>
    <p:sldLayoutId id="2147484167" r:id="rId9"/>
    <p:sldLayoutId id="2147484162" r:id="rId10"/>
    <p:sldLayoutId id="2147484168" r:id="rId11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3" y="169863"/>
            <a:ext cx="7772400" cy="1595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Warm up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9/15/14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06438" y="1752600"/>
            <a:ext cx="7772400" cy="3424238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en-US" altLang="en-US" u="sng" smtClean="0">
                <a:latin typeface="Georgia" panose="02040502050405020303" pitchFamily="18" charset="0"/>
              </a:rPr>
              <a:t>Answer the question and draw a picture if you can:</a:t>
            </a:r>
          </a:p>
          <a:p>
            <a:pPr>
              <a:spcAft>
                <a:spcPct val="0"/>
              </a:spcAft>
            </a:pPr>
            <a:r>
              <a:rPr lang="en-US" altLang="en-US" smtClean="0">
                <a:latin typeface="Georgia" panose="02040502050405020303" pitchFamily="18" charset="0"/>
              </a:rPr>
              <a:t>1)  What is a right angle?  </a:t>
            </a:r>
          </a:p>
          <a:p>
            <a:pPr>
              <a:spcAft>
                <a:spcPct val="0"/>
              </a:spcAft>
            </a:pPr>
            <a:endParaRPr lang="en-US" altLang="en-US" smtClean="0">
              <a:latin typeface="Georgia" panose="02040502050405020303" pitchFamily="18" charset="0"/>
            </a:endParaRPr>
          </a:p>
          <a:p>
            <a:pPr>
              <a:spcAft>
                <a:spcPct val="0"/>
              </a:spcAft>
            </a:pPr>
            <a:r>
              <a:rPr lang="en-US" altLang="en-US" smtClean="0">
                <a:latin typeface="Georgia" panose="02040502050405020303" pitchFamily="18" charset="0"/>
              </a:rPr>
              <a:t>2)  What is an acute angle?</a:t>
            </a:r>
          </a:p>
          <a:p>
            <a:pPr>
              <a:spcAft>
                <a:spcPct val="0"/>
              </a:spcAft>
            </a:pPr>
            <a:endParaRPr lang="en-US" altLang="en-US" smtClean="0">
              <a:latin typeface="Georgia" panose="02040502050405020303" pitchFamily="18" charset="0"/>
            </a:endParaRPr>
          </a:p>
          <a:p>
            <a:pPr>
              <a:spcAft>
                <a:spcPct val="0"/>
              </a:spcAft>
            </a:pPr>
            <a:r>
              <a:rPr lang="en-US" altLang="en-US" smtClean="0">
                <a:latin typeface="Georgia" panose="02040502050405020303" pitchFamily="18" charset="0"/>
              </a:rPr>
              <a:t>3)  What is an obtuse angle?</a:t>
            </a:r>
          </a:p>
          <a:p>
            <a:pPr>
              <a:spcAft>
                <a:spcPct val="0"/>
              </a:spcAft>
            </a:pPr>
            <a:endParaRPr lang="en-US" altLang="en-US" smtClean="0">
              <a:latin typeface="Georgia" panose="02040502050405020303" pitchFamily="18" charset="0"/>
            </a:endParaRPr>
          </a:p>
          <a:p>
            <a:pPr>
              <a:spcAft>
                <a:spcPct val="0"/>
              </a:spcAft>
            </a:pPr>
            <a:r>
              <a:rPr lang="en-US" altLang="en-US" smtClean="0">
                <a:latin typeface="Georgia" panose="02040502050405020303" pitchFamily="18" charset="0"/>
              </a:rPr>
              <a:t>4)  What is a vertical angle?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590800" y="0"/>
            <a:ext cx="3519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Adjacent Angles </a:t>
            </a:r>
          </a:p>
        </p:txBody>
      </p:sp>
      <p:graphicFrame>
        <p:nvGraphicFramePr>
          <p:cNvPr id="41987" name="Group 3"/>
          <p:cNvGraphicFramePr>
            <a:graphicFrameLocks noGrp="1"/>
          </p:cNvGraphicFramePr>
          <p:nvPr/>
        </p:nvGraphicFramePr>
        <p:xfrm>
          <a:off x="185738" y="817563"/>
          <a:ext cx="8723312" cy="5635625"/>
        </p:xfrm>
        <a:graphic>
          <a:graphicData uri="http://schemas.openxmlformats.org/drawingml/2006/table">
            <a:tbl>
              <a:tblPr/>
              <a:tblGrid>
                <a:gridCol w="1874837"/>
                <a:gridCol w="6848475"/>
              </a:tblGrid>
              <a:tr h="563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Definition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Adjacent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Angles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144713" y="942975"/>
            <a:ext cx="381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Adjacent angles are angles that: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065338" y="3603625"/>
            <a:ext cx="2768600" cy="3035300"/>
            <a:chOff x="2894" y="1568"/>
            <a:chExt cx="1744" cy="1912"/>
          </a:xfrm>
        </p:grpSpPr>
        <p:grpSp>
          <p:nvGrpSpPr>
            <p:cNvPr id="24598" name="Group 12"/>
            <p:cNvGrpSpPr>
              <a:grpSpLocks/>
            </p:cNvGrpSpPr>
            <p:nvPr/>
          </p:nvGrpSpPr>
          <p:grpSpPr bwMode="auto">
            <a:xfrm rot="-464184">
              <a:off x="3299" y="1876"/>
              <a:ext cx="1339" cy="1114"/>
              <a:chOff x="3286" y="1990"/>
              <a:chExt cx="1339" cy="1114"/>
            </a:xfrm>
          </p:grpSpPr>
          <p:sp>
            <p:nvSpPr>
              <p:cNvPr id="24610" name="Line 13"/>
              <p:cNvSpPr>
                <a:spLocks noChangeShapeType="1"/>
              </p:cNvSpPr>
              <p:nvPr/>
            </p:nvSpPr>
            <p:spPr bwMode="auto">
              <a:xfrm rot="3282792" flipV="1">
                <a:off x="3332" y="1944"/>
                <a:ext cx="1114" cy="120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11" name="Oval 14"/>
              <p:cNvSpPr>
                <a:spLocks noChangeArrowheads="1"/>
              </p:cNvSpPr>
              <p:nvPr/>
            </p:nvSpPr>
            <p:spPr bwMode="auto">
              <a:xfrm>
                <a:off x="4446" y="2588"/>
                <a:ext cx="86" cy="8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66FF"/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612" name="Text Box 15"/>
              <p:cNvSpPr txBox="1">
                <a:spLocks noChangeArrowheads="1"/>
              </p:cNvSpPr>
              <p:nvPr/>
            </p:nvSpPr>
            <p:spPr bwMode="auto">
              <a:xfrm>
                <a:off x="4396" y="2410"/>
                <a:ext cx="22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00" b="1">
                    <a:latin typeface="Comic Sans MS" panose="030F0702030302020204" pitchFamily="66" charset="0"/>
                  </a:rPr>
                  <a:t>M</a:t>
                </a:r>
              </a:p>
            </p:txBody>
          </p:sp>
        </p:grpSp>
        <p:grpSp>
          <p:nvGrpSpPr>
            <p:cNvPr id="24599" name="Group 16"/>
            <p:cNvGrpSpPr>
              <a:grpSpLocks/>
            </p:cNvGrpSpPr>
            <p:nvPr/>
          </p:nvGrpSpPr>
          <p:grpSpPr bwMode="auto">
            <a:xfrm>
              <a:off x="2894" y="1568"/>
              <a:ext cx="1567" cy="1912"/>
              <a:chOff x="2894" y="1568"/>
              <a:chExt cx="1567" cy="1912"/>
            </a:xfrm>
          </p:grpSpPr>
          <p:grpSp>
            <p:nvGrpSpPr>
              <p:cNvPr id="24602" name="Group 17"/>
              <p:cNvGrpSpPr>
                <a:grpSpLocks/>
              </p:cNvGrpSpPr>
              <p:nvPr/>
            </p:nvGrpSpPr>
            <p:grpSpPr bwMode="auto">
              <a:xfrm>
                <a:off x="3062" y="1568"/>
                <a:ext cx="1399" cy="1912"/>
                <a:chOff x="3062" y="1568"/>
                <a:chExt cx="1399" cy="1912"/>
              </a:xfrm>
            </p:grpSpPr>
            <p:sp>
              <p:nvSpPr>
                <p:cNvPr id="24604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3062" y="1636"/>
                  <a:ext cx="1399" cy="81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05" name="Line 19"/>
                <p:cNvSpPr>
                  <a:spLocks noChangeShapeType="1"/>
                </p:cNvSpPr>
                <p:nvPr/>
              </p:nvSpPr>
              <p:spPr bwMode="auto">
                <a:xfrm rot="3282792" flipV="1">
                  <a:off x="3098" y="2374"/>
                  <a:ext cx="1399" cy="81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06" name="Oval 20"/>
                <p:cNvSpPr>
                  <a:spLocks noChangeArrowheads="1"/>
                </p:cNvSpPr>
                <p:nvPr/>
              </p:nvSpPr>
              <p:spPr bwMode="auto">
                <a:xfrm>
                  <a:off x="4168" y="1740"/>
                  <a:ext cx="86" cy="8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66FF"/>
                    </a:gs>
                  </a:gsLst>
                  <a:path path="shape">
                    <a:fillToRect l="50000" t="50000" r="50000" b="50000"/>
                  </a:path>
                </a:gradFill>
                <a:ln w="635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07" name="Oval 21"/>
                <p:cNvSpPr>
                  <a:spLocks noChangeArrowheads="1"/>
                </p:cNvSpPr>
                <p:nvPr/>
              </p:nvSpPr>
              <p:spPr bwMode="auto">
                <a:xfrm>
                  <a:off x="4240" y="2958"/>
                  <a:ext cx="86" cy="8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66FF"/>
                    </a:gs>
                  </a:gsLst>
                  <a:path path="shape">
                    <a:fillToRect l="50000" t="50000" r="50000" b="50000"/>
                  </a:path>
                </a:gradFill>
                <a:ln w="635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0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020" y="1568"/>
                  <a:ext cx="201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600" b="1">
                      <a:latin typeface="Comic Sans MS" panose="030F0702030302020204" pitchFamily="66" charset="0"/>
                    </a:rPr>
                    <a:t>J</a:t>
                  </a:r>
                </a:p>
              </p:txBody>
            </p:sp>
            <p:sp>
              <p:nvSpPr>
                <p:cNvPr id="2460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163" y="3036"/>
                  <a:ext cx="22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600" b="1">
                      <a:latin typeface="Comic Sans MS" panose="030F0702030302020204" pitchFamily="66" charset="0"/>
                    </a:rPr>
                    <a:t>N</a:t>
                  </a:r>
                </a:p>
              </p:txBody>
            </p:sp>
          </p:grpSp>
          <p:sp>
            <p:nvSpPr>
              <p:cNvPr id="24603" name="Text Box 24"/>
              <p:cNvSpPr txBox="1">
                <a:spLocks noChangeArrowheads="1"/>
              </p:cNvSpPr>
              <p:nvPr/>
            </p:nvSpPr>
            <p:spPr bwMode="auto">
              <a:xfrm>
                <a:off x="2894" y="2354"/>
                <a:ext cx="1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00" b="1">
                    <a:latin typeface="Comic Sans MS" panose="030F0702030302020204" pitchFamily="66" charset="0"/>
                  </a:rPr>
                  <a:t>R</a:t>
                </a:r>
              </a:p>
            </p:txBody>
          </p:sp>
        </p:grpSp>
        <p:sp>
          <p:nvSpPr>
            <p:cNvPr id="24600" name="Text Box 25"/>
            <p:cNvSpPr txBox="1">
              <a:spLocks noChangeArrowheads="1"/>
            </p:cNvSpPr>
            <p:nvPr/>
          </p:nvSpPr>
          <p:spPr bwMode="auto">
            <a:xfrm>
              <a:off x="3413" y="2452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4601" name="Text Box 26"/>
            <p:cNvSpPr txBox="1">
              <a:spLocks noChangeArrowheads="1"/>
            </p:cNvSpPr>
            <p:nvPr/>
          </p:nvSpPr>
          <p:spPr bwMode="auto">
            <a:xfrm>
              <a:off x="3407" y="2247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2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5359400" y="4332288"/>
            <a:ext cx="3397250" cy="1374775"/>
            <a:chOff x="3376" y="2729"/>
            <a:chExt cx="2140" cy="866"/>
          </a:xfrm>
        </p:grpSpPr>
        <p:sp>
          <p:nvSpPr>
            <p:cNvPr id="24593" name="Text Box 28"/>
            <p:cNvSpPr txBox="1">
              <a:spLocks noChangeArrowheads="1"/>
            </p:cNvSpPr>
            <p:nvPr/>
          </p:nvSpPr>
          <p:spPr bwMode="auto">
            <a:xfrm>
              <a:off x="3376" y="2729"/>
              <a:ext cx="19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>
                  <a:sym typeface="Euclid Symbol" pitchFamily="18" charset="2"/>
                </a:rPr>
                <a:t>1  and  2  are adjacent</a:t>
              </a:r>
            </a:p>
          </p:txBody>
        </p:sp>
        <p:sp>
          <p:nvSpPr>
            <p:cNvPr id="24594" name="Text Box 29"/>
            <p:cNvSpPr txBox="1">
              <a:spLocks noChangeArrowheads="1"/>
            </p:cNvSpPr>
            <p:nvPr/>
          </p:nvSpPr>
          <p:spPr bwMode="auto">
            <a:xfrm>
              <a:off x="3376" y="2995"/>
              <a:ext cx="21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>
                  <a:sym typeface="Euclid Symbol" pitchFamily="18" charset="2"/>
                </a:rPr>
                <a:t>with the same vertex  R  and</a:t>
              </a:r>
            </a:p>
          </p:txBody>
        </p:sp>
        <p:grpSp>
          <p:nvGrpSpPr>
            <p:cNvPr id="24595" name="Group 32"/>
            <p:cNvGrpSpPr>
              <a:grpSpLocks/>
            </p:cNvGrpSpPr>
            <p:nvPr/>
          </p:nvGrpSpPr>
          <p:grpSpPr bwMode="auto">
            <a:xfrm>
              <a:off x="3376" y="3264"/>
              <a:ext cx="1610" cy="331"/>
              <a:chOff x="3329" y="2220"/>
              <a:chExt cx="1610" cy="331"/>
            </a:xfrm>
          </p:grpSpPr>
          <p:sp>
            <p:nvSpPr>
              <p:cNvPr id="24596" name="Text Box 30"/>
              <p:cNvSpPr txBox="1">
                <a:spLocks noChangeArrowheads="1"/>
              </p:cNvSpPr>
              <p:nvPr/>
            </p:nvSpPr>
            <p:spPr bwMode="auto">
              <a:xfrm>
                <a:off x="3329" y="2301"/>
                <a:ext cx="106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>
                    <a:sym typeface="Euclid Symbol" pitchFamily="18" charset="2"/>
                  </a:rPr>
                  <a:t>common side</a:t>
                </a:r>
              </a:p>
            </p:txBody>
          </p:sp>
          <p:graphicFrame>
            <p:nvGraphicFramePr>
              <p:cNvPr id="24597" name="Object 2"/>
              <p:cNvGraphicFramePr>
                <a:graphicFrameLocks noChangeAspect="1"/>
              </p:cNvGraphicFramePr>
              <p:nvPr/>
            </p:nvGraphicFramePr>
            <p:xfrm>
              <a:off x="4513" y="2220"/>
              <a:ext cx="426" cy="3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617" name="Equation" r:id="rId4" imgW="291847" imgH="215713" progId="Equation.3">
                      <p:embed/>
                    </p:oleObj>
                  </mc:Choice>
                  <mc:Fallback>
                    <p:oleObj name="Equation" r:id="rId4" imgW="291847" imgH="215713" progId="Equation.3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3" y="2220"/>
                            <a:ext cx="426" cy="31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2017" name="Text Box 33"/>
          <p:cNvSpPr txBox="1">
            <a:spLocks noChangeArrowheads="1"/>
          </p:cNvSpPr>
          <p:nvPr/>
        </p:nvSpPr>
        <p:spPr bwMode="auto">
          <a:xfrm>
            <a:off x="2781300" y="1404938"/>
            <a:ext cx="3003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A)  share a common side</a:t>
            </a:r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2781300" y="1912938"/>
            <a:ext cx="3635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B)  have the same vertex,  and</a:t>
            </a:r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2781300" y="2422525"/>
            <a:ext cx="4400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C)  have no interior points in common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7" grpId="0"/>
      <p:bldP spid="42018" grpId="0"/>
      <p:bldP spid="420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92" name="Rectangle 76"/>
          <p:cNvSpPr>
            <a:spLocks noChangeArrowheads="1"/>
          </p:cNvSpPr>
          <p:nvPr/>
        </p:nvSpPr>
        <p:spPr bwMode="auto">
          <a:xfrm>
            <a:off x="4149725" y="5618163"/>
            <a:ext cx="2873375" cy="1168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743200" y="0"/>
            <a:ext cx="340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Adjacent Angles</a:t>
            </a:r>
          </a:p>
        </p:txBody>
      </p:sp>
      <p:sp>
        <p:nvSpPr>
          <p:cNvPr id="26628" name="Text Box 23"/>
          <p:cNvSpPr txBox="1">
            <a:spLocks noChangeArrowheads="1"/>
          </p:cNvSpPr>
          <p:nvPr/>
        </p:nvSpPr>
        <p:spPr bwMode="auto">
          <a:xfrm>
            <a:off x="381000" y="838200"/>
            <a:ext cx="624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ym typeface="Euclid Symbol" pitchFamily="18" charset="2"/>
              </a:rPr>
              <a:t>Determine whether  1  and  2  are adjacent angles.</a:t>
            </a:r>
          </a:p>
        </p:txBody>
      </p:sp>
      <p:sp>
        <p:nvSpPr>
          <p:cNvPr id="86059" name="Text Box 43"/>
          <p:cNvSpPr txBox="1">
            <a:spLocks noChangeArrowheads="1"/>
          </p:cNvSpPr>
          <p:nvPr/>
        </p:nvSpPr>
        <p:spPr bwMode="auto">
          <a:xfrm>
            <a:off x="3289300" y="1462088"/>
            <a:ext cx="4721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No</a:t>
            </a:r>
            <a:r>
              <a:rPr lang="en-US" altLang="en-US"/>
              <a:t>.  They have a common vertex  B, but</a:t>
            </a:r>
          </a:p>
          <a:p>
            <a:pPr eaLnBrk="1" hangingPunct="1"/>
            <a:r>
              <a:rPr lang="en-US" altLang="en-US"/>
              <a:t>        _____________</a:t>
            </a:r>
          </a:p>
        </p:txBody>
      </p:sp>
      <p:sp>
        <p:nvSpPr>
          <p:cNvPr id="86060" name="Text Box 44"/>
          <p:cNvSpPr txBox="1">
            <a:spLocks noChangeArrowheads="1"/>
          </p:cNvSpPr>
          <p:nvPr/>
        </p:nvSpPr>
        <p:spPr bwMode="auto">
          <a:xfrm>
            <a:off x="3856038" y="1774825"/>
            <a:ext cx="2011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no common side</a:t>
            </a:r>
          </a:p>
        </p:txBody>
      </p:sp>
      <p:grpSp>
        <p:nvGrpSpPr>
          <p:cNvPr id="26631" name="Group 46"/>
          <p:cNvGrpSpPr>
            <a:grpSpLocks/>
          </p:cNvGrpSpPr>
          <p:nvPr/>
        </p:nvGrpSpPr>
        <p:grpSpPr bwMode="auto">
          <a:xfrm>
            <a:off x="176213" y="1611313"/>
            <a:ext cx="2290762" cy="1357312"/>
            <a:chOff x="111" y="1015"/>
            <a:chExt cx="1443" cy="855"/>
          </a:xfrm>
        </p:grpSpPr>
        <p:grpSp>
          <p:nvGrpSpPr>
            <p:cNvPr id="26655" name="Group 28"/>
            <p:cNvGrpSpPr>
              <a:grpSpLocks/>
            </p:cNvGrpSpPr>
            <p:nvPr/>
          </p:nvGrpSpPr>
          <p:grpSpPr bwMode="auto">
            <a:xfrm>
              <a:off x="111" y="1015"/>
              <a:ext cx="1443" cy="681"/>
              <a:chOff x="354" y="1618"/>
              <a:chExt cx="1443" cy="681"/>
            </a:xfrm>
          </p:grpSpPr>
          <p:sp>
            <p:nvSpPr>
              <p:cNvPr id="26657" name="Line 7"/>
              <p:cNvSpPr>
                <a:spLocks noChangeShapeType="1"/>
              </p:cNvSpPr>
              <p:nvPr/>
            </p:nvSpPr>
            <p:spPr bwMode="auto">
              <a:xfrm rot="2818607" flipV="1">
                <a:off x="1284" y="1786"/>
                <a:ext cx="322" cy="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58" name="Line 12"/>
              <p:cNvSpPr>
                <a:spLocks noChangeShapeType="1"/>
              </p:cNvSpPr>
              <p:nvPr/>
            </p:nvSpPr>
            <p:spPr bwMode="auto">
              <a:xfrm rot="16200000" flipV="1">
                <a:off x="646" y="1833"/>
                <a:ext cx="650" cy="2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59" name="Line 13"/>
              <p:cNvSpPr>
                <a:spLocks noChangeShapeType="1"/>
              </p:cNvSpPr>
              <p:nvPr/>
            </p:nvSpPr>
            <p:spPr bwMode="auto">
              <a:xfrm rot="19482792" flipV="1">
                <a:off x="927" y="1792"/>
                <a:ext cx="596" cy="3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0" name="Text Box 19"/>
              <p:cNvSpPr txBox="1">
                <a:spLocks noChangeArrowheads="1"/>
              </p:cNvSpPr>
              <p:nvPr/>
            </p:nvSpPr>
            <p:spPr bwMode="auto">
              <a:xfrm>
                <a:off x="807" y="1967"/>
                <a:ext cx="18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400" b="1">
                    <a:latin typeface="Comic Sans MS" panose="030F0702030302020204" pitchFamily="66" charset="0"/>
                  </a:rPr>
                  <a:t>1</a:t>
                </a:r>
              </a:p>
            </p:txBody>
          </p:sp>
          <p:sp>
            <p:nvSpPr>
              <p:cNvPr id="26661" name="Text Box 20"/>
              <p:cNvSpPr txBox="1">
                <a:spLocks noChangeArrowheads="1"/>
              </p:cNvSpPr>
              <p:nvPr/>
            </p:nvSpPr>
            <p:spPr bwMode="auto">
              <a:xfrm>
                <a:off x="1204" y="1963"/>
                <a:ext cx="18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400" b="1"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26662" name="Line 27"/>
              <p:cNvSpPr>
                <a:spLocks noChangeShapeType="1"/>
              </p:cNvSpPr>
              <p:nvPr/>
            </p:nvSpPr>
            <p:spPr bwMode="auto">
              <a:xfrm rot="16200000" flipV="1">
                <a:off x="582" y="1767"/>
                <a:ext cx="266" cy="72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56" name="Text Box 45"/>
            <p:cNvSpPr txBox="1">
              <a:spLocks noChangeArrowheads="1"/>
            </p:cNvSpPr>
            <p:nvPr/>
          </p:nvSpPr>
          <p:spPr bwMode="auto">
            <a:xfrm>
              <a:off x="738" y="1658"/>
              <a:ext cx="1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B</a:t>
              </a:r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161925" y="3405188"/>
            <a:ext cx="2868613" cy="946150"/>
            <a:chOff x="102" y="2289"/>
            <a:chExt cx="1807" cy="596"/>
          </a:xfrm>
        </p:grpSpPr>
        <p:sp>
          <p:nvSpPr>
            <p:cNvPr id="26650" name="Line 30"/>
            <p:cNvSpPr>
              <a:spLocks noChangeShapeType="1"/>
            </p:cNvSpPr>
            <p:nvPr/>
          </p:nvSpPr>
          <p:spPr bwMode="auto">
            <a:xfrm rot="2818607" flipV="1">
              <a:off x="681" y="1710"/>
              <a:ext cx="496" cy="16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51" name="Text Box 33"/>
            <p:cNvSpPr txBox="1">
              <a:spLocks noChangeArrowheads="1"/>
            </p:cNvSpPr>
            <p:nvPr/>
          </p:nvSpPr>
          <p:spPr bwMode="auto">
            <a:xfrm>
              <a:off x="754" y="2345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52" name="Text Box 34"/>
            <p:cNvSpPr txBox="1">
              <a:spLocks noChangeArrowheads="1"/>
            </p:cNvSpPr>
            <p:nvPr/>
          </p:nvSpPr>
          <p:spPr bwMode="auto">
            <a:xfrm>
              <a:off x="1068" y="2452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53" name="Line 35"/>
            <p:cNvSpPr>
              <a:spLocks noChangeShapeType="1"/>
            </p:cNvSpPr>
            <p:nvPr/>
          </p:nvSpPr>
          <p:spPr bwMode="auto">
            <a:xfrm rot="16200000" flipV="1">
              <a:off x="725" y="1701"/>
              <a:ext cx="577" cy="17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54" name="Text Box 49"/>
            <p:cNvSpPr txBox="1">
              <a:spLocks noChangeArrowheads="1"/>
            </p:cNvSpPr>
            <p:nvPr/>
          </p:nvSpPr>
          <p:spPr bwMode="auto">
            <a:xfrm>
              <a:off x="801" y="2564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G</a:t>
              </a:r>
            </a:p>
          </p:txBody>
        </p:sp>
      </p:grpSp>
      <p:sp>
        <p:nvSpPr>
          <p:cNvPr id="86067" name="Text Box 51"/>
          <p:cNvSpPr txBox="1">
            <a:spLocks noChangeArrowheads="1"/>
          </p:cNvSpPr>
          <p:nvPr/>
        </p:nvSpPr>
        <p:spPr bwMode="auto">
          <a:xfrm>
            <a:off x="3376613" y="3189288"/>
            <a:ext cx="51990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Yes</a:t>
            </a:r>
            <a:r>
              <a:rPr lang="en-US" altLang="en-US"/>
              <a:t>.  They have the same vertex  G  and a </a:t>
            </a:r>
            <a:br>
              <a:rPr lang="en-US" altLang="en-US"/>
            </a:br>
            <a:r>
              <a:rPr lang="en-US" altLang="en-US"/>
              <a:t>          common side with no interior points in </a:t>
            </a:r>
            <a:br>
              <a:rPr lang="en-US" altLang="en-US"/>
            </a:br>
            <a:r>
              <a:rPr lang="en-US" altLang="en-US"/>
              <a:t>          common.</a:t>
            </a:r>
          </a:p>
        </p:txBody>
      </p: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57150" y="4899025"/>
            <a:ext cx="2670175" cy="1490663"/>
            <a:chOff x="36" y="3230"/>
            <a:chExt cx="1682" cy="939"/>
          </a:xfrm>
        </p:grpSpPr>
        <p:sp>
          <p:nvSpPr>
            <p:cNvPr id="26641" name="Text Box 47"/>
            <p:cNvSpPr txBox="1">
              <a:spLocks noChangeArrowheads="1"/>
            </p:cNvSpPr>
            <p:nvPr/>
          </p:nvSpPr>
          <p:spPr bwMode="auto">
            <a:xfrm>
              <a:off x="1344" y="3235"/>
              <a:ext cx="2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N</a:t>
              </a:r>
            </a:p>
          </p:txBody>
        </p:sp>
        <p:sp>
          <p:nvSpPr>
            <p:cNvPr id="26642" name="Line 54"/>
            <p:cNvSpPr>
              <a:spLocks noChangeShapeType="1"/>
            </p:cNvSpPr>
            <p:nvPr/>
          </p:nvSpPr>
          <p:spPr bwMode="auto">
            <a:xfrm rot="2818607" flipV="1">
              <a:off x="611" y="2825"/>
              <a:ext cx="702" cy="15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43" name="Text Box 55"/>
            <p:cNvSpPr txBox="1">
              <a:spLocks noChangeArrowheads="1"/>
            </p:cNvSpPr>
            <p:nvPr/>
          </p:nvSpPr>
          <p:spPr bwMode="auto">
            <a:xfrm>
              <a:off x="940" y="3567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44" name="Text Box 56"/>
            <p:cNvSpPr txBox="1">
              <a:spLocks noChangeArrowheads="1"/>
            </p:cNvSpPr>
            <p:nvPr/>
          </p:nvSpPr>
          <p:spPr bwMode="auto">
            <a:xfrm>
              <a:off x="362" y="3739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45" name="Text Box 58"/>
            <p:cNvSpPr txBox="1">
              <a:spLocks noChangeArrowheads="1"/>
            </p:cNvSpPr>
            <p:nvPr/>
          </p:nvSpPr>
          <p:spPr bwMode="auto">
            <a:xfrm>
              <a:off x="36" y="3677"/>
              <a:ext cx="1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6646" name="Line 59"/>
            <p:cNvSpPr>
              <a:spLocks noChangeShapeType="1"/>
            </p:cNvSpPr>
            <p:nvPr/>
          </p:nvSpPr>
          <p:spPr bwMode="auto">
            <a:xfrm>
              <a:off x="165" y="3840"/>
              <a:ext cx="941" cy="3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47" name="Line 60"/>
            <p:cNvSpPr>
              <a:spLocks noChangeShapeType="1"/>
            </p:cNvSpPr>
            <p:nvPr/>
          </p:nvSpPr>
          <p:spPr bwMode="auto">
            <a:xfrm>
              <a:off x="721" y="3658"/>
              <a:ext cx="557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48" name="Text Box 61"/>
            <p:cNvSpPr txBox="1">
              <a:spLocks noChangeArrowheads="1"/>
            </p:cNvSpPr>
            <p:nvPr/>
          </p:nvSpPr>
          <p:spPr bwMode="auto">
            <a:xfrm>
              <a:off x="586" y="3506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L</a:t>
              </a:r>
            </a:p>
          </p:txBody>
        </p:sp>
        <p:sp>
          <p:nvSpPr>
            <p:cNvPr id="26649" name="Oval 62"/>
            <p:cNvSpPr>
              <a:spLocks noChangeArrowheads="1"/>
            </p:cNvSpPr>
            <p:nvPr/>
          </p:nvSpPr>
          <p:spPr bwMode="auto">
            <a:xfrm>
              <a:off x="1462" y="3381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00FF"/>
                </a:gs>
                <a:gs pos="100000">
                  <a:srgbClr val="7600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86080" name="Text Box 64"/>
          <p:cNvSpPr txBox="1">
            <a:spLocks noChangeArrowheads="1"/>
          </p:cNvSpPr>
          <p:nvPr/>
        </p:nvSpPr>
        <p:spPr bwMode="auto">
          <a:xfrm>
            <a:off x="3478213" y="4864100"/>
            <a:ext cx="50593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No</a:t>
            </a:r>
            <a:r>
              <a:rPr lang="en-US" altLang="en-US"/>
              <a:t>.  They do not have a common vertex or </a:t>
            </a:r>
            <a:br>
              <a:rPr lang="en-US" altLang="en-US"/>
            </a:br>
            <a:r>
              <a:rPr lang="en-US" altLang="en-US"/>
              <a:t>        ____________</a:t>
            </a:r>
          </a:p>
        </p:txBody>
      </p:sp>
      <p:sp>
        <p:nvSpPr>
          <p:cNvPr id="86081" name="Text Box 65"/>
          <p:cNvSpPr txBox="1">
            <a:spLocks noChangeArrowheads="1"/>
          </p:cNvSpPr>
          <p:nvPr/>
        </p:nvSpPr>
        <p:spPr bwMode="auto">
          <a:xfrm>
            <a:off x="4044950" y="5170488"/>
            <a:ext cx="1874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a common side</a:t>
            </a:r>
          </a:p>
        </p:txBody>
      </p:sp>
      <p:sp>
        <p:nvSpPr>
          <p:cNvPr id="86086" name="Text Box 70"/>
          <p:cNvSpPr txBox="1">
            <a:spLocks noChangeArrowheads="1"/>
          </p:cNvSpPr>
          <p:nvPr/>
        </p:nvSpPr>
        <p:spPr bwMode="auto">
          <a:xfrm>
            <a:off x="4144963" y="5800725"/>
            <a:ext cx="279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ym typeface="Euclid Symbol" pitchFamily="18" charset="2"/>
              </a:rPr>
              <a:t>The side of 1 is  ____</a:t>
            </a:r>
          </a:p>
        </p:txBody>
      </p:sp>
      <p:graphicFrame>
        <p:nvGraphicFramePr>
          <p:cNvPr id="86087" name="Object 2"/>
          <p:cNvGraphicFramePr>
            <a:graphicFrameLocks noChangeAspect="1"/>
          </p:cNvGraphicFramePr>
          <p:nvPr/>
        </p:nvGraphicFramePr>
        <p:xfrm>
          <a:off x="6477000" y="5638800"/>
          <a:ext cx="5873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1" name="Equation" r:id="rId4" imgW="253890" imgH="228501" progId="Equation.3">
                  <p:embed/>
                </p:oleObj>
              </mc:Choice>
              <mc:Fallback>
                <p:oleObj name="Equation" r:id="rId4" imgW="253890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638800"/>
                        <a:ext cx="58737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88" name="Object 3"/>
          <p:cNvGraphicFramePr>
            <a:graphicFrameLocks noChangeAspect="1"/>
          </p:cNvGraphicFramePr>
          <p:nvPr/>
        </p:nvGraphicFramePr>
        <p:xfrm>
          <a:off x="6477000" y="6172200"/>
          <a:ext cx="5588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2" name="Equation" r:id="rId6" imgW="241300" imgH="228600" progId="Equation.3">
                  <p:embed/>
                </p:oleObj>
              </mc:Choice>
              <mc:Fallback>
                <p:oleObj name="Equation" r:id="rId6" imgW="2413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6172200"/>
                        <a:ext cx="5588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90" name="Text Box 74"/>
          <p:cNvSpPr txBox="1">
            <a:spLocks noChangeArrowheads="1"/>
          </p:cNvSpPr>
          <p:nvPr/>
        </p:nvSpPr>
        <p:spPr bwMode="auto">
          <a:xfrm>
            <a:off x="4144963" y="6343650"/>
            <a:ext cx="279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The side of </a:t>
            </a:r>
            <a:r>
              <a:rPr lang="en-US" altLang="en-US">
                <a:sym typeface="Euclid Symbol" pitchFamily="18" charset="2"/>
              </a:rPr>
              <a:t>2 is  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6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6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6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92" grpId="0" animBg="1"/>
      <p:bldP spid="86059" grpId="0"/>
      <p:bldP spid="86060" grpId="0"/>
      <p:bldP spid="86067" grpId="0"/>
      <p:bldP spid="86080" grpId="0"/>
      <p:bldP spid="86081" grpId="0"/>
      <p:bldP spid="86086" grpId="0"/>
      <p:bldP spid="860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2057400" y="0"/>
            <a:ext cx="4575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Linear Pairs of Angles</a:t>
            </a:r>
          </a:p>
        </p:txBody>
      </p:sp>
      <p:graphicFrame>
        <p:nvGraphicFramePr>
          <p:cNvPr id="90115" name="Group 3"/>
          <p:cNvGraphicFramePr>
            <a:graphicFrameLocks noGrp="1"/>
          </p:cNvGraphicFramePr>
          <p:nvPr/>
        </p:nvGraphicFramePr>
        <p:xfrm>
          <a:off x="185738" y="817563"/>
          <a:ext cx="8723312" cy="5635625"/>
        </p:xfrm>
        <a:graphic>
          <a:graphicData uri="http://schemas.openxmlformats.org/drawingml/2006/table">
            <a:tbl>
              <a:tblPr/>
              <a:tblGrid>
                <a:gridCol w="1874837"/>
                <a:gridCol w="6848475"/>
              </a:tblGrid>
              <a:tr h="563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Definition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Linear Pairs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144713" y="942975"/>
            <a:ext cx="559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Two angles form a linear pair </a:t>
            </a:r>
            <a:r>
              <a:rPr lang="en-US" altLang="en-US" b="1"/>
              <a:t>if and only if </a:t>
            </a:r>
            <a:r>
              <a:rPr lang="en-US" altLang="en-US"/>
              <a:t> (iff):</a:t>
            </a:r>
          </a:p>
        </p:txBody>
      </p:sp>
      <p:sp>
        <p:nvSpPr>
          <p:cNvPr id="90141" name="Text Box 29"/>
          <p:cNvSpPr txBox="1">
            <a:spLocks noChangeArrowheads="1"/>
          </p:cNvSpPr>
          <p:nvPr/>
        </p:nvSpPr>
        <p:spPr bwMode="auto">
          <a:xfrm>
            <a:off x="4560888" y="3906838"/>
            <a:ext cx="351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ym typeface="Euclid Symbol" pitchFamily="18" charset="2"/>
              </a:rPr>
              <a:t>1  and  2  are a linear pair.</a:t>
            </a:r>
          </a:p>
        </p:txBody>
      </p:sp>
      <p:sp>
        <p:nvSpPr>
          <p:cNvPr id="90146" name="Text Box 34"/>
          <p:cNvSpPr txBox="1">
            <a:spLocks noChangeArrowheads="1"/>
          </p:cNvSpPr>
          <p:nvPr/>
        </p:nvSpPr>
        <p:spPr bwMode="auto">
          <a:xfrm>
            <a:off x="2781300" y="1411288"/>
            <a:ext cx="311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A)  they are </a:t>
            </a:r>
            <a:r>
              <a:rPr lang="en-US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adjacent</a:t>
            </a:r>
            <a:r>
              <a:rPr lang="en-US" altLang="en-US"/>
              <a:t> and</a:t>
            </a:r>
          </a:p>
        </p:txBody>
      </p:sp>
      <p:sp>
        <p:nvSpPr>
          <p:cNvPr id="90147" name="Text Box 35"/>
          <p:cNvSpPr txBox="1">
            <a:spLocks noChangeArrowheads="1"/>
          </p:cNvSpPr>
          <p:nvPr/>
        </p:nvSpPr>
        <p:spPr bwMode="auto">
          <a:xfrm>
            <a:off x="2781300" y="1912938"/>
            <a:ext cx="5218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B)  their noncommon sides are opposite rays</a:t>
            </a:r>
          </a:p>
        </p:txBody>
      </p:sp>
      <p:grpSp>
        <p:nvGrpSpPr>
          <p:cNvPr id="28687" name="Group 38"/>
          <p:cNvGrpSpPr>
            <a:grpSpLocks/>
          </p:cNvGrpSpPr>
          <p:nvPr/>
        </p:nvGrpSpPr>
        <p:grpSpPr bwMode="auto">
          <a:xfrm>
            <a:off x="2389188" y="2706688"/>
            <a:ext cx="3570287" cy="1670050"/>
            <a:chOff x="1487" y="1903"/>
            <a:chExt cx="2249" cy="1052"/>
          </a:xfrm>
        </p:grpSpPr>
        <p:sp>
          <p:nvSpPr>
            <p:cNvPr id="28693" name="Line 14"/>
            <p:cNvSpPr>
              <a:spLocks noChangeShapeType="1"/>
            </p:cNvSpPr>
            <p:nvPr/>
          </p:nvSpPr>
          <p:spPr bwMode="auto">
            <a:xfrm rot="2818607" flipH="1">
              <a:off x="2141" y="1935"/>
              <a:ext cx="58" cy="12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694" name="Text Box 16"/>
            <p:cNvSpPr txBox="1">
              <a:spLocks noChangeArrowheads="1"/>
            </p:cNvSpPr>
            <p:nvPr/>
          </p:nvSpPr>
          <p:spPr bwMode="auto">
            <a:xfrm rot="-464184">
              <a:off x="1918" y="2743"/>
              <a:ext cx="1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28695" name="Line 19"/>
            <p:cNvSpPr>
              <a:spLocks noChangeShapeType="1"/>
            </p:cNvSpPr>
            <p:nvPr/>
          </p:nvSpPr>
          <p:spPr bwMode="auto">
            <a:xfrm flipV="1">
              <a:off x="1487" y="2157"/>
              <a:ext cx="224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696" name="Oval 21"/>
            <p:cNvSpPr>
              <a:spLocks noChangeArrowheads="1"/>
            </p:cNvSpPr>
            <p:nvPr/>
          </p:nvSpPr>
          <p:spPr bwMode="auto">
            <a:xfrm>
              <a:off x="1660" y="2106"/>
              <a:ext cx="86" cy="8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97" name="Oval 22"/>
            <p:cNvSpPr>
              <a:spLocks noChangeArrowheads="1"/>
            </p:cNvSpPr>
            <p:nvPr/>
          </p:nvSpPr>
          <p:spPr bwMode="auto">
            <a:xfrm>
              <a:off x="1852" y="2738"/>
              <a:ext cx="86" cy="8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98" name="Text Box 23"/>
            <p:cNvSpPr txBox="1">
              <a:spLocks noChangeArrowheads="1"/>
            </p:cNvSpPr>
            <p:nvPr/>
          </p:nvSpPr>
          <p:spPr bwMode="auto">
            <a:xfrm>
              <a:off x="1595" y="1923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28699" name="Text Box 24"/>
            <p:cNvSpPr txBox="1">
              <a:spLocks noChangeArrowheads="1"/>
            </p:cNvSpPr>
            <p:nvPr/>
          </p:nvSpPr>
          <p:spPr bwMode="auto">
            <a:xfrm>
              <a:off x="3347" y="1903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28700" name="Text Box 25"/>
            <p:cNvSpPr txBox="1">
              <a:spLocks noChangeArrowheads="1"/>
            </p:cNvSpPr>
            <p:nvPr/>
          </p:nvSpPr>
          <p:spPr bwMode="auto">
            <a:xfrm>
              <a:off x="2517" y="1933"/>
              <a:ext cx="1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28701" name="Text Box 26"/>
            <p:cNvSpPr txBox="1">
              <a:spLocks noChangeArrowheads="1"/>
            </p:cNvSpPr>
            <p:nvPr/>
          </p:nvSpPr>
          <p:spPr bwMode="auto">
            <a:xfrm>
              <a:off x="2131" y="2199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8702" name="Text Box 27"/>
            <p:cNvSpPr txBox="1">
              <a:spLocks noChangeArrowheads="1"/>
            </p:cNvSpPr>
            <p:nvPr/>
          </p:nvSpPr>
          <p:spPr bwMode="auto">
            <a:xfrm>
              <a:off x="2701" y="2181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8703" name="Oval 37"/>
            <p:cNvSpPr>
              <a:spLocks noChangeArrowheads="1"/>
            </p:cNvSpPr>
            <p:nvPr/>
          </p:nvSpPr>
          <p:spPr bwMode="auto">
            <a:xfrm>
              <a:off x="2580" y="2121"/>
              <a:ext cx="86" cy="8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04" name="Oval 15"/>
            <p:cNvSpPr>
              <a:spLocks noChangeArrowheads="1"/>
            </p:cNvSpPr>
            <p:nvPr/>
          </p:nvSpPr>
          <p:spPr bwMode="auto">
            <a:xfrm rot="-464184">
              <a:off x="3408" y="2108"/>
              <a:ext cx="86" cy="8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3260725" y="4981575"/>
            <a:ext cx="5327650" cy="1160463"/>
            <a:chOff x="2054" y="3138"/>
            <a:chExt cx="3356" cy="731"/>
          </a:xfrm>
        </p:grpSpPr>
        <p:sp>
          <p:nvSpPr>
            <p:cNvPr id="28689" name="Rectangle 40"/>
            <p:cNvSpPr>
              <a:spLocks noChangeArrowheads="1"/>
            </p:cNvSpPr>
            <p:nvPr/>
          </p:nvSpPr>
          <p:spPr bwMode="auto">
            <a:xfrm>
              <a:off x="2054" y="3138"/>
              <a:ext cx="3356" cy="731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28690" name="Object 2"/>
            <p:cNvGraphicFramePr>
              <a:graphicFrameLocks noChangeAspect="1"/>
            </p:cNvGraphicFramePr>
            <p:nvPr/>
          </p:nvGraphicFramePr>
          <p:xfrm>
            <a:off x="3195" y="3181"/>
            <a:ext cx="2111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13" name="Equation" r:id="rId4" imgW="1447800" imgH="228600" progId="Equation.3">
                    <p:embed/>
                  </p:oleObj>
                </mc:Choice>
                <mc:Fallback>
                  <p:oleObj name="Equation" r:id="rId4" imgW="1447800" imgH="2286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5" y="3181"/>
                          <a:ext cx="2111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91" name="Object 3"/>
            <p:cNvGraphicFramePr>
              <a:graphicFrameLocks noChangeAspect="1"/>
            </p:cNvGraphicFramePr>
            <p:nvPr/>
          </p:nvGraphicFramePr>
          <p:xfrm>
            <a:off x="3407" y="3567"/>
            <a:ext cx="162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14" name="Equation" r:id="rId6" imgW="1117115" imgH="177723" progId="Equation.3">
                    <p:embed/>
                  </p:oleObj>
                </mc:Choice>
                <mc:Fallback>
                  <p:oleObj name="Equation" r:id="rId6" imgW="1117115" imgH="177723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7" y="3567"/>
                          <a:ext cx="1629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92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2134" y="3299"/>
              <a:ext cx="846" cy="4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46690"/>
                </a:avLst>
              </a:prstTxWarp>
            </a:bodyPr>
            <a:lstStyle/>
            <a:p>
              <a:pPr algn="ctr"/>
              <a:r>
                <a:rPr lang="en-US" sz="3600" kern="10" spc="720">
                  <a:gradFill rotWithShape="1">
                    <a:gsLst>
                      <a:gs pos="0">
                        <a:srgbClr val="FF00FF"/>
                      </a:gs>
                      <a:gs pos="100000">
                        <a:schemeClr val="bg2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79999"/>
                      </a:srgbClr>
                    </a:outerShdw>
                  </a:effectLst>
                  <a:latin typeface="Comic Sans MS" panose="030F0702030302020204" pitchFamily="66" charset="0"/>
                </a:rPr>
                <a:t>Note: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0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41" grpId="0"/>
      <p:bldP spid="90146" grpId="0"/>
      <p:bldP spid="901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1882775" y="50800"/>
            <a:ext cx="4575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Linear Pairs of Angles</a:t>
            </a:r>
          </a:p>
        </p:txBody>
      </p:sp>
      <p:grpSp>
        <p:nvGrpSpPr>
          <p:cNvPr id="30723" name="Group 41"/>
          <p:cNvGrpSpPr>
            <a:grpSpLocks/>
          </p:cNvGrpSpPr>
          <p:nvPr/>
        </p:nvGrpSpPr>
        <p:grpSpPr bwMode="auto">
          <a:xfrm>
            <a:off x="228600" y="685800"/>
            <a:ext cx="5429250" cy="473075"/>
            <a:chOff x="144" y="480"/>
            <a:chExt cx="3420" cy="298"/>
          </a:xfrm>
        </p:grpSpPr>
        <p:sp>
          <p:nvSpPr>
            <p:cNvPr id="30758" name="Text Box 4"/>
            <p:cNvSpPr txBox="1">
              <a:spLocks noChangeArrowheads="1"/>
            </p:cNvSpPr>
            <p:nvPr/>
          </p:nvSpPr>
          <p:spPr bwMode="auto">
            <a:xfrm>
              <a:off x="144" y="528"/>
              <a:ext cx="34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>
                  <a:sym typeface="Euclid Symbol" pitchFamily="18" charset="2"/>
                </a:rPr>
                <a:t>In the figure,          and          are opposite rays.</a:t>
              </a:r>
            </a:p>
          </p:txBody>
        </p:sp>
        <p:graphicFrame>
          <p:nvGraphicFramePr>
            <p:cNvPr id="30759" name="Object 5"/>
            <p:cNvGraphicFramePr>
              <a:graphicFrameLocks noChangeAspect="1"/>
            </p:cNvGraphicFramePr>
            <p:nvPr/>
          </p:nvGraphicFramePr>
          <p:xfrm>
            <a:off x="1200" y="480"/>
            <a:ext cx="351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1" name="Equation" r:id="rId4" imgW="291973" imgH="228501" progId="Equation.3">
                    <p:embed/>
                  </p:oleObj>
                </mc:Choice>
                <mc:Fallback>
                  <p:oleObj name="Equation" r:id="rId4" imgW="291973" imgH="228501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480"/>
                          <a:ext cx="351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0" name="Object 6"/>
            <p:cNvGraphicFramePr>
              <a:graphicFrameLocks noChangeAspect="1"/>
            </p:cNvGraphicFramePr>
            <p:nvPr/>
          </p:nvGraphicFramePr>
          <p:xfrm>
            <a:off x="2064" y="480"/>
            <a:ext cx="290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2" name="Equation" r:id="rId6" imgW="241300" imgH="228600" progId="Equation.3">
                    <p:embed/>
                  </p:oleObj>
                </mc:Choice>
                <mc:Fallback>
                  <p:oleObj name="Equation" r:id="rId6" imgW="241300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480"/>
                          <a:ext cx="290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724" name="Group 74"/>
          <p:cNvGrpSpPr>
            <a:grpSpLocks/>
          </p:cNvGrpSpPr>
          <p:nvPr/>
        </p:nvGrpSpPr>
        <p:grpSpPr bwMode="auto">
          <a:xfrm>
            <a:off x="5318125" y="1139825"/>
            <a:ext cx="3535363" cy="2509838"/>
            <a:chOff x="3350" y="718"/>
            <a:chExt cx="2227" cy="1581"/>
          </a:xfrm>
        </p:grpSpPr>
        <p:sp>
          <p:nvSpPr>
            <p:cNvPr id="30739" name="Line 9"/>
            <p:cNvSpPr>
              <a:spLocks noChangeShapeType="1"/>
            </p:cNvSpPr>
            <p:nvPr/>
          </p:nvSpPr>
          <p:spPr bwMode="auto">
            <a:xfrm rot="2818607" flipH="1" flipV="1">
              <a:off x="4499" y="691"/>
              <a:ext cx="547" cy="9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740" name="Line 10"/>
            <p:cNvSpPr>
              <a:spLocks noChangeShapeType="1"/>
            </p:cNvSpPr>
            <p:nvPr/>
          </p:nvSpPr>
          <p:spPr bwMode="auto">
            <a:xfrm rot="16200000" flipV="1">
              <a:off x="3807" y="876"/>
              <a:ext cx="348" cy="12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741" name="Line 11"/>
            <p:cNvSpPr>
              <a:spLocks noChangeShapeType="1"/>
            </p:cNvSpPr>
            <p:nvPr/>
          </p:nvSpPr>
          <p:spPr bwMode="auto">
            <a:xfrm rot="-2117208" flipH="1" flipV="1">
              <a:off x="4291" y="797"/>
              <a:ext cx="40" cy="9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742" name="Text Box 12"/>
            <p:cNvSpPr txBox="1">
              <a:spLocks noChangeArrowheads="1"/>
            </p:cNvSpPr>
            <p:nvPr/>
          </p:nvSpPr>
          <p:spPr bwMode="auto">
            <a:xfrm>
              <a:off x="4202" y="1620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0743" name="Text Box 13"/>
            <p:cNvSpPr txBox="1">
              <a:spLocks noChangeArrowheads="1"/>
            </p:cNvSpPr>
            <p:nvPr/>
          </p:nvSpPr>
          <p:spPr bwMode="auto">
            <a:xfrm>
              <a:off x="4316" y="1440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0744" name="Text Box 15"/>
            <p:cNvSpPr txBox="1">
              <a:spLocks noChangeArrowheads="1"/>
            </p:cNvSpPr>
            <p:nvPr/>
          </p:nvSpPr>
          <p:spPr bwMode="auto">
            <a:xfrm>
              <a:off x="3600" y="2087"/>
              <a:ext cx="2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30745" name="Line 42"/>
            <p:cNvSpPr>
              <a:spLocks noChangeShapeType="1"/>
            </p:cNvSpPr>
            <p:nvPr/>
          </p:nvSpPr>
          <p:spPr bwMode="auto">
            <a:xfrm flipV="1">
              <a:off x="3447" y="1289"/>
              <a:ext cx="2130" cy="86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746" name="Text Box 43"/>
            <p:cNvSpPr txBox="1">
              <a:spLocks noChangeArrowheads="1"/>
            </p:cNvSpPr>
            <p:nvPr/>
          </p:nvSpPr>
          <p:spPr bwMode="auto">
            <a:xfrm>
              <a:off x="4661" y="1409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0747" name="Text Box 44"/>
            <p:cNvSpPr txBox="1">
              <a:spLocks noChangeArrowheads="1"/>
            </p:cNvSpPr>
            <p:nvPr/>
          </p:nvSpPr>
          <p:spPr bwMode="auto">
            <a:xfrm>
              <a:off x="4483" y="1377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0748" name="Oval 45"/>
            <p:cNvSpPr>
              <a:spLocks noChangeArrowheads="1"/>
            </p:cNvSpPr>
            <p:nvPr/>
          </p:nvSpPr>
          <p:spPr bwMode="auto">
            <a:xfrm>
              <a:off x="3630" y="2044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49" name="Oval 46"/>
            <p:cNvSpPr>
              <a:spLocks noChangeArrowheads="1"/>
            </p:cNvSpPr>
            <p:nvPr/>
          </p:nvSpPr>
          <p:spPr bwMode="auto">
            <a:xfrm>
              <a:off x="3535" y="1364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50" name="Oval 47"/>
            <p:cNvSpPr>
              <a:spLocks noChangeArrowheads="1"/>
            </p:cNvSpPr>
            <p:nvPr/>
          </p:nvSpPr>
          <p:spPr bwMode="auto">
            <a:xfrm>
              <a:off x="4098" y="1016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51" name="Oval 48"/>
            <p:cNvSpPr>
              <a:spLocks noChangeArrowheads="1"/>
            </p:cNvSpPr>
            <p:nvPr/>
          </p:nvSpPr>
          <p:spPr bwMode="auto">
            <a:xfrm>
              <a:off x="4838" y="820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52" name="Oval 49"/>
            <p:cNvSpPr>
              <a:spLocks noChangeArrowheads="1"/>
            </p:cNvSpPr>
            <p:nvPr/>
          </p:nvSpPr>
          <p:spPr bwMode="auto">
            <a:xfrm>
              <a:off x="5398" y="1322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53" name="Text Box 50"/>
            <p:cNvSpPr txBox="1">
              <a:spLocks noChangeArrowheads="1"/>
            </p:cNvSpPr>
            <p:nvPr/>
          </p:nvSpPr>
          <p:spPr bwMode="auto">
            <a:xfrm>
              <a:off x="5351" y="1371"/>
              <a:ext cx="1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E</a:t>
              </a:r>
            </a:p>
          </p:txBody>
        </p:sp>
        <p:sp>
          <p:nvSpPr>
            <p:cNvPr id="30754" name="Text Box 51"/>
            <p:cNvSpPr txBox="1">
              <a:spLocks noChangeArrowheads="1"/>
            </p:cNvSpPr>
            <p:nvPr/>
          </p:nvSpPr>
          <p:spPr bwMode="auto">
            <a:xfrm>
              <a:off x="4653" y="718"/>
              <a:ext cx="2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H</a:t>
              </a:r>
            </a:p>
          </p:txBody>
        </p:sp>
        <p:sp>
          <p:nvSpPr>
            <p:cNvPr id="30755" name="Text Box 52"/>
            <p:cNvSpPr txBox="1">
              <a:spLocks noChangeArrowheads="1"/>
            </p:cNvSpPr>
            <p:nvPr/>
          </p:nvSpPr>
          <p:spPr bwMode="auto">
            <a:xfrm>
              <a:off x="3928" y="1024"/>
              <a:ext cx="2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T</a:t>
              </a:r>
            </a:p>
          </p:txBody>
        </p:sp>
        <p:sp>
          <p:nvSpPr>
            <p:cNvPr id="30756" name="Text Box 53"/>
            <p:cNvSpPr txBox="1">
              <a:spLocks noChangeArrowheads="1"/>
            </p:cNvSpPr>
            <p:nvPr/>
          </p:nvSpPr>
          <p:spPr bwMode="auto">
            <a:xfrm>
              <a:off x="3401" y="1386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30757" name="Text Box 54"/>
            <p:cNvSpPr txBox="1">
              <a:spLocks noChangeArrowheads="1"/>
            </p:cNvSpPr>
            <p:nvPr/>
          </p:nvSpPr>
          <p:spPr bwMode="auto">
            <a:xfrm>
              <a:off x="4550" y="1666"/>
              <a:ext cx="1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C</a:t>
              </a:r>
            </a:p>
          </p:txBody>
        </p:sp>
      </p:grpSp>
      <p:sp>
        <p:nvSpPr>
          <p:cNvPr id="91211" name="Text Box 75"/>
          <p:cNvSpPr txBox="1">
            <a:spLocks noChangeArrowheads="1"/>
          </p:cNvSpPr>
          <p:nvPr/>
        </p:nvSpPr>
        <p:spPr bwMode="auto">
          <a:xfrm>
            <a:off x="82550" y="1276350"/>
            <a:ext cx="38179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1)  Name the angle that forms a </a:t>
            </a:r>
          </a:p>
          <a:p>
            <a:pPr eaLnBrk="1" hangingPunct="1"/>
            <a:r>
              <a:rPr lang="en-US" altLang="en-US"/>
              <a:t>     linear pair with </a:t>
            </a:r>
            <a:r>
              <a:rPr lang="en-US" altLang="en-US">
                <a:sym typeface="Euclid Symbol" pitchFamily="18" charset="2"/>
              </a:rPr>
              <a:t>1.</a:t>
            </a:r>
          </a:p>
        </p:txBody>
      </p:sp>
      <p:sp>
        <p:nvSpPr>
          <p:cNvPr id="91231" name="Freeform 95"/>
          <p:cNvSpPr>
            <a:spLocks/>
          </p:cNvSpPr>
          <p:nvPr/>
        </p:nvSpPr>
        <p:spPr bwMode="auto">
          <a:xfrm>
            <a:off x="6478588" y="1816100"/>
            <a:ext cx="1711325" cy="600075"/>
          </a:xfrm>
          <a:custGeom>
            <a:avLst/>
            <a:gdLst>
              <a:gd name="T0" fmla="*/ 0 w 1078"/>
              <a:gd name="T1" fmla="*/ 2147483646 h 378"/>
              <a:gd name="T2" fmla="*/ 2147483646 w 1078"/>
              <a:gd name="T3" fmla="*/ 2147483646 h 378"/>
              <a:gd name="T4" fmla="*/ 2147483646 w 1078"/>
              <a:gd name="T5" fmla="*/ 2147483646 h 378"/>
              <a:gd name="T6" fmla="*/ 2147483646 w 1078"/>
              <a:gd name="T7" fmla="*/ 2147483646 h 378"/>
              <a:gd name="T8" fmla="*/ 2147483646 w 1078"/>
              <a:gd name="T9" fmla="*/ 2147483646 h 378"/>
              <a:gd name="T10" fmla="*/ 2147483646 w 1078"/>
              <a:gd name="T11" fmla="*/ 2147483646 h 3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78"/>
              <a:gd name="T19" fmla="*/ 0 h 378"/>
              <a:gd name="T20" fmla="*/ 1078 w 1078"/>
              <a:gd name="T21" fmla="*/ 378 h 3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78" h="378">
                <a:moveTo>
                  <a:pt x="0" y="378"/>
                </a:moveTo>
                <a:cubicBezTo>
                  <a:pt x="35" y="336"/>
                  <a:pt x="144" y="186"/>
                  <a:pt x="218" y="126"/>
                </a:cubicBezTo>
                <a:cubicBezTo>
                  <a:pt x="292" y="66"/>
                  <a:pt x="364" y="38"/>
                  <a:pt x="443" y="19"/>
                </a:cubicBezTo>
                <a:cubicBezTo>
                  <a:pt x="522" y="0"/>
                  <a:pt x="614" y="1"/>
                  <a:pt x="691" y="14"/>
                </a:cubicBezTo>
                <a:cubicBezTo>
                  <a:pt x="768" y="27"/>
                  <a:pt x="839" y="49"/>
                  <a:pt x="903" y="96"/>
                </a:cubicBezTo>
                <a:cubicBezTo>
                  <a:pt x="967" y="143"/>
                  <a:pt x="1042" y="257"/>
                  <a:pt x="1078" y="299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232" name="Text Box 96"/>
          <p:cNvSpPr txBox="1">
            <a:spLocks noChangeArrowheads="1"/>
          </p:cNvSpPr>
          <p:nvPr/>
        </p:nvSpPr>
        <p:spPr bwMode="auto">
          <a:xfrm>
            <a:off x="1112838" y="2093913"/>
            <a:ext cx="865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  <a:sym typeface="Euclid Symbol" pitchFamily="18" charset="2"/>
              </a:rPr>
              <a:t>ACE</a:t>
            </a:r>
          </a:p>
        </p:txBody>
      </p:sp>
      <p:grpSp>
        <p:nvGrpSpPr>
          <p:cNvPr id="4" name="Group 103"/>
          <p:cNvGrpSpPr>
            <a:grpSpLocks/>
          </p:cNvGrpSpPr>
          <p:nvPr/>
        </p:nvGrpSpPr>
        <p:grpSpPr bwMode="auto">
          <a:xfrm>
            <a:off x="57150" y="2659063"/>
            <a:ext cx="5200650" cy="2055812"/>
            <a:chOff x="36" y="1783"/>
            <a:chExt cx="3109" cy="923"/>
          </a:xfrm>
        </p:grpSpPr>
        <p:sp>
          <p:nvSpPr>
            <p:cNvPr id="30733" name="Rectangle 102"/>
            <p:cNvSpPr>
              <a:spLocks noChangeArrowheads="1"/>
            </p:cNvSpPr>
            <p:nvPr/>
          </p:nvSpPr>
          <p:spPr bwMode="auto">
            <a:xfrm>
              <a:off x="36" y="1783"/>
              <a:ext cx="3109" cy="92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0734" name="Group 101"/>
            <p:cNvGrpSpPr>
              <a:grpSpLocks/>
            </p:cNvGrpSpPr>
            <p:nvPr/>
          </p:nvGrpSpPr>
          <p:grpSpPr bwMode="auto">
            <a:xfrm>
              <a:off x="70" y="1836"/>
              <a:ext cx="3037" cy="735"/>
              <a:chOff x="70" y="1836"/>
              <a:chExt cx="3037" cy="735"/>
            </a:xfrm>
          </p:grpSpPr>
          <p:sp>
            <p:nvSpPr>
              <p:cNvPr id="30735" name="Text Box 97"/>
              <p:cNvSpPr txBox="1">
                <a:spLocks noChangeArrowheads="1"/>
              </p:cNvSpPr>
              <p:nvPr/>
            </p:nvSpPr>
            <p:spPr bwMode="auto">
              <a:xfrm>
                <a:off x="70" y="1866"/>
                <a:ext cx="3037" cy="7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>
                    <a:sym typeface="Euclid Symbol" pitchFamily="18" charset="2"/>
                  </a:rPr>
                  <a:t>ACE and 1 have a common side        </a:t>
                </a:r>
              </a:p>
              <a:p>
                <a:pPr eaLnBrk="1" hangingPunct="1"/>
                <a:r>
                  <a:rPr lang="en-US" altLang="en-US">
                    <a:sym typeface="Euclid Symbol" pitchFamily="18" charset="2"/>
                  </a:rPr>
                  <a:t>the same vertex C, and opposite rays</a:t>
                </a:r>
              </a:p>
              <a:p>
                <a:pPr eaLnBrk="1" hangingPunct="1"/>
                <a:endParaRPr lang="en-US" altLang="en-US">
                  <a:sym typeface="Euclid Symbol" pitchFamily="18" charset="2"/>
                </a:endParaRPr>
              </a:p>
              <a:p>
                <a:pPr eaLnBrk="1" hangingPunct="1"/>
                <a:r>
                  <a:rPr lang="en-US" altLang="en-US">
                    <a:sym typeface="Euclid Symbol" pitchFamily="18" charset="2"/>
                  </a:rPr>
                  <a:t>         and</a:t>
                </a:r>
              </a:p>
            </p:txBody>
          </p:sp>
          <p:graphicFrame>
            <p:nvGraphicFramePr>
              <p:cNvPr id="30736" name="Object 2"/>
              <p:cNvGraphicFramePr>
                <a:graphicFrameLocks noChangeAspect="1"/>
              </p:cNvGraphicFramePr>
              <p:nvPr/>
            </p:nvGraphicFramePr>
            <p:xfrm>
              <a:off x="2781" y="1836"/>
              <a:ext cx="271" cy="2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83" name="Equation" r:id="rId8" imgW="241300" imgH="228600" progId="Equation.3">
                      <p:embed/>
                    </p:oleObj>
                  </mc:Choice>
                  <mc:Fallback>
                    <p:oleObj name="Equation" r:id="rId8" imgW="241300" imgH="228600" progId="Equation.3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81" y="1836"/>
                            <a:ext cx="271" cy="2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37" name="Object 3"/>
              <p:cNvGraphicFramePr>
                <a:graphicFrameLocks noChangeAspect="1"/>
              </p:cNvGraphicFramePr>
              <p:nvPr/>
            </p:nvGraphicFramePr>
            <p:xfrm>
              <a:off x="93" y="2334"/>
              <a:ext cx="384" cy="20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84" name="Equation" r:id="rId10" imgW="291973" imgH="228501" progId="Equation.3">
                      <p:embed/>
                    </p:oleObj>
                  </mc:Choice>
                  <mc:Fallback>
                    <p:oleObj name="Equation" r:id="rId10" imgW="291973" imgH="228501" progId="Equation.3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3" y="2334"/>
                            <a:ext cx="384" cy="20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38" name="Object 4"/>
              <p:cNvGraphicFramePr>
                <a:graphicFrameLocks noChangeAspect="1"/>
              </p:cNvGraphicFramePr>
              <p:nvPr/>
            </p:nvGraphicFramePr>
            <p:xfrm>
              <a:off x="867" y="2334"/>
              <a:ext cx="317" cy="20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85" name="Equation" r:id="rId12" imgW="241300" imgH="228600" progId="Equation.3">
                      <p:embed/>
                    </p:oleObj>
                  </mc:Choice>
                  <mc:Fallback>
                    <p:oleObj name="Equation" r:id="rId12" imgW="241300" imgH="228600" progId="Equation.3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7" y="2334"/>
                            <a:ext cx="317" cy="20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91240" name="Text Box 104"/>
          <p:cNvSpPr txBox="1">
            <a:spLocks noChangeArrowheads="1"/>
          </p:cNvSpPr>
          <p:nvPr/>
        </p:nvSpPr>
        <p:spPr bwMode="auto">
          <a:xfrm>
            <a:off x="0" y="5410200"/>
            <a:ext cx="7273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2)  Do </a:t>
            </a:r>
            <a:r>
              <a:rPr lang="en-US" altLang="en-US" b="1">
                <a:solidFill>
                  <a:srgbClr val="FF0000"/>
                </a:solidFill>
                <a:sym typeface="Euclid Symbol" pitchFamily="18" charset="2"/>
              </a:rPr>
              <a:t>3</a:t>
            </a:r>
            <a:r>
              <a:rPr lang="en-US" altLang="en-US">
                <a:sym typeface="Euclid Symbol" pitchFamily="18" charset="2"/>
              </a:rPr>
              <a:t>  and  </a:t>
            </a:r>
            <a:r>
              <a:rPr lang="en-US" altLang="en-US" b="1">
                <a:solidFill>
                  <a:srgbClr val="0000FF"/>
                </a:solidFill>
                <a:sym typeface="Euclid Symbol" pitchFamily="18" charset="2"/>
              </a:rPr>
              <a:t>TCM</a:t>
            </a:r>
            <a:r>
              <a:rPr lang="en-US" altLang="en-US">
                <a:sym typeface="Euclid Symbol" pitchFamily="18" charset="2"/>
              </a:rPr>
              <a:t>  form a linear pair?  Justify your answer.</a:t>
            </a:r>
          </a:p>
        </p:txBody>
      </p:sp>
      <p:sp>
        <p:nvSpPr>
          <p:cNvPr id="91241" name="Freeform 105"/>
          <p:cNvSpPr>
            <a:spLocks/>
          </p:cNvSpPr>
          <p:nvPr/>
        </p:nvSpPr>
        <p:spPr bwMode="auto">
          <a:xfrm>
            <a:off x="6886575" y="1905000"/>
            <a:ext cx="647700" cy="174625"/>
          </a:xfrm>
          <a:custGeom>
            <a:avLst/>
            <a:gdLst>
              <a:gd name="T0" fmla="*/ 0 w 408"/>
              <a:gd name="T1" fmla="*/ 2147483646 h 110"/>
              <a:gd name="T2" fmla="*/ 2147483646 w 408"/>
              <a:gd name="T3" fmla="*/ 2147483646 h 110"/>
              <a:gd name="T4" fmla="*/ 2147483646 w 408"/>
              <a:gd name="T5" fmla="*/ 2147483646 h 110"/>
              <a:gd name="T6" fmla="*/ 0 60000 65536"/>
              <a:gd name="T7" fmla="*/ 0 60000 65536"/>
              <a:gd name="T8" fmla="*/ 0 60000 65536"/>
              <a:gd name="T9" fmla="*/ 0 w 408"/>
              <a:gd name="T10" fmla="*/ 0 h 110"/>
              <a:gd name="T11" fmla="*/ 408 w 408"/>
              <a:gd name="T12" fmla="*/ 110 h 1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8" h="110">
                <a:moveTo>
                  <a:pt x="0" y="110"/>
                </a:moveTo>
                <a:cubicBezTo>
                  <a:pt x="32" y="94"/>
                  <a:pt x="126" y="28"/>
                  <a:pt x="194" y="14"/>
                </a:cubicBezTo>
                <a:cubicBezTo>
                  <a:pt x="262" y="0"/>
                  <a:pt x="364" y="24"/>
                  <a:pt x="408" y="26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42" name="Freeform 106"/>
          <p:cNvSpPr>
            <a:spLocks/>
          </p:cNvSpPr>
          <p:nvPr/>
        </p:nvSpPr>
        <p:spPr bwMode="auto">
          <a:xfrm>
            <a:off x="6557963" y="2098675"/>
            <a:ext cx="303212" cy="850900"/>
          </a:xfrm>
          <a:custGeom>
            <a:avLst/>
            <a:gdLst>
              <a:gd name="T0" fmla="*/ 2147483646 w 191"/>
              <a:gd name="T1" fmla="*/ 0 h 536"/>
              <a:gd name="T2" fmla="*/ 2147483646 w 191"/>
              <a:gd name="T3" fmla="*/ 2147483646 h 536"/>
              <a:gd name="T4" fmla="*/ 2147483646 w 191"/>
              <a:gd name="T5" fmla="*/ 2147483646 h 536"/>
              <a:gd name="T6" fmla="*/ 2147483646 w 191"/>
              <a:gd name="T7" fmla="*/ 2147483646 h 536"/>
              <a:gd name="T8" fmla="*/ 2147483646 w 191"/>
              <a:gd name="T9" fmla="*/ 2147483646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"/>
              <a:gd name="T16" fmla="*/ 0 h 536"/>
              <a:gd name="T17" fmla="*/ 191 w 191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" h="536">
                <a:moveTo>
                  <a:pt x="191" y="0"/>
                </a:moveTo>
                <a:cubicBezTo>
                  <a:pt x="172" y="21"/>
                  <a:pt x="107" y="85"/>
                  <a:pt x="79" y="124"/>
                </a:cubicBezTo>
                <a:cubicBezTo>
                  <a:pt x="51" y="163"/>
                  <a:pt x="34" y="189"/>
                  <a:pt x="21" y="232"/>
                </a:cubicBezTo>
                <a:cubicBezTo>
                  <a:pt x="8" y="275"/>
                  <a:pt x="0" y="333"/>
                  <a:pt x="1" y="384"/>
                </a:cubicBezTo>
                <a:cubicBezTo>
                  <a:pt x="2" y="435"/>
                  <a:pt x="22" y="504"/>
                  <a:pt x="27" y="536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43" name="Text Box 107"/>
          <p:cNvSpPr txBox="1">
            <a:spLocks noChangeArrowheads="1"/>
          </p:cNvSpPr>
          <p:nvPr/>
        </p:nvSpPr>
        <p:spPr bwMode="auto">
          <a:xfrm>
            <a:off x="533400" y="5867400"/>
            <a:ext cx="5951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No</a:t>
            </a:r>
            <a:r>
              <a:rPr lang="en-US" altLang="en-US"/>
              <a:t>.  Their noncommon sides are not opposite rays.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9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9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1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1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9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11" grpId="0"/>
      <p:bldP spid="91231" grpId="0" animBg="1"/>
      <p:bldP spid="91231" grpId="1" animBg="1"/>
      <p:bldP spid="91232" grpId="0"/>
      <p:bldP spid="91240" grpId="0"/>
      <p:bldP spid="91241" grpId="0" animBg="1"/>
      <p:bldP spid="91242" grpId="0" animBg="1"/>
      <p:bldP spid="912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5824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When two lines intersect, ____ angles are formed.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3657600" y="1600200"/>
            <a:ext cx="700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four</a:t>
            </a:r>
          </a:p>
        </p:txBody>
      </p:sp>
      <p:sp>
        <p:nvSpPr>
          <p:cNvPr id="99333" name="Line 5"/>
          <p:cNvSpPr>
            <a:spLocks noChangeShapeType="1"/>
          </p:cNvSpPr>
          <p:nvPr/>
        </p:nvSpPr>
        <p:spPr bwMode="auto">
          <a:xfrm flipV="1">
            <a:off x="1028700" y="4225925"/>
            <a:ext cx="3627438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 rot="3600000" flipV="1">
            <a:off x="897731" y="4264819"/>
            <a:ext cx="3627438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2590800" y="4840288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2921000" y="5054600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2573338" y="5222875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2260600" y="5041900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838200" y="2362200"/>
            <a:ext cx="4867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There are two pair of nonadjacent angles.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1752600" y="2895600"/>
            <a:ext cx="4659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These pairs are called _____________.</a:t>
            </a:r>
          </a:p>
        </p:txBody>
      </p:sp>
      <p:sp>
        <p:nvSpPr>
          <p:cNvPr id="99341" name="Text Box 13"/>
          <p:cNvSpPr txBox="1">
            <a:spLocks noChangeArrowheads="1"/>
          </p:cNvSpPr>
          <p:nvPr/>
        </p:nvSpPr>
        <p:spPr bwMode="auto">
          <a:xfrm>
            <a:off x="4572000" y="2819400"/>
            <a:ext cx="1898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vertical angles</a:t>
            </a:r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3236913" y="76200"/>
            <a:ext cx="31559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cs typeface="Arial" charset="0"/>
              </a:rPr>
              <a:t>Vertical Angles</a:t>
            </a:r>
            <a:endParaRPr lang="en-US" sz="3600" b="1" dirty="0"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  <p:bldP spid="99333" grpId="0" animBg="1"/>
      <p:bldP spid="99334" grpId="0" animBg="1"/>
      <p:bldP spid="99335" grpId="0"/>
      <p:bldP spid="99335" grpId="1"/>
      <p:bldP spid="99336" grpId="0"/>
      <p:bldP spid="99336" grpId="1"/>
      <p:bldP spid="99337" grpId="0"/>
      <p:bldP spid="99337" grpId="1"/>
      <p:bldP spid="99338" grpId="0"/>
      <p:bldP spid="99338" grpId="1"/>
      <p:bldP spid="99339" grpId="0"/>
      <p:bldP spid="99340" grpId="0"/>
      <p:bldP spid="993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55" name="Group 3"/>
          <p:cNvGraphicFramePr>
            <a:graphicFrameLocks noGrp="1"/>
          </p:cNvGraphicFramePr>
          <p:nvPr/>
        </p:nvGraphicFramePr>
        <p:xfrm>
          <a:off x="185738" y="1400175"/>
          <a:ext cx="8723312" cy="4086225"/>
        </p:xfrm>
        <a:graphic>
          <a:graphicData uri="http://schemas.openxmlformats.org/drawingml/2006/table">
            <a:tbl>
              <a:tblPr/>
              <a:tblGrid>
                <a:gridCol w="1874837"/>
                <a:gridCol w="6848475"/>
              </a:tblGrid>
              <a:tr h="408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Definition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Vertical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Angles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1068388" y="55118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7" name="Text Box 12"/>
          <p:cNvSpPr txBox="1">
            <a:spLocks noChangeArrowheads="1"/>
          </p:cNvSpPr>
          <p:nvPr/>
        </p:nvSpPr>
        <p:spPr bwMode="auto">
          <a:xfrm>
            <a:off x="2144713" y="1519238"/>
            <a:ext cx="52974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Two angles are </a:t>
            </a:r>
            <a:r>
              <a:rPr lang="en-US" altLang="en-US" b="1"/>
              <a:t>vertical</a:t>
            </a:r>
            <a:r>
              <a:rPr lang="en-US" altLang="en-US"/>
              <a:t>  iff  they are two </a:t>
            </a:r>
          </a:p>
          <a:p>
            <a:pPr eaLnBrk="1" hangingPunct="1"/>
            <a:r>
              <a:rPr lang="en-US" altLang="en-US" b="1"/>
              <a:t>nonadjacent </a:t>
            </a:r>
            <a:r>
              <a:rPr lang="en-US" altLang="en-US"/>
              <a:t>angles formed by a pair of </a:t>
            </a:r>
          </a:p>
          <a:p>
            <a:pPr eaLnBrk="1" hangingPunct="1"/>
            <a:r>
              <a:rPr lang="en-US" altLang="en-US"/>
              <a:t>intersecting lines.</a:t>
            </a:r>
          </a:p>
        </p:txBody>
      </p:sp>
      <p:sp>
        <p:nvSpPr>
          <p:cNvPr id="100365" name="Line 13"/>
          <p:cNvSpPr>
            <a:spLocks noChangeShapeType="1"/>
          </p:cNvSpPr>
          <p:nvPr/>
        </p:nvSpPr>
        <p:spPr bwMode="auto">
          <a:xfrm flipV="1">
            <a:off x="2290763" y="3560763"/>
            <a:ext cx="2366962" cy="1176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366" name="Line 14"/>
          <p:cNvSpPr>
            <a:spLocks noChangeShapeType="1"/>
          </p:cNvSpPr>
          <p:nvPr/>
        </p:nvSpPr>
        <p:spPr bwMode="auto">
          <a:xfrm rot="3600000" flipV="1">
            <a:off x="2312988" y="3413125"/>
            <a:ext cx="2300287" cy="1154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3462338" y="3725863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3792538" y="3940175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3444875" y="4108450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3132138" y="3927475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6176963" y="2811463"/>
            <a:ext cx="1920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Vertical angles:</a:t>
            </a:r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6381750" y="3417888"/>
            <a:ext cx="153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sym typeface="Euclid Symbol" pitchFamily="18" charset="2"/>
              </a:rPr>
              <a:t></a:t>
            </a:r>
            <a:r>
              <a:rPr lang="en-US" altLang="en-US">
                <a:solidFill>
                  <a:srgbClr val="FF0000"/>
                </a:solidFill>
                <a:sym typeface="Euclid Symbol" pitchFamily="18" charset="2"/>
              </a:rPr>
              <a:t>1</a:t>
            </a:r>
            <a:r>
              <a:rPr lang="en-US" altLang="en-US">
                <a:sym typeface="Euclid Symbol" pitchFamily="18" charset="2"/>
              </a:rPr>
              <a:t>  and  </a:t>
            </a:r>
            <a:r>
              <a:rPr lang="en-US" altLang="en-US" b="1">
                <a:solidFill>
                  <a:srgbClr val="FF0000"/>
                </a:solidFill>
                <a:sym typeface="Euclid Symbol" pitchFamily="18" charset="2"/>
              </a:rPr>
              <a:t></a:t>
            </a:r>
            <a:r>
              <a:rPr lang="en-US" altLang="en-US">
                <a:solidFill>
                  <a:srgbClr val="FF0000"/>
                </a:solidFill>
                <a:sym typeface="Euclid Symbol" pitchFamily="18" charset="2"/>
              </a:rPr>
              <a:t>3</a:t>
            </a:r>
          </a:p>
        </p:txBody>
      </p:sp>
      <p:sp>
        <p:nvSpPr>
          <p:cNvPr id="100373" name="Text Box 21"/>
          <p:cNvSpPr txBox="1">
            <a:spLocks noChangeArrowheads="1"/>
          </p:cNvSpPr>
          <p:nvPr/>
        </p:nvSpPr>
        <p:spPr bwMode="auto">
          <a:xfrm>
            <a:off x="6392863" y="4000500"/>
            <a:ext cx="153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FF"/>
                </a:solidFill>
                <a:sym typeface="Euclid Symbol" pitchFamily="18" charset="2"/>
              </a:rPr>
              <a:t></a:t>
            </a:r>
            <a:r>
              <a:rPr lang="en-US" altLang="en-US">
                <a:solidFill>
                  <a:srgbClr val="0000FF"/>
                </a:solidFill>
                <a:sym typeface="Euclid Symbol" pitchFamily="18" charset="2"/>
              </a:rPr>
              <a:t>2</a:t>
            </a:r>
            <a:r>
              <a:rPr lang="en-US" altLang="en-US">
                <a:sym typeface="Euclid Symbol" pitchFamily="18" charset="2"/>
              </a:rPr>
              <a:t>  and  </a:t>
            </a:r>
            <a:r>
              <a:rPr lang="en-US" altLang="en-US" b="1">
                <a:solidFill>
                  <a:srgbClr val="0000FF"/>
                </a:solidFill>
                <a:sym typeface="Euclid Symbol" pitchFamily="18" charset="2"/>
              </a:rPr>
              <a:t></a:t>
            </a:r>
            <a:r>
              <a:rPr lang="en-US" altLang="en-US">
                <a:solidFill>
                  <a:srgbClr val="0000FF"/>
                </a:solidFill>
                <a:sym typeface="Euclid Symbol" pitchFamily="18" charset="2"/>
              </a:rPr>
              <a:t>4</a:t>
            </a:r>
          </a:p>
        </p:txBody>
      </p:sp>
      <p:sp>
        <p:nvSpPr>
          <p:cNvPr id="100374" name="Text Box 22"/>
          <p:cNvSpPr txBox="1">
            <a:spLocks noChangeArrowheads="1"/>
          </p:cNvSpPr>
          <p:nvPr/>
        </p:nvSpPr>
        <p:spPr bwMode="auto">
          <a:xfrm>
            <a:off x="3200400" y="304800"/>
            <a:ext cx="31559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cs typeface="Arial" charset="0"/>
              </a:rPr>
              <a:t>Vertical Angles</a:t>
            </a:r>
            <a:endParaRPr lang="en-US" sz="3600" b="1" dirty="0"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5" grpId="0" animBg="1"/>
      <p:bldP spid="100366" grpId="0" animBg="1"/>
      <p:bldP spid="100367" grpId="0"/>
      <p:bldP spid="100367" grpId="1"/>
      <p:bldP spid="100368" grpId="0"/>
      <p:bldP spid="100368" grpId="1"/>
      <p:bldP spid="100369" grpId="0"/>
      <p:bldP spid="100369" grpId="1"/>
      <p:bldP spid="100370" grpId="0"/>
      <p:bldP spid="100370" grpId="1"/>
      <p:bldP spid="100371" grpId="0"/>
      <p:bldP spid="100372" grpId="0"/>
      <p:bldP spid="1003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7" name="Group 27"/>
          <p:cNvGraphicFramePr>
            <a:graphicFrameLocks noGrp="1"/>
          </p:cNvGraphicFramePr>
          <p:nvPr/>
        </p:nvGraphicFramePr>
        <p:xfrm>
          <a:off x="185738" y="1400175"/>
          <a:ext cx="8723312" cy="4071938"/>
        </p:xfrm>
        <a:graphic>
          <a:graphicData uri="http://schemas.openxmlformats.org/drawingml/2006/table">
            <a:tbl>
              <a:tblPr/>
              <a:tblGrid>
                <a:gridCol w="1874837"/>
                <a:gridCol w="6848475"/>
              </a:tblGrid>
              <a:tr h="407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Theorem 3-1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Vertical Angle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Theorem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74" name="Text Box 11"/>
          <p:cNvSpPr txBox="1">
            <a:spLocks noChangeArrowheads="1"/>
          </p:cNvSpPr>
          <p:nvPr/>
        </p:nvSpPr>
        <p:spPr bwMode="auto">
          <a:xfrm>
            <a:off x="2141538" y="1504950"/>
            <a:ext cx="355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Vertical angles are congruent.</a:t>
            </a:r>
          </a:p>
        </p:txBody>
      </p:sp>
      <p:grpSp>
        <p:nvGrpSpPr>
          <p:cNvPr id="36875" name="Group 14"/>
          <p:cNvGrpSpPr>
            <a:grpSpLocks/>
          </p:cNvGrpSpPr>
          <p:nvPr/>
        </p:nvGrpSpPr>
        <p:grpSpPr bwMode="auto">
          <a:xfrm rot="-2971780">
            <a:off x="2426494" y="2780507"/>
            <a:ext cx="2438400" cy="1503362"/>
            <a:chOff x="1457" y="1877"/>
            <a:chExt cx="1536" cy="947"/>
          </a:xfrm>
        </p:grpSpPr>
        <p:sp>
          <p:nvSpPr>
            <p:cNvPr id="36893" name="Line 12"/>
            <p:cNvSpPr>
              <a:spLocks noChangeShapeType="1"/>
            </p:cNvSpPr>
            <p:nvPr/>
          </p:nvSpPr>
          <p:spPr bwMode="auto">
            <a:xfrm>
              <a:off x="1457" y="1911"/>
              <a:ext cx="1536" cy="8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6894" name="Line 13"/>
            <p:cNvSpPr>
              <a:spLocks noChangeShapeType="1"/>
            </p:cNvSpPr>
            <p:nvPr/>
          </p:nvSpPr>
          <p:spPr bwMode="auto">
            <a:xfrm rot="1800000">
              <a:off x="1551" y="1877"/>
              <a:ext cx="1381" cy="94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6876" name="Text Box 15"/>
          <p:cNvSpPr txBox="1">
            <a:spLocks noChangeArrowheads="1"/>
          </p:cNvSpPr>
          <p:nvPr/>
        </p:nvSpPr>
        <p:spPr bwMode="auto">
          <a:xfrm>
            <a:off x="2914650" y="3386138"/>
            <a:ext cx="292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6877" name="Text Box 17"/>
          <p:cNvSpPr txBox="1">
            <a:spLocks noChangeArrowheads="1"/>
          </p:cNvSpPr>
          <p:nvPr/>
        </p:nvSpPr>
        <p:spPr bwMode="auto">
          <a:xfrm>
            <a:off x="3457575" y="3852863"/>
            <a:ext cx="292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6878" name="Text Box 18"/>
          <p:cNvSpPr txBox="1">
            <a:spLocks noChangeArrowheads="1"/>
          </p:cNvSpPr>
          <p:nvPr/>
        </p:nvSpPr>
        <p:spPr bwMode="auto">
          <a:xfrm>
            <a:off x="4171950" y="3328988"/>
            <a:ext cx="292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6879" name="Text Box 19"/>
          <p:cNvSpPr txBox="1">
            <a:spLocks noChangeArrowheads="1"/>
          </p:cNvSpPr>
          <p:nvPr/>
        </p:nvSpPr>
        <p:spPr bwMode="auto">
          <a:xfrm>
            <a:off x="3475038" y="2863850"/>
            <a:ext cx="292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2421" name="Freeform 21"/>
          <p:cNvSpPr>
            <a:spLocks/>
          </p:cNvSpPr>
          <p:nvPr/>
        </p:nvSpPr>
        <p:spPr bwMode="auto">
          <a:xfrm>
            <a:off x="3333750" y="3436938"/>
            <a:ext cx="22225" cy="147637"/>
          </a:xfrm>
          <a:custGeom>
            <a:avLst/>
            <a:gdLst>
              <a:gd name="T0" fmla="*/ 2147483646 w 14"/>
              <a:gd name="T1" fmla="*/ 2147483646 h 93"/>
              <a:gd name="T2" fmla="*/ 2147483646 w 14"/>
              <a:gd name="T3" fmla="*/ 2147483646 h 93"/>
              <a:gd name="T4" fmla="*/ 2147483646 w 14"/>
              <a:gd name="T5" fmla="*/ 0 h 93"/>
              <a:gd name="T6" fmla="*/ 0 60000 65536"/>
              <a:gd name="T7" fmla="*/ 0 60000 65536"/>
              <a:gd name="T8" fmla="*/ 0 60000 65536"/>
              <a:gd name="T9" fmla="*/ 0 w 14"/>
              <a:gd name="T10" fmla="*/ 0 h 93"/>
              <a:gd name="T11" fmla="*/ 14 w 14"/>
              <a:gd name="T12" fmla="*/ 93 h 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" h="93">
                <a:moveTo>
                  <a:pt x="14" y="93"/>
                </a:moveTo>
                <a:cubicBezTo>
                  <a:pt x="9" y="78"/>
                  <a:pt x="4" y="63"/>
                  <a:pt x="2" y="48"/>
                </a:cubicBezTo>
                <a:cubicBezTo>
                  <a:pt x="0" y="33"/>
                  <a:pt x="3" y="8"/>
                  <a:pt x="3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422" name="Freeform 22"/>
          <p:cNvSpPr>
            <a:spLocks/>
          </p:cNvSpPr>
          <p:nvPr/>
        </p:nvSpPr>
        <p:spPr bwMode="auto">
          <a:xfrm rot="21080847" flipH="1">
            <a:off x="3871913" y="3405188"/>
            <a:ext cx="22225" cy="147637"/>
          </a:xfrm>
          <a:custGeom>
            <a:avLst/>
            <a:gdLst>
              <a:gd name="T0" fmla="*/ 2147483646 w 14"/>
              <a:gd name="T1" fmla="*/ 2147483646 h 93"/>
              <a:gd name="T2" fmla="*/ 2147483646 w 14"/>
              <a:gd name="T3" fmla="*/ 2147483646 h 93"/>
              <a:gd name="T4" fmla="*/ 2147483646 w 14"/>
              <a:gd name="T5" fmla="*/ 0 h 93"/>
              <a:gd name="T6" fmla="*/ 0 60000 65536"/>
              <a:gd name="T7" fmla="*/ 0 60000 65536"/>
              <a:gd name="T8" fmla="*/ 0 60000 65536"/>
              <a:gd name="T9" fmla="*/ 0 w 14"/>
              <a:gd name="T10" fmla="*/ 0 h 93"/>
              <a:gd name="T11" fmla="*/ 14 w 14"/>
              <a:gd name="T12" fmla="*/ 93 h 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" h="93">
                <a:moveTo>
                  <a:pt x="14" y="93"/>
                </a:moveTo>
                <a:cubicBezTo>
                  <a:pt x="9" y="78"/>
                  <a:pt x="4" y="63"/>
                  <a:pt x="2" y="48"/>
                </a:cubicBezTo>
                <a:cubicBezTo>
                  <a:pt x="0" y="33"/>
                  <a:pt x="3" y="8"/>
                  <a:pt x="3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303588" y="3140075"/>
            <a:ext cx="606425" cy="268288"/>
            <a:chOff x="2081" y="1978"/>
            <a:chExt cx="382" cy="169"/>
          </a:xfrm>
        </p:grpSpPr>
        <p:sp>
          <p:nvSpPr>
            <p:cNvPr id="36891" name="Freeform 23"/>
            <p:cNvSpPr>
              <a:spLocks/>
            </p:cNvSpPr>
            <p:nvPr/>
          </p:nvSpPr>
          <p:spPr bwMode="auto">
            <a:xfrm>
              <a:off x="2108" y="2017"/>
              <a:ext cx="330" cy="130"/>
            </a:xfrm>
            <a:custGeom>
              <a:avLst/>
              <a:gdLst>
                <a:gd name="T0" fmla="*/ 0 w 330"/>
                <a:gd name="T1" fmla="*/ 130 h 130"/>
                <a:gd name="T2" fmla="*/ 30 w 330"/>
                <a:gd name="T3" fmla="*/ 68 h 130"/>
                <a:gd name="T4" fmla="*/ 84 w 330"/>
                <a:gd name="T5" fmla="*/ 22 h 130"/>
                <a:gd name="T6" fmla="*/ 147 w 330"/>
                <a:gd name="T7" fmla="*/ 2 h 130"/>
                <a:gd name="T8" fmla="*/ 210 w 330"/>
                <a:gd name="T9" fmla="*/ 8 h 130"/>
                <a:gd name="T10" fmla="*/ 264 w 330"/>
                <a:gd name="T11" fmla="*/ 29 h 130"/>
                <a:gd name="T12" fmla="*/ 301 w 330"/>
                <a:gd name="T13" fmla="*/ 65 h 130"/>
                <a:gd name="T14" fmla="*/ 330 w 330"/>
                <a:gd name="T15" fmla="*/ 109 h 1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30"/>
                <a:gd name="T25" fmla="*/ 0 h 130"/>
                <a:gd name="T26" fmla="*/ 330 w 330"/>
                <a:gd name="T27" fmla="*/ 130 h 1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30" h="130">
                  <a:moveTo>
                    <a:pt x="0" y="130"/>
                  </a:moveTo>
                  <a:cubicBezTo>
                    <a:pt x="8" y="108"/>
                    <a:pt x="16" y="86"/>
                    <a:pt x="30" y="68"/>
                  </a:cubicBezTo>
                  <a:cubicBezTo>
                    <a:pt x="44" y="50"/>
                    <a:pt x="64" y="33"/>
                    <a:pt x="84" y="22"/>
                  </a:cubicBezTo>
                  <a:cubicBezTo>
                    <a:pt x="104" y="11"/>
                    <a:pt x="126" y="4"/>
                    <a:pt x="147" y="2"/>
                  </a:cubicBezTo>
                  <a:cubicBezTo>
                    <a:pt x="168" y="0"/>
                    <a:pt x="191" y="4"/>
                    <a:pt x="210" y="8"/>
                  </a:cubicBezTo>
                  <a:cubicBezTo>
                    <a:pt x="229" y="12"/>
                    <a:pt x="249" y="19"/>
                    <a:pt x="264" y="29"/>
                  </a:cubicBezTo>
                  <a:cubicBezTo>
                    <a:pt x="279" y="39"/>
                    <a:pt x="290" y="52"/>
                    <a:pt x="301" y="65"/>
                  </a:cubicBezTo>
                  <a:cubicBezTo>
                    <a:pt x="312" y="78"/>
                    <a:pt x="321" y="93"/>
                    <a:pt x="330" y="109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6892" name="Freeform 25"/>
            <p:cNvSpPr>
              <a:spLocks/>
            </p:cNvSpPr>
            <p:nvPr/>
          </p:nvSpPr>
          <p:spPr bwMode="auto">
            <a:xfrm>
              <a:off x="2081" y="1978"/>
              <a:ext cx="382" cy="166"/>
            </a:xfrm>
            <a:custGeom>
              <a:avLst/>
              <a:gdLst>
                <a:gd name="T0" fmla="*/ 0 w 330"/>
                <a:gd name="T1" fmla="*/ 346 h 130"/>
                <a:gd name="T2" fmla="*/ 54 w 330"/>
                <a:gd name="T3" fmla="*/ 181 h 130"/>
                <a:gd name="T4" fmla="*/ 150 w 330"/>
                <a:gd name="T5" fmla="*/ 59 h 130"/>
                <a:gd name="T6" fmla="*/ 264 w 330"/>
                <a:gd name="T7" fmla="*/ 6 h 130"/>
                <a:gd name="T8" fmla="*/ 376 w 330"/>
                <a:gd name="T9" fmla="*/ 22 h 130"/>
                <a:gd name="T10" fmla="*/ 475 w 330"/>
                <a:gd name="T11" fmla="*/ 77 h 130"/>
                <a:gd name="T12" fmla="*/ 541 w 330"/>
                <a:gd name="T13" fmla="*/ 172 h 130"/>
                <a:gd name="T14" fmla="*/ 593 w 330"/>
                <a:gd name="T15" fmla="*/ 289 h 1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30"/>
                <a:gd name="T25" fmla="*/ 0 h 130"/>
                <a:gd name="T26" fmla="*/ 330 w 330"/>
                <a:gd name="T27" fmla="*/ 130 h 1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30" h="130">
                  <a:moveTo>
                    <a:pt x="0" y="130"/>
                  </a:moveTo>
                  <a:cubicBezTo>
                    <a:pt x="8" y="108"/>
                    <a:pt x="16" y="86"/>
                    <a:pt x="30" y="68"/>
                  </a:cubicBezTo>
                  <a:cubicBezTo>
                    <a:pt x="44" y="50"/>
                    <a:pt x="64" y="33"/>
                    <a:pt x="84" y="22"/>
                  </a:cubicBezTo>
                  <a:cubicBezTo>
                    <a:pt x="104" y="11"/>
                    <a:pt x="126" y="4"/>
                    <a:pt x="147" y="2"/>
                  </a:cubicBezTo>
                  <a:cubicBezTo>
                    <a:pt x="168" y="0"/>
                    <a:pt x="191" y="4"/>
                    <a:pt x="210" y="8"/>
                  </a:cubicBezTo>
                  <a:cubicBezTo>
                    <a:pt x="229" y="12"/>
                    <a:pt x="249" y="19"/>
                    <a:pt x="264" y="29"/>
                  </a:cubicBezTo>
                  <a:cubicBezTo>
                    <a:pt x="279" y="39"/>
                    <a:pt x="290" y="52"/>
                    <a:pt x="301" y="65"/>
                  </a:cubicBezTo>
                  <a:cubicBezTo>
                    <a:pt x="312" y="78"/>
                    <a:pt x="321" y="93"/>
                    <a:pt x="330" y="109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332163" y="3571875"/>
            <a:ext cx="606425" cy="279400"/>
            <a:chOff x="2099" y="2250"/>
            <a:chExt cx="382" cy="176"/>
          </a:xfrm>
        </p:grpSpPr>
        <p:sp>
          <p:nvSpPr>
            <p:cNvPr id="36889" name="Freeform 24"/>
            <p:cNvSpPr>
              <a:spLocks/>
            </p:cNvSpPr>
            <p:nvPr/>
          </p:nvSpPr>
          <p:spPr bwMode="auto">
            <a:xfrm rot="21224550" flipV="1">
              <a:off x="2123" y="2250"/>
              <a:ext cx="330" cy="130"/>
            </a:xfrm>
            <a:custGeom>
              <a:avLst/>
              <a:gdLst>
                <a:gd name="T0" fmla="*/ 0 w 330"/>
                <a:gd name="T1" fmla="*/ 130 h 130"/>
                <a:gd name="T2" fmla="*/ 30 w 330"/>
                <a:gd name="T3" fmla="*/ 68 h 130"/>
                <a:gd name="T4" fmla="*/ 84 w 330"/>
                <a:gd name="T5" fmla="*/ 22 h 130"/>
                <a:gd name="T6" fmla="*/ 147 w 330"/>
                <a:gd name="T7" fmla="*/ 2 h 130"/>
                <a:gd name="T8" fmla="*/ 210 w 330"/>
                <a:gd name="T9" fmla="*/ 8 h 130"/>
                <a:gd name="T10" fmla="*/ 264 w 330"/>
                <a:gd name="T11" fmla="*/ 29 h 130"/>
                <a:gd name="T12" fmla="*/ 301 w 330"/>
                <a:gd name="T13" fmla="*/ 65 h 130"/>
                <a:gd name="T14" fmla="*/ 330 w 330"/>
                <a:gd name="T15" fmla="*/ 109 h 1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30"/>
                <a:gd name="T25" fmla="*/ 0 h 130"/>
                <a:gd name="T26" fmla="*/ 330 w 330"/>
                <a:gd name="T27" fmla="*/ 130 h 1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30" h="130">
                  <a:moveTo>
                    <a:pt x="0" y="130"/>
                  </a:moveTo>
                  <a:cubicBezTo>
                    <a:pt x="8" y="108"/>
                    <a:pt x="16" y="86"/>
                    <a:pt x="30" y="68"/>
                  </a:cubicBezTo>
                  <a:cubicBezTo>
                    <a:pt x="44" y="50"/>
                    <a:pt x="64" y="33"/>
                    <a:pt x="84" y="22"/>
                  </a:cubicBezTo>
                  <a:cubicBezTo>
                    <a:pt x="104" y="11"/>
                    <a:pt x="126" y="4"/>
                    <a:pt x="147" y="2"/>
                  </a:cubicBezTo>
                  <a:cubicBezTo>
                    <a:pt x="168" y="0"/>
                    <a:pt x="191" y="4"/>
                    <a:pt x="210" y="8"/>
                  </a:cubicBezTo>
                  <a:cubicBezTo>
                    <a:pt x="229" y="12"/>
                    <a:pt x="249" y="19"/>
                    <a:pt x="264" y="29"/>
                  </a:cubicBezTo>
                  <a:cubicBezTo>
                    <a:pt x="279" y="39"/>
                    <a:pt x="290" y="52"/>
                    <a:pt x="301" y="65"/>
                  </a:cubicBezTo>
                  <a:cubicBezTo>
                    <a:pt x="312" y="78"/>
                    <a:pt x="321" y="93"/>
                    <a:pt x="330" y="109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6890" name="Freeform 26"/>
            <p:cNvSpPr>
              <a:spLocks/>
            </p:cNvSpPr>
            <p:nvPr/>
          </p:nvSpPr>
          <p:spPr bwMode="auto">
            <a:xfrm rot="21182269" flipV="1">
              <a:off x="2099" y="2260"/>
              <a:ext cx="382" cy="166"/>
            </a:xfrm>
            <a:custGeom>
              <a:avLst/>
              <a:gdLst>
                <a:gd name="T0" fmla="*/ 0 w 330"/>
                <a:gd name="T1" fmla="*/ 346 h 130"/>
                <a:gd name="T2" fmla="*/ 54 w 330"/>
                <a:gd name="T3" fmla="*/ 181 h 130"/>
                <a:gd name="T4" fmla="*/ 150 w 330"/>
                <a:gd name="T5" fmla="*/ 59 h 130"/>
                <a:gd name="T6" fmla="*/ 264 w 330"/>
                <a:gd name="T7" fmla="*/ 6 h 130"/>
                <a:gd name="T8" fmla="*/ 376 w 330"/>
                <a:gd name="T9" fmla="*/ 22 h 130"/>
                <a:gd name="T10" fmla="*/ 475 w 330"/>
                <a:gd name="T11" fmla="*/ 77 h 130"/>
                <a:gd name="T12" fmla="*/ 541 w 330"/>
                <a:gd name="T13" fmla="*/ 172 h 130"/>
                <a:gd name="T14" fmla="*/ 593 w 330"/>
                <a:gd name="T15" fmla="*/ 289 h 1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30"/>
                <a:gd name="T25" fmla="*/ 0 h 130"/>
                <a:gd name="T26" fmla="*/ 330 w 330"/>
                <a:gd name="T27" fmla="*/ 130 h 1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30" h="130">
                  <a:moveTo>
                    <a:pt x="0" y="130"/>
                  </a:moveTo>
                  <a:cubicBezTo>
                    <a:pt x="8" y="108"/>
                    <a:pt x="16" y="86"/>
                    <a:pt x="30" y="68"/>
                  </a:cubicBezTo>
                  <a:cubicBezTo>
                    <a:pt x="44" y="50"/>
                    <a:pt x="64" y="33"/>
                    <a:pt x="84" y="22"/>
                  </a:cubicBezTo>
                  <a:cubicBezTo>
                    <a:pt x="104" y="11"/>
                    <a:pt x="126" y="4"/>
                    <a:pt x="147" y="2"/>
                  </a:cubicBezTo>
                  <a:cubicBezTo>
                    <a:pt x="168" y="0"/>
                    <a:pt x="191" y="4"/>
                    <a:pt x="210" y="8"/>
                  </a:cubicBezTo>
                  <a:cubicBezTo>
                    <a:pt x="229" y="12"/>
                    <a:pt x="249" y="19"/>
                    <a:pt x="264" y="29"/>
                  </a:cubicBezTo>
                  <a:cubicBezTo>
                    <a:pt x="279" y="39"/>
                    <a:pt x="290" y="52"/>
                    <a:pt x="301" y="65"/>
                  </a:cubicBezTo>
                  <a:cubicBezTo>
                    <a:pt x="312" y="78"/>
                    <a:pt x="321" y="93"/>
                    <a:pt x="330" y="109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6884" name="Text Box 30"/>
          <p:cNvSpPr txBox="1">
            <a:spLocks noChangeArrowheads="1"/>
          </p:cNvSpPr>
          <p:nvPr/>
        </p:nvSpPr>
        <p:spPr bwMode="auto">
          <a:xfrm>
            <a:off x="2374900" y="2820988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i="1"/>
              <a:t>m</a:t>
            </a:r>
          </a:p>
        </p:txBody>
      </p:sp>
      <p:sp>
        <p:nvSpPr>
          <p:cNvPr id="36885" name="Text Box 31"/>
          <p:cNvSpPr txBox="1">
            <a:spLocks noChangeArrowheads="1"/>
          </p:cNvSpPr>
          <p:nvPr/>
        </p:nvSpPr>
        <p:spPr bwMode="auto">
          <a:xfrm>
            <a:off x="4518025" y="269716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i="1"/>
              <a:t>n</a:t>
            </a:r>
          </a:p>
        </p:txBody>
      </p:sp>
      <p:sp>
        <p:nvSpPr>
          <p:cNvPr id="102432" name="Text Box 32"/>
          <p:cNvSpPr txBox="1">
            <a:spLocks noChangeArrowheads="1"/>
          </p:cNvSpPr>
          <p:nvPr/>
        </p:nvSpPr>
        <p:spPr bwMode="auto">
          <a:xfrm>
            <a:off x="6367463" y="2925763"/>
            <a:ext cx="1311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ym typeface="Euclid Symbol" pitchFamily="18" charset="2"/>
              </a:rPr>
              <a:t>1    3</a:t>
            </a:r>
          </a:p>
        </p:txBody>
      </p:sp>
      <p:sp>
        <p:nvSpPr>
          <p:cNvPr id="102433" name="Text Box 33"/>
          <p:cNvSpPr txBox="1">
            <a:spLocks noChangeArrowheads="1"/>
          </p:cNvSpPr>
          <p:nvPr/>
        </p:nvSpPr>
        <p:spPr bwMode="auto">
          <a:xfrm>
            <a:off x="6391275" y="3752850"/>
            <a:ext cx="1311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ym typeface="Euclid Symbol" pitchFamily="18" charset="2"/>
              </a:rPr>
              <a:t>2    4</a:t>
            </a:r>
          </a:p>
        </p:txBody>
      </p:sp>
      <p:sp>
        <p:nvSpPr>
          <p:cNvPr id="102434" name="Text Box 34"/>
          <p:cNvSpPr txBox="1">
            <a:spLocks noChangeArrowheads="1"/>
          </p:cNvSpPr>
          <p:nvPr/>
        </p:nvSpPr>
        <p:spPr bwMode="auto">
          <a:xfrm>
            <a:off x="2971800" y="381000"/>
            <a:ext cx="31559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cs typeface="Arial" charset="0"/>
              </a:rPr>
              <a:t>Vertical Angles</a:t>
            </a:r>
            <a:endParaRPr lang="en-US" sz="3600" b="1" dirty="0"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2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1" grpId="0" animBg="1"/>
      <p:bldP spid="102422" grpId="0" animBg="1"/>
      <p:bldP spid="102432" grpId="0"/>
      <p:bldP spid="1024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1"/>
          <p:cNvSpPr txBox="1">
            <a:spLocks noChangeArrowheads="1"/>
          </p:cNvSpPr>
          <p:nvPr/>
        </p:nvSpPr>
        <p:spPr bwMode="auto">
          <a:xfrm>
            <a:off x="304800" y="1600200"/>
            <a:ext cx="3876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Find the value of  </a:t>
            </a:r>
            <a:r>
              <a:rPr lang="en-US" altLang="en-US" b="1"/>
              <a:t>x</a:t>
            </a:r>
            <a:r>
              <a:rPr lang="en-US" altLang="en-US"/>
              <a:t>  in the figure:</a:t>
            </a:r>
          </a:p>
        </p:txBody>
      </p:sp>
      <p:sp>
        <p:nvSpPr>
          <p:cNvPr id="103461" name="Text Box 37"/>
          <p:cNvSpPr txBox="1">
            <a:spLocks noChangeArrowheads="1"/>
          </p:cNvSpPr>
          <p:nvPr/>
        </p:nvSpPr>
        <p:spPr bwMode="auto">
          <a:xfrm>
            <a:off x="5181600" y="3429000"/>
            <a:ext cx="3641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The angles are vertical angles.</a:t>
            </a:r>
          </a:p>
        </p:txBody>
      </p:sp>
      <p:sp>
        <p:nvSpPr>
          <p:cNvPr id="103462" name="Text Box 38"/>
          <p:cNvSpPr txBox="1">
            <a:spLocks noChangeArrowheads="1"/>
          </p:cNvSpPr>
          <p:nvPr/>
        </p:nvSpPr>
        <p:spPr bwMode="auto">
          <a:xfrm>
            <a:off x="5181600" y="3868738"/>
            <a:ext cx="306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So, the value of x is 130</a:t>
            </a:r>
            <a:r>
              <a:rPr lang="en-US" altLang="en-US">
                <a:cs typeface="Arial" panose="020B0604020202020204" pitchFamily="34" charset="0"/>
              </a:rPr>
              <a:t>°.</a:t>
            </a:r>
          </a:p>
        </p:txBody>
      </p:sp>
      <p:grpSp>
        <p:nvGrpSpPr>
          <p:cNvPr id="38917" name="Group 41"/>
          <p:cNvGrpSpPr>
            <a:grpSpLocks/>
          </p:cNvGrpSpPr>
          <p:nvPr/>
        </p:nvGrpSpPr>
        <p:grpSpPr bwMode="auto">
          <a:xfrm>
            <a:off x="457200" y="3200400"/>
            <a:ext cx="3671888" cy="2190750"/>
            <a:chOff x="293" y="1271"/>
            <a:chExt cx="2313" cy="1380"/>
          </a:xfrm>
        </p:grpSpPr>
        <p:sp>
          <p:nvSpPr>
            <p:cNvPr id="38919" name="Text Box 35"/>
            <p:cNvSpPr txBox="1">
              <a:spLocks noChangeArrowheads="1"/>
            </p:cNvSpPr>
            <p:nvPr/>
          </p:nvSpPr>
          <p:spPr bwMode="auto">
            <a:xfrm>
              <a:off x="1240" y="1676"/>
              <a:ext cx="4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130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  <p:sp>
          <p:nvSpPr>
            <p:cNvPr id="38920" name="Text Box 36"/>
            <p:cNvSpPr txBox="1">
              <a:spLocks noChangeArrowheads="1"/>
            </p:cNvSpPr>
            <p:nvPr/>
          </p:nvSpPr>
          <p:spPr bwMode="auto">
            <a:xfrm>
              <a:off x="1254" y="1992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x°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38921" name="Line 39"/>
            <p:cNvSpPr>
              <a:spLocks noChangeShapeType="1"/>
            </p:cNvSpPr>
            <p:nvPr/>
          </p:nvSpPr>
          <p:spPr bwMode="auto">
            <a:xfrm flipV="1">
              <a:off x="293" y="1509"/>
              <a:ext cx="2313" cy="8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22" name="Line 40"/>
            <p:cNvSpPr>
              <a:spLocks noChangeShapeType="1"/>
            </p:cNvSpPr>
            <p:nvPr/>
          </p:nvSpPr>
          <p:spPr bwMode="auto">
            <a:xfrm>
              <a:off x="338" y="1271"/>
              <a:ext cx="2213" cy="13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03466" name="Text Box 42"/>
          <p:cNvSpPr txBox="1">
            <a:spLocks noChangeArrowheads="1"/>
          </p:cNvSpPr>
          <p:nvPr/>
        </p:nvSpPr>
        <p:spPr bwMode="auto">
          <a:xfrm>
            <a:off x="3236913" y="76200"/>
            <a:ext cx="31559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cs typeface="Arial" charset="0"/>
              </a:rPr>
              <a:t>Vertical Angles</a:t>
            </a:r>
            <a:endParaRPr lang="en-US" sz="3600" b="1" dirty="0"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61" grpId="0"/>
      <p:bldP spid="1034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3876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Find the value of  </a:t>
            </a:r>
            <a:r>
              <a:rPr lang="en-US" altLang="en-US" b="1"/>
              <a:t>x</a:t>
            </a:r>
            <a:r>
              <a:rPr lang="en-US" altLang="en-US"/>
              <a:t>  in the figure: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5181600" y="3276600"/>
            <a:ext cx="3641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The angles are vertical angles.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5181600" y="3716338"/>
            <a:ext cx="1824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(x – 10)</a:t>
            </a:r>
            <a:r>
              <a:rPr lang="en-US" altLang="en-US">
                <a:cs typeface="Arial" panose="020B0604020202020204" pitchFamily="34" charset="0"/>
              </a:rPr>
              <a:t> = 125.</a:t>
            </a:r>
          </a:p>
        </p:txBody>
      </p:sp>
      <p:sp>
        <p:nvSpPr>
          <p:cNvPr id="40965" name="Text Box 7"/>
          <p:cNvSpPr txBox="1">
            <a:spLocks noChangeArrowheads="1"/>
          </p:cNvSpPr>
          <p:nvPr/>
        </p:nvSpPr>
        <p:spPr bwMode="auto">
          <a:xfrm>
            <a:off x="1905000" y="3810000"/>
            <a:ext cx="1050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702030302020204" pitchFamily="66" charset="0"/>
              </a:rPr>
              <a:t>(x – 10)</a:t>
            </a:r>
            <a:r>
              <a:rPr lang="en-US" altLang="en-US" sz="1600" b="1">
                <a:latin typeface="Comic Sans MS" panose="030F0702030302020204" pitchFamily="66" charset="0"/>
                <a:cs typeface="Arial" panose="020B0604020202020204" pitchFamily="34" charset="0"/>
              </a:rPr>
              <a:t>°</a:t>
            </a:r>
          </a:p>
        </p:txBody>
      </p:sp>
      <p:sp>
        <p:nvSpPr>
          <p:cNvPr id="40966" name="Text Box 8"/>
          <p:cNvSpPr txBox="1">
            <a:spLocks noChangeArrowheads="1"/>
          </p:cNvSpPr>
          <p:nvPr/>
        </p:nvSpPr>
        <p:spPr bwMode="auto">
          <a:xfrm>
            <a:off x="1870075" y="454025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702030302020204" pitchFamily="66" charset="0"/>
              </a:rPr>
              <a:t>125°</a:t>
            </a:r>
            <a:endParaRPr lang="en-US" altLang="en-US" sz="1600" b="1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0967" name="Line 9"/>
          <p:cNvSpPr>
            <a:spLocks noChangeShapeType="1"/>
          </p:cNvSpPr>
          <p:nvPr/>
        </p:nvSpPr>
        <p:spPr bwMode="auto">
          <a:xfrm flipV="1">
            <a:off x="530225" y="3673475"/>
            <a:ext cx="3671888" cy="1304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0968" name="Line 10"/>
          <p:cNvSpPr>
            <a:spLocks noChangeShapeType="1"/>
          </p:cNvSpPr>
          <p:nvPr/>
        </p:nvSpPr>
        <p:spPr bwMode="auto">
          <a:xfrm>
            <a:off x="601663" y="3295650"/>
            <a:ext cx="3513137" cy="2190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5349875" y="4141788"/>
            <a:ext cx="165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x – 10</a:t>
            </a:r>
            <a:r>
              <a:rPr lang="en-US" altLang="en-US">
                <a:cs typeface="Arial" panose="020B0604020202020204" pitchFamily="34" charset="0"/>
              </a:rPr>
              <a:t> = 125.</a:t>
            </a: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5875338" y="4581525"/>
            <a:ext cx="1162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x </a:t>
            </a:r>
            <a:r>
              <a:rPr lang="en-US" altLang="en-US">
                <a:cs typeface="Arial" panose="020B0604020202020204" pitchFamily="34" charset="0"/>
              </a:rPr>
              <a:t> = 135.</a:t>
            </a: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3236913" y="76200"/>
            <a:ext cx="31559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cs typeface="Arial" charset="0"/>
              </a:rPr>
              <a:t>Vertical Angles</a:t>
            </a:r>
            <a:endParaRPr lang="en-US" sz="3600" b="1" dirty="0"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/>
      <p:bldP spid="109573" grpId="0"/>
      <p:bldP spid="109579" grpId="0"/>
      <p:bldP spid="10958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86" name="Group 30"/>
          <p:cNvGraphicFramePr>
            <a:graphicFrameLocks noGrp="1"/>
          </p:cNvGraphicFramePr>
          <p:nvPr/>
        </p:nvGraphicFramePr>
        <p:xfrm>
          <a:off x="185738" y="674688"/>
          <a:ext cx="8723312" cy="5980112"/>
        </p:xfrm>
        <a:graphic>
          <a:graphicData uri="http://schemas.openxmlformats.org/drawingml/2006/table">
            <a:tbl>
              <a:tblPr/>
              <a:tblGrid>
                <a:gridCol w="1874837"/>
                <a:gridCol w="6848475"/>
              </a:tblGrid>
              <a:tr h="5980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Definition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Complementary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Angles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433638" y="2562225"/>
            <a:ext cx="1658937" cy="1208088"/>
            <a:chOff x="1533" y="1614"/>
            <a:chExt cx="1045" cy="761"/>
          </a:xfrm>
        </p:grpSpPr>
        <p:sp>
          <p:nvSpPr>
            <p:cNvPr id="43031" name="Line 12"/>
            <p:cNvSpPr>
              <a:spLocks noChangeShapeType="1"/>
            </p:cNvSpPr>
            <p:nvPr/>
          </p:nvSpPr>
          <p:spPr bwMode="auto">
            <a:xfrm>
              <a:off x="1710" y="2149"/>
              <a:ext cx="8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3032" name="Line 13"/>
            <p:cNvSpPr>
              <a:spLocks noChangeShapeType="1"/>
            </p:cNvSpPr>
            <p:nvPr/>
          </p:nvSpPr>
          <p:spPr bwMode="auto">
            <a:xfrm rot="-1800000">
              <a:off x="1663" y="1922"/>
              <a:ext cx="8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3033" name="Text Box 16"/>
            <p:cNvSpPr txBox="1">
              <a:spLocks noChangeArrowheads="1"/>
            </p:cNvSpPr>
            <p:nvPr/>
          </p:nvSpPr>
          <p:spPr bwMode="auto">
            <a:xfrm>
              <a:off x="1954" y="1960"/>
              <a:ext cx="3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30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  <p:sp>
          <p:nvSpPr>
            <p:cNvPr id="43034" name="Text Box 18"/>
            <p:cNvSpPr txBox="1">
              <a:spLocks noChangeArrowheads="1"/>
            </p:cNvSpPr>
            <p:nvPr/>
          </p:nvSpPr>
          <p:spPr bwMode="auto">
            <a:xfrm>
              <a:off x="2082" y="1614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A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3035" name="Text Box 19"/>
            <p:cNvSpPr txBox="1">
              <a:spLocks noChangeArrowheads="1"/>
            </p:cNvSpPr>
            <p:nvPr/>
          </p:nvSpPr>
          <p:spPr bwMode="auto">
            <a:xfrm>
              <a:off x="1533" y="2070"/>
              <a:ext cx="1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B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3036" name="Text Box 20"/>
            <p:cNvSpPr txBox="1">
              <a:spLocks noChangeArrowheads="1"/>
            </p:cNvSpPr>
            <p:nvPr/>
          </p:nvSpPr>
          <p:spPr bwMode="auto">
            <a:xfrm>
              <a:off x="2288" y="2163"/>
              <a:ext cx="1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C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3037" name="Oval 21"/>
            <p:cNvSpPr>
              <a:spLocks noChangeArrowheads="1"/>
            </p:cNvSpPr>
            <p:nvPr/>
          </p:nvSpPr>
          <p:spPr bwMode="auto">
            <a:xfrm>
              <a:off x="2253" y="1787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38" name="Oval 22"/>
            <p:cNvSpPr>
              <a:spLocks noChangeArrowheads="1"/>
            </p:cNvSpPr>
            <p:nvPr/>
          </p:nvSpPr>
          <p:spPr bwMode="auto">
            <a:xfrm>
              <a:off x="2358" y="2121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5697538" y="2085975"/>
            <a:ext cx="1516062" cy="1508125"/>
            <a:chOff x="3589" y="1314"/>
            <a:chExt cx="955" cy="950"/>
          </a:xfrm>
        </p:grpSpPr>
        <p:sp>
          <p:nvSpPr>
            <p:cNvPr id="43023" name="Line 14"/>
            <p:cNvSpPr>
              <a:spLocks noChangeShapeType="1"/>
            </p:cNvSpPr>
            <p:nvPr/>
          </p:nvSpPr>
          <p:spPr bwMode="auto">
            <a:xfrm>
              <a:off x="4313" y="1486"/>
              <a:ext cx="0" cy="7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024" name="Line 15"/>
            <p:cNvSpPr>
              <a:spLocks noChangeShapeType="1"/>
            </p:cNvSpPr>
            <p:nvPr/>
          </p:nvSpPr>
          <p:spPr bwMode="auto">
            <a:xfrm rot="3600000">
              <a:off x="3978" y="1295"/>
              <a:ext cx="0" cy="7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025" name="Text Box 17"/>
            <p:cNvSpPr txBox="1">
              <a:spLocks noChangeArrowheads="1"/>
            </p:cNvSpPr>
            <p:nvPr/>
          </p:nvSpPr>
          <p:spPr bwMode="auto">
            <a:xfrm>
              <a:off x="3989" y="1646"/>
              <a:ext cx="3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60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  <p:sp>
          <p:nvSpPr>
            <p:cNvPr id="43026" name="Oval 23"/>
            <p:cNvSpPr>
              <a:spLocks noChangeArrowheads="1"/>
            </p:cNvSpPr>
            <p:nvPr/>
          </p:nvSpPr>
          <p:spPr bwMode="auto">
            <a:xfrm>
              <a:off x="3758" y="1766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7" name="Oval 24"/>
            <p:cNvSpPr>
              <a:spLocks noChangeArrowheads="1"/>
            </p:cNvSpPr>
            <p:nvPr/>
          </p:nvSpPr>
          <p:spPr bwMode="auto">
            <a:xfrm>
              <a:off x="4285" y="2068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8" name="Text Box 27"/>
            <p:cNvSpPr txBox="1">
              <a:spLocks noChangeArrowheads="1"/>
            </p:cNvSpPr>
            <p:nvPr/>
          </p:nvSpPr>
          <p:spPr bwMode="auto">
            <a:xfrm>
              <a:off x="3630" y="1590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D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3029" name="Text Box 28"/>
            <p:cNvSpPr txBox="1">
              <a:spLocks noChangeArrowheads="1"/>
            </p:cNvSpPr>
            <p:nvPr/>
          </p:nvSpPr>
          <p:spPr bwMode="auto">
            <a:xfrm>
              <a:off x="4281" y="1314"/>
              <a:ext cx="19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E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3030" name="Text Box 29"/>
            <p:cNvSpPr txBox="1">
              <a:spLocks noChangeArrowheads="1"/>
            </p:cNvSpPr>
            <p:nvPr/>
          </p:nvSpPr>
          <p:spPr bwMode="auto">
            <a:xfrm>
              <a:off x="4350" y="1971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F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</p:grpSp>
      <p:sp>
        <p:nvSpPr>
          <p:cNvPr id="43020" name="Text Box 33"/>
          <p:cNvSpPr txBox="1">
            <a:spLocks noChangeArrowheads="1"/>
          </p:cNvSpPr>
          <p:nvPr/>
        </p:nvSpPr>
        <p:spPr bwMode="auto">
          <a:xfrm>
            <a:off x="2144713" y="771525"/>
            <a:ext cx="6623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Two angles are </a:t>
            </a:r>
            <a:r>
              <a:rPr lang="en-US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complementary</a:t>
            </a:r>
            <a:r>
              <a:rPr lang="en-US" altLang="en-US"/>
              <a:t> if and only if (iff) </a:t>
            </a:r>
          </a:p>
          <a:p>
            <a:pPr eaLnBrk="1" hangingPunct="1"/>
            <a:r>
              <a:rPr lang="en-US" altLang="en-US"/>
              <a:t>The sum of their degree measure is </a:t>
            </a:r>
            <a:r>
              <a:rPr lang="en-US" altLang="en-US" b="1">
                <a:solidFill>
                  <a:srgbClr val="FF0000"/>
                </a:solidFill>
              </a:rPr>
              <a:t>90</a:t>
            </a:r>
            <a:r>
              <a:rPr lang="en-US" altLang="en-US"/>
              <a:t>. </a:t>
            </a:r>
          </a:p>
        </p:txBody>
      </p:sp>
      <p:sp>
        <p:nvSpPr>
          <p:cNvPr id="45090" name="Text Box 34"/>
          <p:cNvSpPr txBox="1">
            <a:spLocks noChangeArrowheads="1"/>
          </p:cNvSpPr>
          <p:nvPr/>
        </p:nvSpPr>
        <p:spPr bwMode="auto">
          <a:xfrm>
            <a:off x="3471863" y="4906963"/>
            <a:ext cx="4005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>
                <a:sym typeface="Euclid Symbol" pitchFamily="18" charset="2"/>
              </a:rPr>
              <a:t>ABC + mDEF = 30 + 60 = 90</a:t>
            </a:r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609600" y="0"/>
            <a:ext cx="7853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Complementary and Supplementary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362200"/>
            <a:ext cx="5868988" cy="2362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5400" smtClean="0"/>
              <a:t>Angle Pair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3"/>
          <p:cNvGrpSpPr>
            <a:grpSpLocks/>
          </p:cNvGrpSpPr>
          <p:nvPr/>
        </p:nvGrpSpPr>
        <p:grpSpPr bwMode="auto">
          <a:xfrm>
            <a:off x="2438400" y="2971800"/>
            <a:ext cx="1658938" cy="1208088"/>
            <a:chOff x="1533" y="1614"/>
            <a:chExt cx="1045" cy="761"/>
          </a:xfrm>
        </p:grpSpPr>
        <p:sp>
          <p:nvSpPr>
            <p:cNvPr id="45072" name="Line 4"/>
            <p:cNvSpPr>
              <a:spLocks noChangeShapeType="1"/>
            </p:cNvSpPr>
            <p:nvPr/>
          </p:nvSpPr>
          <p:spPr bwMode="auto">
            <a:xfrm>
              <a:off x="1710" y="2149"/>
              <a:ext cx="8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5073" name="Line 5"/>
            <p:cNvSpPr>
              <a:spLocks noChangeShapeType="1"/>
            </p:cNvSpPr>
            <p:nvPr/>
          </p:nvSpPr>
          <p:spPr bwMode="auto">
            <a:xfrm rot="-1800000">
              <a:off x="1663" y="1922"/>
              <a:ext cx="8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5074" name="Text Box 6"/>
            <p:cNvSpPr txBox="1">
              <a:spLocks noChangeArrowheads="1"/>
            </p:cNvSpPr>
            <p:nvPr/>
          </p:nvSpPr>
          <p:spPr bwMode="auto">
            <a:xfrm>
              <a:off x="1954" y="1960"/>
              <a:ext cx="3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30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  <p:sp>
          <p:nvSpPr>
            <p:cNvPr id="45075" name="Text Box 7"/>
            <p:cNvSpPr txBox="1">
              <a:spLocks noChangeArrowheads="1"/>
            </p:cNvSpPr>
            <p:nvPr/>
          </p:nvSpPr>
          <p:spPr bwMode="auto">
            <a:xfrm>
              <a:off x="2082" y="1614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A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5076" name="Text Box 8"/>
            <p:cNvSpPr txBox="1">
              <a:spLocks noChangeArrowheads="1"/>
            </p:cNvSpPr>
            <p:nvPr/>
          </p:nvSpPr>
          <p:spPr bwMode="auto">
            <a:xfrm>
              <a:off x="1533" y="2070"/>
              <a:ext cx="1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B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5077" name="Text Box 9"/>
            <p:cNvSpPr txBox="1">
              <a:spLocks noChangeArrowheads="1"/>
            </p:cNvSpPr>
            <p:nvPr/>
          </p:nvSpPr>
          <p:spPr bwMode="auto">
            <a:xfrm>
              <a:off x="2288" y="2163"/>
              <a:ext cx="1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C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5078" name="Oval 10"/>
            <p:cNvSpPr>
              <a:spLocks noChangeArrowheads="1"/>
            </p:cNvSpPr>
            <p:nvPr/>
          </p:nvSpPr>
          <p:spPr bwMode="auto">
            <a:xfrm>
              <a:off x="2253" y="1787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9" name="Oval 11"/>
            <p:cNvSpPr>
              <a:spLocks noChangeArrowheads="1"/>
            </p:cNvSpPr>
            <p:nvPr/>
          </p:nvSpPr>
          <p:spPr bwMode="auto">
            <a:xfrm>
              <a:off x="2358" y="2121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5059" name="Group 12"/>
          <p:cNvGrpSpPr>
            <a:grpSpLocks/>
          </p:cNvGrpSpPr>
          <p:nvPr/>
        </p:nvGrpSpPr>
        <p:grpSpPr bwMode="auto">
          <a:xfrm>
            <a:off x="5715000" y="2819400"/>
            <a:ext cx="1516063" cy="1508125"/>
            <a:chOff x="3589" y="1314"/>
            <a:chExt cx="955" cy="950"/>
          </a:xfrm>
        </p:grpSpPr>
        <p:sp>
          <p:nvSpPr>
            <p:cNvPr id="45064" name="Line 13"/>
            <p:cNvSpPr>
              <a:spLocks noChangeShapeType="1"/>
            </p:cNvSpPr>
            <p:nvPr/>
          </p:nvSpPr>
          <p:spPr bwMode="auto">
            <a:xfrm>
              <a:off x="4313" y="1486"/>
              <a:ext cx="0" cy="7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065" name="Line 14"/>
            <p:cNvSpPr>
              <a:spLocks noChangeShapeType="1"/>
            </p:cNvSpPr>
            <p:nvPr/>
          </p:nvSpPr>
          <p:spPr bwMode="auto">
            <a:xfrm rot="3600000">
              <a:off x="3978" y="1295"/>
              <a:ext cx="0" cy="7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066" name="Text Box 15"/>
            <p:cNvSpPr txBox="1">
              <a:spLocks noChangeArrowheads="1"/>
            </p:cNvSpPr>
            <p:nvPr/>
          </p:nvSpPr>
          <p:spPr bwMode="auto">
            <a:xfrm>
              <a:off x="3989" y="1646"/>
              <a:ext cx="3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60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  <p:sp>
          <p:nvSpPr>
            <p:cNvPr id="45067" name="Oval 16"/>
            <p:cNvSpPr>
              <a:spLocks noChangeArrowheads="1"/>
            </p:cNvSpPr>
            <p:nvPr/>
          </p:nvSpPr>
          <p:spPr bwMode="auto">
            <a:xfrm>
              <a:off x="3758" y="1766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68" name="Oval 17"/>
            <p:cNvSpPr>
              <a:spLocks noChangeArrowheads="1"/>
            </p:cNvSpPr>
            <p:nvPr/>
          </p:nvSpPr>
          <p:spPr bwMode="auto">
            <a:xfrm>
              <a:off x="4285" y="2068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69" name="Text Box 18"/>
            <p:cNvSpPr txBox="1">
              <a:spLocks noChangeArrowheads="1"/>
            </p:cNvSpPr>
            <p:nvPr/>
          </p:nvSpPr>
          <p:spPr bwMode="auto">
            <a:xfrm>
              <a:off x="3630" y="1590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D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5070" name="Text Box 19"/>
            <p:cNvSpPr txBox="1">
              <a:spLocks noChangeArrowheads="1"/>
            </p:cNvSpPr>
            <p:nvPr/>
          </p:nvSpPr>
          <p:spPr bwMode="auto">
            <a:xfrm>
              <a:off x="4281" y="1314"/>
              <a:ext cx="19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E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5071" name="Text Box 20"/>
            <p:cNvSpPr txBox="1">
              <a:spLocks noChangeArrowheads="1"/>
            </p:cNvSpPr>
            <p:nvPr/>
          </p:nvSpPr>
          <p:spPr bwMode="auto">
            <a:xfrm>
              <a:off x="4350" y="1971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F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</p:grpSp>
      <p:sp>
        <p:nvSpPr>
          <p:cNvPr id="45060" name="Text Box 21"/>
          <p:cNvSpPr txBox="1">
            <a:spLocks noChangeArrowheads="1"/>
          </p:cNvSpPr>
          <p:nvPr/>
        </p:nvSpPr>
        <p:spPr bwMode="auto">
          <a:xfrm>
            <a:off x="609600" y="990600"/>
            <a:ext cx="76120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If two angles are complementary, each angle is a </a:t>
            </a:r>
            <a:r>
              <a:rPr lang="en-US" altLang="en-US" i="1"/>
              <a:t>complement</a:t>
            </a:r>
            <a:r>
              <a:rPr lang="en-US" altLang="en-US"/>
              <a:t> of the other.</a:t>
            </a: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457200" y="19812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ym typeface="Euclid Symbol" pitchFamily="18" charset="2"/>
              </a:rPr>
              <a:t>ABC is the complement of DEF  and  DEF is the complement of ABC.</a:t>
            </a:r>
            <a:r>
              <a:rPr lang="en-US" altLang="en-US"/>
              <a:t> </a:t>
            </a: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>
            <a:off x="533400" y="4724400"/>
            <a:ext cx="807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Complementary angles DO NOT need to have a common side or even the same vertex.</a:t>
            </a:r>
          </a:p>
        </p:txBody>
      </p:sp>
      <p:sp>
        <p:nvSpPr>
          <p:cNvPr id="92202" name="Text Box 42"/>
          <p:cNvSpPr txBox="1">
            <a:spLocks noChangeArrowheads="1"/>
          </p:cNvSpPr>
          <p:nvPr/>
        </p:nvSpPr>
        <p:spPr bwMode="auto">
          <a:xfrm>
            <a:off x="152400" y="152400"/>
            <a:ext cx="8815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Complementary and Supplementary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2" grpId="0"/>
      <p:bldP spid="9218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116013" y="1836738"/>
            <a:ext cx="1701800" cy="496887"/>
            <a:chOff x="703" y="1409"/>
            <a:chExt cx="1072" cy="313"/>
          </a:xfrm>
        </p:grpSpPr>
        <p:sp>
          <p:nvSpPr>
            <p:cNvPr id="47149" name="Line 4"/>
            <p:cNvSpPr>
              <a:spLocks noChangeShapeType="1"/>
            </p:cNvSpPr>
            <p:nvPr/>
          </p:nvSpPr>
          <p:spPr bwMode="auto">
            <a:xfrm>
              <a:off x="907" y="1589"/>
              <a:ext cx="8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7150" name="Line 5"/>
            <p:cNvSpPr>
              <a:spLocks noChangeShapeType="1"/>
            </p:cNvSpPr>
            <p:nvPr/>
          </p:nvSpPr>
          <p:spPr bwMode="auto">
            <a:xfrm rot="-900000">
              <a:off x="869" y="1479"/>
              <a:ext cx="8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7151" name="Text Box 6"/>
            <p:cNvSpPr txBox="1">
              <a:spLocks noChangeArrowheads="1"/>
            </p:cNvSpPr>
            <p:nvPr/>
          </p:nvSpPr>
          <p:spPr bwMode="auto">
            <a:xfrm>
              <a:off x="1403" y="1409"/>
              <a:ext cx="3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15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  <p:sp>
          <p:nvSpPr>
            <p:cNvPr id="47152" name="Text Box 8"/>
            <p:cNvSpPr txBox="1">
              <a:spLocks noChangeArrowheads="1"/>
            </p:cNvSpPr>
            <p:nvPr/>
          </p:nvSpPr>
          <p:spPr bwMode="auto">
            <a:xfrm>
              <a:off x="703" y="1510"/>
              <a:ext cx="2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H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536950" y="1284288"/>
            <a:ext cx="1743075" cy="1235075"/>
            <a:chOff x="2750" y="809"/>
            <a:chExt cx="1098" cy="778"/>
          </a:xfrm>
        </p:grpSpPr>
        <p:grpSp>
          <p:nvGrpSpPr>
            <p:cNvPr id="47144" name="Group 23"/>
            <p:cNvGrpSpPr>
              <a:grpSpLocks/>
            </p:cNvGrpSpPr>
            <p:nvPr/>
          </p:nvGrpSpPr>
          <p:grpSpPr bwMode="auto">
            <a:xfrm rot="1938111">
              <a:off x="2750" y="809"/>
              <a:ext cx="778" cy="778"/>
              <a:chOff x="2750" y="926"/>
              <a:chExt cx="778" cy="778"/>
            </a:xfrm>
          </p:grpSpPr>
          <p:sp>
            <p:nvSpPr>
              <p:cNvPr id="47147" name="Line 13"/>
              <p:cNvSpPr>
                <a:spLocks noChangeShapeType="1"/>
              </p:cNvSpPr>
              <p:nvPr/>
            </p:nvSpPr>
            <p:spPr bwMode="auto">
              <a:xfrm>
                <a:off x="3510" y="926"/>
                <a:ext cx="0" cy="77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148" name="Line 14"/>
              <p:cNvSpPr>
                <a:spLocks noChangeShapeType="1"/>
              </p:cNvSpPr>
              <p:nvPr/>
            </p:nvSpPr>
            <p:spPr bwMode="auto">
              <a:xfrm rot="4500000">
                <a:off x="3139" y="636"/>
                <a:ext cx="0" cy="77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7145" name="Text Box 15"/>
            <p:cNvSpPr txBox="1">
              <a:spLocks noChangeArrowheads="1"/>
            </p:cNvSpPr>
            <p:nvPr/>
          </p:nvSpPr>
          <p:spPr bwMode="auto">
            <a:xfrm>
              <a:off x="3269" y="1041"/>
              <a:ext cx="3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75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  <p:sp>
          <p:nvSpPr>
            <p:cNvPr id="47146" name="Text Box 19"/>
            <p:cNvSpPr txBox="1">
              <a:spLocks noChangeArrowheads="1"/>
            </p:cNvSpPr>
            <p:nvPr/>
          </p:nvSpPr>
          <p:spPr bwMode="auto">
            <a:xfrm>
              <a:off x="3662" y="97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I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</p:grpSp>
      <p:sp>
        <p:nvSpPr>
          <p:cNvPr id="47108" name="Text Box 21"/>
          <p:cNvSpPr txBox="1">
            <a:spLocks noChangeArrowheads="1"/>
          </p:cNvSpPr>
          <p:nvPr/>
        </p:nvSpPr>
        <p:spPr bwMode="auto">
          <a:xfrm>
            <a:off x="228600" y="762000"/>
            <a:ext cx="695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Some examples of complementary angles are shown below.</a:t>
            </a:r>
          </a:p>
        </p:txBody>
      </p:sp>
      <p:sp>
        <p:nvSpPr>
          <p:cNvPr id="93209" name="Text Box 25"/>
          <p:cNvSpPr txBox="1">
            <a:spLocks noChangeArrowheads="1"/>
          </p:cNvSpPr>
          <p:nvPr/>
        </p:nvSpPr>
        <p:spPr bwMode="auto">
          <a:xfrm>
            <a:off x="6518275" y="1757363"/>
            <a:ext cx="2154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>
                <a:sym typeface="Euclid Symbol" pitchFamily="18" charset="2"/>
              </a:rPr>
              <a:t>H + m</a:t>
            </a:r>
            <a:r>
              <a:rPr lang="en-US" altLang="en-US">
                <a:latin typeface="Comic Sans MS" panose="030F0702030302020204" pitchFamily="66" charset="0"/>
                <a:sym typeface="Euclid Symbol" pitchFamily="18" charset="2"/>
              </a:rPr>
              <a:t>I</a:t>
            </a:r>
            <a:r>
              <a:rPr lang="en-US" altLang="en-US">
                <a:sym typeface="Euclid Symbol" pitchFamily="18" charset="2"/>
              </a:rPr>
              <a:t> = 90</a:t>
            </a:r>
          </a:p>
        </p:txBody>
      </p:sp>
      <p:sp>
        <p:nvSpPr>
          <p:cNvPr id="93221" name="Text Box 37"/>
          <p:cNvSpPr txBox="1">
            <a:spLocks noChangeArrowheads="1"/>
          </p:cNvSpPr>
          <p:nvPr/>
        </p:nvSpPr>
        <p:spPr bwMode="auto">
          <a:xfrm>
            <a:off x="4237038" y="3694113"/>
            <a:ext cx="293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>
                <a:sym typeface="Euclid Symbol" pitchFamily="18" charset="2"/>
              </a:rPr>
              <a:t>PHQ + mQHS = 90</a:t>
            </a:r>
          </a:p>
        </p:txBody>
      </p: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1141413" y="3152775"/>
            <a:ext cx="1687512" cy="1493838"/>
            <a:chOff x="719" y="1986"/>
            <a:chExt cx="1063" cy="941"/>
          </a:xfrm>
        </p:grpSpPr>
        <p:sp>
          <p:nvSpPr>
            <p:cNvPr id="47130" name="Line 27"/>
            <p:cNvSpPr>
              <a:spLocks noChangeShapeType="1"/>
            </p:cNvSpPr>
            <p:nvPr/>
          </p:nvSpPr>
          <p:spPr bwMode="auto">
            <a:xfrm>
              <a:off x="914" y="2703"/>
              <a:ext cx="8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7131" name="Line 28"/>
            <p:cNvSpPr>
              <a:spLocks noChangeShapeType="1"/>
            </p:cNvSpPr>
            <p:nvPr/>
          </p:nvSpPr>
          <p:spPr bwMode="auto">
            <a:xfrm rot="20700000" flipV="1">
              <a:off x="811" y="1986"/>
              <a:ext cx="188" cy="7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132" name="Text Box 29"/>
            <p:cNvSpPr txBox="1">
              <a:spLocks noChangeArrowheads="1"/>
            </p:cNvSpPr>
            <p:nvPr/>
          </p:nvSpPr>
          <p:spPr bwMode="auto">
            <a:xfrm>
              <a:off x="1077" y="2487"/>
              <a:ext cx="3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50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  <p:sp>
          <p:nvSpPr>
            <p:cNvPr id="47133" name="Text Box 30"/>
            <p:cNvSpPr txBox="1">
              <a:spLocks noChangeArrowheads="1"/>
            </p:cNvSpPr>
            <p:nvPr/>
          </p:nvSpPr>
          <p:spPr bwMode="auto">
            <a:xfrm>
              <a:off x="719" y="2669"/>
              <a:ext cx="2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H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7134" name="Line 38"/>
            <p:cNvSpPr>
              <a:spLocks noChangeShapeType="1"/>
            </p:cNvSpPr>
            <p:nvPr/>
          </p:nvSpPr>
          <p:spPr bwMode="auto">
            <a:xfrm>
              <a:off x="912" y="2640"/>
              <a:ext cx="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7135" name="Line 39"/>
            <p:cNvSpPr>
              <a:spLocks noChangeShapeType="1"/>
            </p:cNvSpPr>
            <p:nvPr/>
          </p:nvSpPr>
          <p:spPr bwMode="auto">
            <a:xfrm>
              <a:off x="971" y="2632"/>
              <a:ext cx="0" cy="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7136" name="Line 41"/>
            <p:cNvSpPr>
              <a:spLocks noChangeShapeType="1"/>
            </p:cNvSpPr>
            <p:nvPr/>
          </p:nvSpPr>
          <p:spPr bwMode="auto">
            <a:xfrm rot="-3000000">
              <a:off x="778" y="2413"/>
              <a:ext cx="7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7137" name="Text Box 42"/>
            <p:cNvSpPr txBox="1">
              <a:spLocks noChangeArrowheads="1"/>
            </p:cNvSpPr>
            <p:nvPr/>
          </p:nvSpPr>
          <p:spPr bwMode="auto">
            <a:xfrm>
              <a:off x="890" y="2263"/>
              <a:ext cx="3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40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  <p:sp>
          <p:nvSpPr>
            <p:cNvPr id="47138" name="Text Box 47"/>
            <p:cNvSpPr txBox="1">
              <a:spLocks noChangeArrowheads="1"/>
            </p:cNvSpPr>
            <p:nvPr/>
          </p:nvSpPr>
          <p:spPr bwMode="auto">
            <a:xfrm>
              <a:off x="1298" y="2192"/>
              <a:ext cx="2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Q</a:t>
              </a:r>
              <a:endParaRPr lang="en-US" altLang="en-US" sz="14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7139" name="Text Box 48"/>
            <p:cNvSpPr txBox="1">
              <a:spLocks noChangeArrowheads="1"/>
            </p:cNvSpPr>
            <p:nvPr/>
          </p:nvSpPr>
          <p:spPr bwMode="auto">
            <a:xfrm>
              <a:off x="727" y="2046"/>
              <a:ext cx="1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P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7140" name="Text Box 49"/>
            <p:cNvSpPr txBox="1">
              <a:spLocks noChangeArrowheads="1"/>
            </p:cNvSpPr>
            <p:nvPr/>
          </p:nvSpPr>
          <p:spPr bwMode="auto">
            <a:xfrm>
              <a:off x="1528" y="2715"/>
              <a:ext cx="2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S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7141" name="Oval 50"/>
            <p:cNvSpPr>
              <a:spLocks noChangeArrowheads="1"/>
            </p:cNvSpPr>
            <p:nvPr/>
          </p:nvSpPr>
          <p:spPr bwMode="auto">
            <a:xfrm>
              <a:off x="881" y="2102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42" name="Oval 51"/>
            <p:cNvSpPr>
              <a:spLocks noChangeArrowheads="1"/>
            </p:cNvSpPr>
            <p:nvPr/>
          </p:nvSpPr>
          <p:spPr bwMode="auto">
            <a:xfrm>
              <a:off x="1599" y="2673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43" name="Oval 52"/>
            <p:cNvSpPr>
              <a:spLocks noChangeArrowheads="1"/>
            </p:cNvSpPr>
            <p:nvPr/>
          </p:nvSpPr>
          <p:spPr bwMode="auto">
            <a:xfrm>
              <a:off x="1257" y="2230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839788" y="5268913"/>
            <a:ext cx="2433637" cy="1443037"/>
            <a:chOff x="142" y="3319"/>
            <a:chExt cx="1533" cy="909"/>
          </a:xfrm>
        </p:grpSpPr>
        <p:sp>
          <p:nvSpPr>
            <p:cNvPr id="47115" name="Line 44"/>
            <p:cNvSpPr>
              <a:spLocks noChangeShapeType="1"/>
            </p:cNvSpPr>
            <p:nvPr/>
          </p:nvSpPr>
          <p:spPr bwMode="auto">
            <a:xfrm>
              <a:off x="807" y="4006"/>
              <a:ext cx="8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7116" name="Line 45"/>
            <p:cNvSpPr>
              <a:spLocks noChangeShapeType="1"/>
            </p:cNvSpPr>
            <p:nvPr/>
          </p:nvSpPr>
          <p:spPr bwMode="auto">
            <a:xfrm rot="-1800000">
              <a:off x="752" y="3788"/>
              <a:ext cx="8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7117" name="Text Box 46"/>
            <p:cNvSpPr txBox="1">
              <a:spLocks noChangeArrowheads="1"/>
            </p:cNvSpPr>
            <p:nvPr/>
          </p:nvSpPr>
          <p:spPr bwMode="auto">
            <a:xfrm>
              <a:off x="1051" y="3817"/>
              <a:ext cx="3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30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  <p:sp>
          <p:nvSpPr>
            <p:cNvPr id="47118" name="Line 54"/>
            <p:cNvSpPr>
              <a:spLocks noChangeShapeType="1"/>
            </p:cNvSpPr>
            <p:nvPr/>
          </p:nvSpPr>
          <p:spPr bwMode="auto">
            <a:xfrm flipV="1">
              <a:off x="814" y="3319"/>
              <a:ext cx="2" cy="6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119" name="Line 55"/>
            <p:cNvSpPr>
              <a:spLocks noChangeShapeType="1"/>
            </p:cNvSpPr>
            <p:nvPr/>
          </p:nvSpPr>
          <p:spPr bwMode="auto">
            <a:xfrm flipH="1" flipV="1">
              <a:off x="159" y="3558"/>
              <a:ext cx="654" cy="4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120" name="Text Box 56"/>
            <p:cNvSpPr txBox="1">
              <a:spLocks noChangeArrowheads="1"/>
            </p:cNvSpPr>
            <p:nvPr/>
          </p:nvSpPr>
          <p:spPr bwMode="auto">
            <a:xfrm>
              <a:off x="510" y="3640"/>
              <a:ext cx="3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60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  <p:sp>
          <p:nvSpPr>
            <p:cNvPr id="47121" name="Oval 57"/>
            <p:cNvSpPr>
              <a:spLocks noChangeArrowheads="1"/>
            </p:cNvSpPr>
            <p:nvPr/>
          </p:nvSpPr>
          <p:spPr bwMode="auto">
            <a:xfrm>
              <a:off x="255" y="3612"/>
              <a:ext cx="56" cy="5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22" name="Oval 58"/>
            <p:cNvSpPr>
              <a:spLocks noChangeArrowheads="1"/>
            </p:cNvSpPr>
            <p:nvPr/>
          </p:nvSpPr>
          <p:spPr bwMode="auto">
            <a:xfrm>
              <a:off x="788" y="3465"/>
              <a:ext cx="56" cy="5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23" name="Oval 59"/>
            <p:cNvSpPr>
              <a:spLocks noChangeArrowheads="1"/>
            </p:cNvSpPr>
            <p:nvPr/>
          </p:nvSpPr>
          <p:spPr bwMode="auto">
            <a:xfrm>
              <a:off x="1393" y="3623"/>
              <a:ext cx="56" cy="5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24" name="Oval 60"/>
            <p:cNvSpPr>
              <a:spLocks noChangeArrowheads="1"/>
            </p:cNvSpPr>
            <p:nvPr/>
          </p:nvSpPr>
          <p:spPr bwMode="auto">
            <a:xfrm>
              <a:off x="1459" y="3978"/>
              <a:ext cx="56" cy="5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25" name="Text Box 61"/>
            <p:cNvSpPr txBox="1">
              <a:spLocks noChangeArrowheads="1"/>
            </p:cNvSpPr>
            <p:nvPr/>
          </p:nvSpPr>
          <p:spPr bwMode="auto">
            <a:xfrm>
              <a:off x="142" y="3650"/>
              <a:ext cx="2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T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7126" name="Text Box 62"/>
            <p:cNvSpPr txBox="1">
              <a:spLocks noChangeArrowheads="1"/>
            </p:cNvSpPr>
            <p:nvPr/>
          </p:nvSpPr>
          <p:spPr bwMode="auto">
            <a:xfrm>
              <a:off x="817" y="3380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U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7127" name="Text Box 63"/>
            <p:cNvSpPr txBox="1">
              <a:spLocks noChangeArrowheads="1"/>
            </p:cNvSpPr>
            <p:nvPr/>
          </p:nvSpPr>
          <p:spPr bwMode="auto">
            <a:xfrm>
              <a:off x="1252" y="3479"/>
              <a:ext cx="20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V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7128" name="Text Box 64"/>
            <p:cNvSpPr txBox="1">
              <a:spLocks noChangeArrowheads="1"/>
            </p:cNvSpPr>
            <p:nvPr/>
          </p:nvSpPr>
          <p:spPr bwMode="auto">
            <a:xfrm>
              <a:off x="1366" y="4016"/>
              <a:ext cx="24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W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7129" name="Text Box 65"/>
            <p:cNvSpPr txBox="1">
              <a:spLocks noChangeArrowheads="1"/>
            </p:cNvSpPr>
            <p:nvPr/>
          </p:nvSpPr>
          <p:spPr bwMode="auto">
            <a:xfrm>
              <a:off x="714" y="4015"/>
              <a:ext cx="2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Z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</p:grpSp>
      <p:sp>
        <p:nvSpPr>
          <p:cNvPr id="93251" name="Text Box 67"/>
          <p:cNvSpPr txBox="1">
            <a:spLocks noChangeArrowheads="1"/>
          </p:cNvSpPr>
          <p:nvPr/>
        </p:nvSpPr>
        <p:spPr bwMode="auto">
          <a:xfrm>
            <a:off x="4260850" y="5835650"/>
            <a:ext cx="2892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>
                <a:sym typeface="Euclid Symbol" pitchFamily="18" charset="2"/>
              </a:rPr>
              <a:t>TZU + mVZW = 90</a:t>
            </a:r>
          </a:p>
        </p:txBody>
      </p:sp>
      <p:sp>
        <p:nvSpPr>
          <p:cNvPr id="93252" name="Text Box 68"/>
          <p:cNvSpPr txBox="1">
            <a:spLocks noChangeArrowheads="1"/>
          </p:cNvSpPr>
          <p:nvPr/>
        </p:nvSpPr>
        <p:spPr bwMode="auto">
          <a:xfrm>
            <a:off x="3175" y="0"/>
            <a:ext cx="91408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Complementary and Supplementary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09" grpId="0"/>
      <p:bldP spid="93221" grpId="0"/>
      <p:bldP spid="932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11" name="Group 3"/>
          <p:cNvGraphicFramePr>
            <a:graphicFrameLocks noGrp="1"/>
          </p:cNvGraphicFramePr>
          <p:nvPr/>
        </p:nvGraphicFramePr>
        <p:xfrm>
          <a:off x="185738" y="1828800"/>
          <a:ext cx="8723312" cy="4660900"/>
        </p:xfrm>
        <a:graphic>
          <a:graphicData uri="http://schemas.openxmlformats.org/drawingml/2006/table">
            <a:tbl>
              <a:tblPr/>
              <a:tblGrid>
                <a:gridCol w="1874837"/>
                <a:gridCol w="6848475"/>
              </a:tblGrid>
              <a:tr h="4660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Definition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Supplementary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Angles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62" name="Text Box 11"/>
          <p:cNvSpPr txBox="1">
            <a:spLocks noChangeArrowheads="1"/>
          </p:cNvSpPr>
          <p:nvPr/>
        </p:nvSpPr>
        <p:spPr bwMode="auto">
          <a:xfrm>
            <a:off x="381000" y="762000"/>
            <a:ext cx="8070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If the sum of the measure of two angles is 180, they form a special  pair of angles called </a:t>
            </a:r>
            <a:r>
              <a:rPr lang="en-US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supplementary angles</a:t>
            </a:r>
            <a:r>
              <a:rPr lang="en-US" altLang="en-US"/>
              <a:t>.</a:t>
            </a:r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2133600" y="2057400"/>
            <a:ext cx="60753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Two angles are </a:t>
            </a:r>
            <a:r>
              <a:rPr lang="en-US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supplementary</a:t>
            </a:r>
            <a:r>
              <a:rPr lang="en-US" altLang="en-US"/>
              <a:t> if and only if (iff) the </a:t>
            </a:r>
            <a:br>
              <a:rPr lang="en-US" altLang="en-US"/>
            </a:br>
            <a:r>
              <a:rPr lang="en-US" altLang="en-US"/>
              <a:t>sum of their degree measure is </a:t>
            </a:r>
            <a:r>
              <a:rPr lang="en-US" altLang="en-US" b="1">
                <a:solidFill>
                  <a:srgbClr val="FF0000"/>
                </a:solidFill>
              </a:rPr>
              <a:t>180</a:t>
            </a:r>
            <a:r>
              <a:rPr lang="en-US" altLang="en-US"/>
              <a:t>. 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028950" y="3124200"/>
            <a:ext cx="1651000" cy="1370013"/>
            <a:chOff x="1908" y="1968"/>
            <a:chExt cx="1040" cy="863"/>
          </a:xfrm>
        </p:grpSpPr>
        <p:sp>
          <p:nvSpPr>
            <p:cNvPr id="49176" name="Line 14"/>
            <p:cNvSpPr>
              <a:spLocks noChangeShapeType="1"/>
            </p:cNvSpPr>
            <p:nvPr/>
          </p:nvSpPr>
          <p:spPr bwMode="auto">
            <a:xfrm flipH="1">
              <a:off x="1908" y="2590"/>
              <a:ext cx="8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9177" name="Line 15"/>
            <p:cNvSpPr>
              <a:spLocks noChangeShapeType="1"/>
            </p:cNvSpPr>
            <p:nvPr/>
          </p:nvSpPr>
          <p:spPr bwMode="auto">
            <a:xfrm rot="1800000" flipH="1" flipV="1">
              <a:off x="2074" y="2192"/>
              <a:ext cx="803" cy="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78" name="Text Box 16"/>
            <p:cNvSpPr txBox="1">
              <a:spLocks noChangeArrowheads="1"/>
            </p:cNvSpPr>
            <p:nvPr/>
          </p:nvSpPr>
          <p:spPr bwMode="auto">
            <a:xfrm>
              <a:off x="2284" y="2383"/>
              <a:ext cx="3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50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  <p:sp>
          <p:nvSpPr>
            <p:cNvPr id="49179" name="Text Box 17"/>
            <p:cNvSpPr txBox="1">
              <a:spLocks noChangeArrowheads="1"/>
            </p:cNvSpPr>
            <p:nvPr/>
          </p:nvSpPr>
          <p:spPr bwMode="auto">
            <a:xfrm>
              <a:off x="1968" y="2619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A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9180" name="Text Box 18"/>
            <p:cNvSpPr txBox="1">
              <a:spLocks noChangeArrowheads="1"/>
            </p:cNvSpPr>
            <p:nvPr/>
          </p:nvSpPr>
          <p:spPr bwMode="auto">
            <a:xfrm>
              <a:off x="2751" y="2535"/>
              <a:ext cx="1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B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9181" name="Text Box 19"/>
            <p:cNvSpPr txBox="1">
              <a:spLocks noChangeArrowheads="1"/>
            </p:cNvSpPr>
            <p:nvPr/>
          </p:nvSpPr>
          <p:spPr bwMode="auto">
            <a:xfrm>
              <a:off x="2318" y="1968"/>
              <a:ext cx="1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C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9182" name="Oval 20"/>
            <p:cNvSpPr>
              <a:spLocks noChangeArrowheads="1"/>
            </p:cNvSpPr>
            <p:nvPr/>
          </p:nvSpPr>
          <p:spPr bwMode="auto">
            <a:xfrm>
              <a:off x="2025" y="2560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83" name="Oval 21"/>
            <p:cNvSpPr>
              <a:spLocks noChangeArrowheads="1"/>
            </p:cNvSpPr>
            <p:nvPr/>
          </p:nvSpPr>
          <p:spPr bwMode="auto">
            <a:xfrm>
              <a:off x="2256" y="2080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013450" y="2916238"/>
            <a:ext cx="2252663" cy="1450975"/>
            <a:chOff x="3788" y="1837"/>
            <a:chExt cx="1419" cy="914"/>
          </a:xfrm>
        </p:grpSpPr>
        <p:sp>
          <p:nvSpPr>
            <p:cNvPr id="49168" name="Line 23"/>
            <p:cNvSpPr>
              <a:spLocks noChangeShapeType="1"/>
            </p:cNvSpPr>
            <p:nvPr/>
          </p:nvSpPr>
          <p:spPr bwMode="auto">
            <a:xfrm>
              <a:off x="4254" y="2524"/>
              <a:ext cx="953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69" name="Line 24"/>
            <p:cNvSpPr>
              <a:spLocks noChangeShapeType="1"/>
            </p:cNvSpPr>
            <p:nvPr/>
          </p:nvSpPr>
          <p:spPr bwMode="auto">
            <a:xfrm rot="3600000" flipH="1">
              <a:off x="3572" y="2127"/>
              <a:ext cx="794" cy="2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70" name="Text Box 25"/>
            <p:cNvSpPr txBox="1">
              <a:spLocks noChangeArrowheads="1"/>
            </p:cNvSpPr>
            <p:nvPr/>
          </p:nvSpPr>
          <p:spPr bwMode="auto">
            <a:xfrm>
              <a:off x="4224" y="2294"/>
              <a:ext cx="4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130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  <p:sp>
          <p:nvSpPr>
            <p:cNvPr id="49171" name="Oval 26"/>
            <p:cNvSpPr>
              <a:spLocks noChangeArrowheads="1"/>
            </p:cNvSpPr>
            <p:nvPr/>
          </p:nvSpPr>
          <p:spPr bwMode="auto">
            <a:xfrm>
              <a:off x="3788" y="2051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72" name="Oval 27"/>
            <p:cNvSpPr>
              <a:spLocks noChangeArrowheads="1"/>
            </p:cNvSpPr>
            <p:nvPr/>
          </p:nvSpPr>
          <p:spPr bwMode="auto">
            <a:xfrm>
              <a:off x="5032" y="2497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73" name="Text Box 28"/>
            <p:cNvSpPr txBox="1">
              <a:spLocks noChangeArrowheads="1"/>
            </p:cNvSpPr>
            <p:nvPr/>
          </p:nvSpPr>
          <p:spPr bwMode="auto">
            <a:xfrm>
              <a:off x="3802" y="1895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D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9174" name="Text Box 29"/>
            <p:cNvSpPr txBox="1">
              <a:spLocks noChangeArrowheads="1"/>
            </p:cNvSpPr>
            <p:nvPr/>
          </p:nvSpPr>
          <p:spPr bwMode="auto">
            <a:xfrm>
              <a:off x="4149" y="2525"/>
              <a:ext cx="19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E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49175" name="Text Box 30"/>
            <p:cNvSpPr txBox="1">
              <a:spLocks noChangeArrowheads="1"/>
            </p:cNvSpPr>
            <p:nvPr/>
          </p:nvSpPr>
          <p:spPr bwMode="auto">
            <a:xfrm>
              <a:off x="4967" y="2539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F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</p:grpSp>
      <p:sp>
        <p:nvSpPr>
          <p:cNvPr id="94241" name="Text Box 33"/>
          <p:cNvSpPr txBox="1">
            <a:spLocks noChangeArrowheads="1"/>
          </p:cNvSpPr>
          <p:nvPr/>
        </p:nvSpPr>
        <p:spPr bwMode="auto">
          <a:xfrm>
            <a:off x="3128963" y="5192713"/>
            <a:ext cx="4287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>
                <a:sym typeface="Euclid Symbol" pitchFamily="18" charset="2"/>
              </a:rPr>
              <a:t>ABC + mDEF = 50 + 130 = 180</a:t>
            </a:r>
          </a:p>
        </p:txBody>
      </p:sp>
      <p:sp>
        <p:nvSpPr>
          <p:cNvPr id="94242" name="Text Box 34"/>
          <p:cNvSpPr txBox="1">
            <a:spLocks noChangeArrowheads="1"/>
          </p:cNvSpPr>
          <p:nvPr/>
        </p:nvSpPr>
        <p:spPr bwMode="auto">
          <a:xfrm>
            <a:off x="3175" y="0"/>
            <a:ext cx="91408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Complementary and Supplementary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4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4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4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0" grpId="0"/>
      <p:bldP spid="9424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49"/>
          <p:cNvGrpSpPr>
            <a:grpSpLocks/>
          </p:cNvGrpSpPr>
          <p:nvPr/>
        </p:nvGrpSpPr>
        <p:grpSpPr bwMode="auto">
          <a:xfrm>
            <a:off x="1054100" y="1074738"/>
            <a:ext cx="1763713" cy="1258887"/>
            <a:chOff x="664" y="677"/>
            <a:chExt cx="1111" cy="793"/>
          </a:xfrm>
        </p:grpSpPr>
        <p:sp>
          <p:nvSpPr>
            <p:cNvPr id="51246" name="Line 4"/>
            <p:cNvSpPr>
              <a:spLocks noChangeShapeType="1"/>
            </p:cNvSpPr>
            <p:nvPr/>
          </p:nvSpPr>
          <p:spPr bwMode="auto">
            <a:xfrm>
              <a:off x="907" y="1337"/>
              <a:ext cx="8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247" name="Line 5"/>
            <p:cNvSpPr>
              <a:spLocks noChangeShapeType="1"/>
            </p:cNvSpPr>
            <p:nvPr/>
          </p:nvSpPr>
          <p:spPr bwMode="auto">
            <a:xfrm rot="-900000" flipH="1" flipV="1">
              <a:off x="664" y="677"/>
              <a:ext cx="159" cy="6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248" name="Text Box 6"/>
            <p:cNvSpPr txBox="1">
              <a:spLocks noChangeArrowheads="1"/>
            </p:cNvSpPr>
            <p:nvPr/>
          </p:nvSpPr>
          <p:spPr bwMode="auto">
            <a:xfrm>
              <a:off x="836" y="1139"/>
              <a:ext cx="4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105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  <p:sp>
          <p:nvSpPr>
            <p:cNvPr id="51249" name="Text Box 7"/>
            <p:cNvSpPr txBox="1">
              <a:spLocks noChangeArrowheads="1"/>
            </p:cNvSpPr>
            <p:nvPr/>
          </p:nvSpPr>
          <p:spPr bwMode="auto">
            <a:xfrm>
              <a:off x="703" y="1258"/>
              <a:ext cx="2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H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536950" y="1284288"/>
            <a:ext cx="1743075" cy="1235075"/>
            <a:chOff x="2750" y="809"/>
            <a:chExt cx="1098" cy="778"/>
          </a:xfrm>
        </p:grpSpPr>
        <p:grpSp>
          <p:nvGrpSpPr>
            <p:cNvPr id="51241" name="Group 9"/>
            <p:cNvGrpSpPr>
              <a:grpSpLocks/>
            </p:cNvGrpSpPr>
            <p:nvPr/>
          </p:nvGrpSpPr>
          <p:grpSpPr bwMode="auto">
            <a:xfrm rot="1938111">
              <a:off x="2750" y="809"/>
              <a:ext cx="778" cy="778"/>
              <a:chOff x="2750" y="926"/>
              <a:chExt cx="778" cy="778"/>
            </a:xfrm>
          </p:grpSpPr>
          <p:sp>
            <p:nvSpPr>
              <p:cNvPr id="51244" name="Line 10"/>
              <p:cNvSpPr>
                <a:spLocks noChangeShapeType="1"/>
              </p:cNvSpPr>
              <p:nvPr/>
            </p:nvSpPr>
            <p:spPr bwMode="auto">
              <a:xfrm>
                <a:off x="3510" y="926"/>
                <a:ext cx="0" cy="77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45" name="Line 11"/>
              <p:cNvSpPr>
                <a:spLocks noChangeShapeType="1"/>
              </p:cNvSpPr>
              <p:nvPr/>
            </p:nvSpPr>
            <p:spPr bwMode="auto">
              <a:xfrm rot="4500000">
                <a:off x="3139" y="636"/>
                <a:ext cx="0" cy="77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1242" name="Text Box 12"/>
            <p:cNvSpPr txBox="1">
              <a:spLocks noChangeArrowheads="1"/>
            </p:cNvSpPr>
            <p:nvPr/>
          </p:nvSpPr>
          <p:spPr bwMode="auto">
            <a:xfrm>
              <a:off x="3269" y="1041"/>
              <a:ext cx="3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75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  <p:sp>
          <p:nvSpPr>
            <p:cNvPr id="51243" name="Text Box 13"/>
            <p:cNvSpPr txBox="1">
              <a:spLocks noChangeArrowheads="1"/>
            </p:cNvSpPr>
            <p:nvPr/>
          </p:nvSpPr>
          <p:spPr bwMode="auto">
            <a:xfrm>
              <a:off x="3662" y="97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I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</p:grpSp>
      <p:sp>
        <p:nvSpPr>
          <p:cNvPr id="51204" name="Text Box 14"/>
          <p:cNvSpPr txBox="1">
            <a:spLocks noChangeArrowheads="1"/>
          </p:cNvSpPr>
          <p:nvPr/>
        </p:nvSpPr>
        <p:spPr bwMode="auto">
          <a:xfrm>
            <a:off x="82550" y="635000"/>
            <a:ext cx="688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Some examples of supplementary angles are shown below.</a:t>
            </a: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6518275" y="1757363"/>
            <a:ext cx="2227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>
                <a:sym typeface="Euclid Symbol" pitchFamily="18" charset="2"/>
              </a:rPr>
              <a:t>H + mI = 180</a:t>
            </a: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4237038" y="3694113"/>
            <a:ext cx="3074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>
                <a:sym typeface="Euclid Symbol" pitchFamily="18" charset="2"/>
              </a:rPr>
              <a:t>PHQ + mQHS = 180</a:t>
            </a:r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555625" y="3027363"/>
            <a:ext cx="2687638" cy="1416050"/>
            <a:chOff x="89" y="2051"/>
            <a:chExt cx="1693" cy="892"/>
          </a:xfrm>
        </p:grpSpPr>
        <p:sp>
          <p:nvSpPr>
            <p:cNvPr id="51229" name="Line 18"/>
            <p:cNvSpPr>
              <a:spLocks noChangeShapeType="1"/>
            </p:cNvSpPr>
            <p:nvPr/>
          </p:nvSpPr>
          <p:spPr bwMode="auto">
            <a:xfrm>
              <a:off x="914" y="2703"/>
              <a:ext cx="8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230" name="Line 19"/>
            <p:cNvSpPr>
              <a:spLocks noChangeShapeType="1"/>
            </p:cNvSpPr>
            <p:nvPr/>
          </p:nvSpPr>
          <p:spPr bwMode="auto">
            <a:xfrm rot="-900000" flipH="1" flipV="1">
              <a:off x="89" y="2594"/>
              <a:ext cx="811" cy="2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231" name="Text Box 20"/>
            <p:cNvSpPr txBox="1">
              <a:spLocks noChangeArrowheads="1"/>
            </p:cNvSpPr>
            <p:nvPr/>
          </p:nvSpPr>
          <p:spPr bwMode="auto">
            <a:xfrm>
              <a:off x="1077" y="2487"/>
              <a:ext cx="3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50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  <p:sp>
          <p:nvSpPr>
            <p:cNvPr id="51232" name="Text Box 21"/>
            <p:cNvSpPr txBox="1">
              <a:spLocks noChangeArrowheads="1"/>
            </p:cNvSpPr>
            <p:nvPr/>
          </p:nvSpPr>
          <p:spPr bwMode="auto">
            <a:xfrm>
              <a:off x="809" y="2705"/>
              <a:ext cx="2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H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51233" name="Line 24"/>
            <p:cNvSpPr>
              <a:spLocks noChangeShapeType="1"/>
            </p:cNvSpPr>
            <p:nvPr/>
          </p:nvSpPr>
          <p:spPr bwMode="auto">
            <a:xfrm rot="-3000000">
              <a:off x="778" y="2421"/>
              <a:ext cx="7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234" name="Text Box 25"/>
            <p:cNvSpPr txBox="1">
              <a:spLocks noChangeArrowheads="1"/>
            </p:cNvSpPr>
            <p:nvPr/>
          </p:nvSpPr>
          <p:spPr bwMode="auto">
            <a:xfrm>
              <a:off x="556" y="2481"/>
              <a:ext cx="4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130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  <p:sp>
          <p:nvSpPr>
            <p:cNvPr id="51235" name="Text Box 26"/>
            <p:cNvSpPr txBox="1">
              <a:spLocks noChangeArrowheads="1"/>
            </p:cNvSpPr>
            <p:nvPr/>
          </p:nvSpPr>
          <p:spPr bwMode="auto">
            <a:xfrm>
              <a:off x="1298" y="2192"/>
              <a:ext cx="2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Q</a:t>
              </a:r>
              <a:endParaRPr lang="en-US" altLang="en-US" sz="14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51236" name="Text Box 27"/>
            <p:cNvSpPr txBox="1">
              <a:spLocks noChangeArrowheads="1"/>
            </p:cNvSpPr>
            <p:nvPr/>
          </p:nvSpPr>
          <p:spPr bwMode="auto">
            <a:xfrm>
              <a:off x="142" y="2731"/>
              <a:ext cx="1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P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51237" name="Text Box 28"/>
            <p:cNvSpPr txBox="1">
              <a:spLocks noChangeArrowheads="1"/>
            </p:cNvSpPr>
            <p:nvPr/>
          </p:nvSpPr>
          <p:spPr bwMode="auto">
            <a:xfrm>
              <a:off x="1528" y="2715"/>
              <a:ext cx="2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S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51238" name="Oval 29"/>
            <p:cNvSpPr>
              <a:spLocks noChangeArrowheads="1"/>
            </p:cNvSpPr>
            <p:nvPr/>
          </p:nvSpPr>
          <p:spPr bwMode="auto">
            <a:xfrm>
              <a:off x="205" y="2674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39" name="Oval 30"/>
            <p:cNvSpPr>
              <a:spLocks noChangeArrowheads="1"/>
            </p:cNvSpPr>
            <p:nvPr/>
          </p:nvSpPr>
          <p:spPr bwMode="auto">
            <a:xfrm>
              <a:off x="1599" y="2673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40" name="Oval 31"/>
            <p:cNvSpPr>
              <a:spLocks noChangeArrowheads="1"/>
            </p:cNvSpPr>
            <p:nvPr/>
          </p:nvSpPr>
          <p:spPr bwMode="auto">
            <a:xfrm>
              <a:off x="1257" y="2230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97328" name="Text Box 48"/>
          <p:cNvSpPr txBox="1">
            <a:spLocks noChangeArrowheads="1"/>
          </p:cNvSpPr>
          <p:nvPr/>
        </p:nvSpPr>
        <p:spPr bwMode="auto">
          <a:xfrm>
            <a:off x="4260850" y="5092700"/>
            <a:ext cx="297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>
                <a:sym typeface="Euclid Symbol" pitchFamily="18" charset="2"/>
              </a:rPr>
              <a:t>TZU + mUZV = 180</a:t>
            </a:r>
          </a:p>
        </p:txBody>
      </p: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823913" y="4911725"/>
            <a:ext cx="2406650" cy="1847850"/>
            <a:chOff x="519" y="3094"/>
            <a:chExt cx="1516" cy="1164"/>
          </a:xfrm>
        </p:grpSpPr>
        <p:sp>
          <p:nvSpPr>
            <p:cNvPr id="51213" name="Line 33"/>
            <p:cNvSpPr>
              <a:spLocks noChangeShapeType="1"/>
            </p:cNvSpPr>
            <p:nvPr/>
          </p:nvSpPr>
          <p:spPr bwMode="auto">
            <a:xfrm>
              <a:off x="1194" y="3781"/>
              <a:ext cx="841" cy="2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214" name="Line 34"/>
            <p:cNvSpPr>
              <a:spLocks noChangeShapeType="1"/>
            </p:cNvSpPr>
            <p:nvPr/>
          </p:nvSpPr>
          <p:spPr bwMode="auto">
            <a:xfrm rot="-1800000">
              <a:off x="1139" y="3563"/>
              <a:ext cx="8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215" name="Text Box 35"/>
            <p:cNvSpPr txBox="1">
              <a:spLocks noChangeArrowheads="1"/>
            </p:cNvSpPr>
            <p:nvPr/>
          </p:nvSpPr>
          <p:spPr bwMode="auto">
            <a:xfrm>
              <a:off x="1402" y="3664"/>
              <a:ext cx="3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60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  <p:sp>
          <p:nvSpPr>
            <p:cNvPr id="51216" name="Line 36"/>
            <p:cNvSpPr>
              <a:spLocks noChangeShapeType="1"/>
            </p:cNvSpPr>
            <p:nvPr/>
          </p:nvSpPr>
          <p:spPr bwMode="auto">
            <a:xfrm flipV="1">
              <a:off x="1201" y="3094"/>
              <a:ext cx="2" cy="6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217" name="Line 37"/>
            <p:cNvSpPr>
              <a:spLocks noChangeShapeType="1"/>
            </p:cNvSpPr>
            <p:nvPr/>
          </p:nvSpPr>
          <p:spPr bwMode="auto">
            <a:xfrm flipH="1">
              <a:off x="519" y="3778"/>
              <a:ext cx="681" cy="3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218" name="Text Box 38"/>
            <p:cNvSpPr txBox="1">
              <a:spLocks noChangeArrowheads="1"/>
            </p:cNvSpPr>
            <p:nvPr/>
          </p:nvSpPr>
          <p:spPr bwMode="auto">
            <a:xfrm>
              <a:off x="798" y="3604"/>
              <a:ext cx="4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120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  <p:sp>
          <p:nvSpPr>
            <p:cNvPr id="51219" name="Oval 39"/>
            <p:cNvSpPr>
              <a:spLocks noChangeArrowheads="1"/>
            </p:cNvSpPr>
            <p:nvPr/>
          </p:nvSpPr>
          <p:spPr bwMode="auto">
            <a:xfrm>
              <a:off x="676" y="4035"/>
              <a:ext cx="56" cy="5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20" name="Oval 40"/>
            <p:cNvSpPr>
              <a:spLocks noChangeArrowheads="1"/>
            </p:cNvSpPr>
            <p:nvPr/>
          </p:nvSpPr>
          <p:spPr bwMode="auto">
            <a:xfrm>
              <a:off x="1175" y="3240"/>
              <a:ext cx="56" cy="5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21" name="Oval 41"/>
            <p:cNvSpPr>
              <a:spLocks noChangeArrowheads="1"/>
            </p:cNvSpPr>
            <p:nvPr/>
          </p:nvSpPr>
          <p:spPr bwMode="auto">
            <a:xfrm>
              <a:off x="1780" y="3398"/>
              <a:ext cx="56" cy="5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22" name="Oval 42"/>
            <p:cNvSpPr>
              <a:spLocks noChangeArrowheads="1"/>
            </p:cNvSpPr>
            <p:nvPr/>
          </p:nvSpPr>
          <p:spPr bwMode="auto">
            <a:xfrm>
              <a:off x="1791" y="3944"/>
              <a:ext cx="56" cy="5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23" name="Text Box 43"/>
            <p:cNvSpPr txBox="1">
              <a:spLocks noChangeArrowheads="1"/>
            </p:cNvSpPr>
            <p:nvPr/>
          </p:nvSpPr>
          <p:spPr bwMode="auto">
            <a:xfrm>
              <a:off x="687" y="4046"/>
              <a:ext cx="2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T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51224" name="Text Box 44"/>
            <p:cNvSpPr txBox="1">
              <a:spLocks noChangeArrowheads="1"/>
            </p:cNvSpPr>
            <p:nvPr/>
          </p:nvSpPr>
          <p:spPr bwMode="auto">
            <a:xfrm>
              <a:off x="1204" y="3155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U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51225" name="Text Box 45"/>
            <p:cNvSpPr txBox="1">
              <a:spLocks noChangeArrowheads="1"/>
            </p:cNvSpPr>
            <p:nvPr/>
          </p:nvSpPr>
          <p:spPr bwMode="auto">
            <a:xfrm>
              <a:off x="1639" y="3254"/>
              <a:ext cx="20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V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51226" name="Text Box 46"/>
            <p:cNvSpPr txBox="1">
              <a:spLocks noChangeArrowheads="1"/>
            </p:cNvSpPr>
            <p:nvPr/>
          </p:nvSpPr>
          <p:spPr bwMode="auto">
            <a:xfrm>
              <a:off x="1668" y="3982"/>
              <a:ext cx="24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W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51227" name="Text Box 47"/>
            <p:cNvSpPr txBox="1">
              <a:spLocks noChangeArrowheads="1"/>
            </p:cNvSpPr>
            <p:nvPr/>
          </p:nvSpPr>
          <p:spPr bwMode="auto">
            <a:xfrm>
              <a:off x="1101" y="3790"/>
              <a:ext cx="2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Z</a:t>
              </a:r>
              <a:endParaRPr lang="en-US" altLang="en-US" sz="1600" b="1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51228" name="Text Box 51"/>
            <p:cNvSpPr txBox="1">
              <a:spLocks noChangeArrowheads="1"/>
            </p:cNvSpPr>
            <p:nvPr/>
          </p:nvSpPr>
          <p:spPr bwMode="auto">
            <a:xfrm>
              <a:off x="1197" y="3486"/>
              <a:ext cx="3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60</a:t>
              </a:r>
              <a:r>
                <a:rPr lang="en-US" altLang="en-US" sz="1600" b="1">
                  <a:latin typeface="Comic Sans MS" panose="030F0702030302020204" pitchFamily="66" charset="0"/>
                  <a:cs typeface="Arial" panose="020B0604020202020204" pitchFamily="34" charset="0"/>
                </a:rPr>
                <a:t>°</a:t>
              </a:r>
            </a:p>
          </p:txBody>
        </p:sp>
      </p:grpSp>
      <p:sp>
        <p:nvSpPr>
          <p:cNvPr id="97333" name="Text Box 53"/>
          <p:cNvSpPr txBox="1">
            <a:spLocks noChangeArrowheads="1"/>
          </p:cNvSpPr>
          <p:nvPr/>
        </p:nvSpPr>
        <p:spPr bwMode="auto">
          <a:xfrm>
            <a:off x="5389563" y="5554663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702030302020204" pitchFamily="66" charset="0"/>
              </a:rPr>
              <a:t>and</a:t>
            </a:r>
            <a:endParaRPr lang="en-US" altLang="en-US" sz="1600" b="1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97334" name="Text Box 54"/>
          <p:cNvSpPr txBox="1">
            <a:spLocks noChangeArrowheads="1"/>
          </p:cNvSpPr>
          <p:nvPr/>
        </p:nvSpPr>
        <p:spPr bwMode="auto">
          <a:xfrm>
            <a:off x="4243388" y="5989638"/>
            <a:ext cx="3033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>
                <a:sym typeface="Euclid Symbol" pitchFamily="18" charset="2"/>
              </a:rPr>
              <a:t>TZU + mVZW = 180</a:t>
            </a:r>
          </a:p>
        </p:txBody>
      </p:sp>
      <p:sp>
        <p:nvSpPr>
          <p:cNvPr id="97336" name="Text Box 56"/>
          <p:cNvSpPr txBox="1">
            <a:spLocks noChangeArrowheads="1"/>
          </p:cNvSpPr>
          <p:nvPr/>
        </p:nvSpPr>
        <p:spPr bwMode="auto">
          <a:xfrm>
            <a:off x="3175" y="0"/>
            <a:ext cx="91408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Complementary and Supplementary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5" grpId="0"/>
      <p:bldP spid="97296" grpId="0"/>
      <p:bldP spid="97328" grpId="0"/>
      <p:bldP spid="97333" grpId="0"/>
      <p:bldP spid="9733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82550" y="769938"/>
            <a:ext cx="4210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Suppose </a:t>
            </a:r>
            <a:r>
              <a:rPr lang="en-US" altLang="en-US">
                <a:sym typeface="Euclid Symbol" pitchFamily="18" charset="2"/>
              </a:rPr>
              <a:t>A  B  and  </a:t>
            </a:r>
            <a:r>
              <a:rPr lang="en-US" altLang="en-US" i="1">
                <a:sym typeface="Euclid Symbol" pitchFamily="18" charset="2"/>
              </a:rPr>
              <a:t>m</a:t>
            </a:r>
            <a:r>
              <a:rPr lang="en-US" altLang="en-US">
                <a:sym typeface="Euclid Symbol" pitchFamily="18" charset="2"/>
              </a:rPr>
              <a:t>A = 52.</a:t>
            </a:r>
          </a:p>
        </p:txBody>
      </p:sp>
      <p:sp>
        <p:nvSpPr>
          <p:cNvPr id="53251" name="Text Box 4"/>
          <p:cNvSpPr txBox="1">
            <a:spLocks noChangeArrowheads="1"/>
          </p:cNvSpPr>
          <p:nvPr/>
        </p:nvSpPr>
        <p:spPr bwMode="auto">
          <a:xfrm>
            <a:off x="111125" y="1306513"/>
            <a:ext cx="6740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Find the measure of an angle that is supplementary to </a:t>
            </a:r>
            <a:r>
              <a:rPr lang="en-US" altLang="en-US">
                <a:sym typeface="Euclid Symbol" pitchFamily="18" charset="2"/>
              </a:rPr>
              <a:t>B.</a:t>
            </a:r>
          </a:p>
        </p:txBody>
      </p:sp>
      <p:grpSp>
        <p:nvGrpSpPr>
          <p:cNvPr id="53252" name="Group 16"/>
          <p:cNvGrpSpPr>
            <a:grpSpLocks/>
          </p:cNvGrpSpPr>
          <p:nvPr/>
        </p:nvGrpSpPr>
        <p:grpSpPr bwMode="auto">
          <a:xfrm>
            <a:off x="2733675" y="2287588"/>
            <a:ext cx="1514475" cy="1468437"/>
            <a:chOff x="417" y="1441"/>
            <a:chExt cx="954" cy="925"/>
          </a:xfrm>
        </p:grpSpPr>
        <p:grpSp>
          <p:nvGrpSpPr>
            <p:cNvPr id="53271" name="Group 7"/>
            <p:cNvGrpSpPr>
              <a:grpSpLocks/>
            </p:cNvGrpSpPr>
            <p:nvPr/>
          </p:nvGrpSpPr>
          <p:grpSpPr bwMode="auto">
            <a:xfrm>
              <a:off x="567" y="1441"/>
              <a:ext cx="804" cy="804"/>
              <a:chOff x="567" y="1441"/>
              <a:chExt cx="804" cy="804"/>
            </a:xfrm>
          </p:grpSpPr>
          <p:sp>
            <p:nvSpPr>
              <p:cNvPr id="53274" name="Line 5"/>
              <p:cNvSpPr>
                <a:spLocks noChangeShapeType="1"/>
              </p:cNvSpPr>
              <p:nvPr/>
            </p:nvSpPr>
            <p:spPr bwMode="auto">
              <a:xfrm>
                <a:off x="567" y="2160"/>
                <a:ext cx="8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75" name="Line 6"/>
              <p:cNvSpPr>
                <a:spLocks noChangeShapeType="1"/>
              </p:cNvSpPr>
              <p:nvPr/>
            </p:nvSpPr>
            <p:spPr bwMode="auto">
              <a:xfrm rot="-3120000">
                <a:off x="418" y="1843"/>
                <a:ext cx="8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3272" name="Text Box 8"/>
            <p:cNvSpPr txBox="1">
              <a:spLocks noChangeArrowheads="1"/>
            </p:cNvSpPr>
            <p:nvPr/>
          </p:nvSpPr>
          <p:spPr bwMode="auto">
            <a:xfrm>
              <a:off x="417" y="2154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53273" name="Text Box 13"/>
            <p:cNvSpPr txBox="1">
              <a:spLocks noChangeArrowheads="1"/>
            </p:cNvSpPr>
            <p:nvPr/>
          </p:nvSpPr>
          <p:spPr bwMode="auto">
            <a:xfrm>
              <a:off x="658" y="1972"/>
              <a:ext cx="3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52°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730500" y="2298700"/>
            <a:ext cx="1514475" cy="1468438"/>
            <a:chOff x="417" y="1441"/>
            <a:chExt cx="954" cy="925"/>
          </a:xfrm>
        </p:grpSpPr>
        <p:grpSp>
          <p:nvGrpSpPr>
            <p:cNvPr id="53266" name="Group 18"/>
            <p:cNvGrpSpPr>
              <a:grpSpLocks/>
            </p:cNvGrpSpPr>
            <p:nvPr/>
          </p:nvGrpSpPr>
          <p:grpSpPr bwMode="auto">
            <a:xfrm>
              <a:off x="567" y="1441"/>
              <a:ext cx="804" cy="804"/>
              <a:chOff x="567" y="1441"/>
              <a:chExt cx="804" cy="804"/>
            </a:xfrm>
          </p:grpSpPr>
          <p:sp>
            <p:nvSpPr>
              <p:cNvPr id="53269" name="Line 19"/>
              <p:cNvSpPr>
                <a:spLocks noChangeShapeType="1"/>
              </p:cNvSpPr>
              <p:nvPr/>
            </p:nvSpPr>
            <p:spPr bwMode="auto">
              <a:xfrm>
                <a:off x="567" y="2160"/>
                <a:ext cx="8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70" name="Line 20"/>
              <p:cNvSpPr>
                <a:spLocks noChangeShapeType="1"/>
              </p:cNvSpPr>
              <p:nvPr/>
            </p:nvSpPr>
            <p:spPr bwMode="auto">
              <a:xfrm rot="-3120000">
                <a:off x="418" y="1843"/>
                <a:ext cx="8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3267" name="Text Box 21"/>
            <p:cNvSpPr txBox="1">
              <a:spLocks noChangeArrowheads="1"/>
            </p:cNvSpPr>
            <p:nvPr/>
          </p:nvSpPr>
          <p:spPr bwMode="auto">
            <a:xfrm>
              <a:off x="417" y="2154"/>
              <a:ext cx="1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53268" name="Text Box 22"/>
            <p:cNvSpPr txBox="1">
              <a:spLocks noChangeArrowheads="1"/>
            </p:cNvSpPr>
            <p:nvPr/>
          </p:nvSpPr>
          <p:spPr bwMode="auto">
            <a:xfrm>
              <a:off x="658" y="1972"/>
              <a:ext cx="3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52°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020888" y="2417763"/>
            <a:ext cx="1743075" cy="1014412"/>
            <a:chOff x="1273" y="1528"/>
            <a:chExt cx="1098" cy="639"/>
          </a:xfrm>
        </p:grpSpPr>
        <p:sp>
          <p:nvSpPr>
            <p:cNvPr id="53264" name="Line 23"/>
            <p:cNvSpPr>
              <a:spLocks noChangeShapeType="1"/>
            </p:cNvSpPr>
            <p:nvPr/>
          </p:nvSpPr>
          <p:spPr bwMode="auto">
            <a:xfrm flipV="1">
              <a:off x="1875" y="1528"/>
              <a:ext cx="496" cy="63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3265" name="Line 24"/>
            <p:cNvSpPr>
              <a:spLocks noChangeShapeType="1"/>
            </p:cNvSpPr>
            <p:nvPr/>
          </p:nvSpPr>
          <p:spPr bwMode="auto">
            <a:xfrm flipH="1">
              <a:off x="1273" y="2167"/>
              <a:ext cx="60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2027238" y="2413000"/>
            <a:ext cx="1743075" cy="1014413"/>
            <a:chOff x="1273" y="1528"/>
            <a:chExt cx="1098" cy="639"/>
          </a:xfrm>
        </p:grpSpPr>
        <p:sp>
          <p:nvSpPr>
            <p:cNvPr id="53262" name="Line 27"/>
            <p:cNvSpPr>
              <a:spLocks noChangeShapeType="1"/>
            </p:cNvSpPr>
            <p:nvPr/>
          </p:nvSpPr>
          <p:spPr bwMode="auto">
            <a:xfrm flipV="1">
              <a:off x="1875" y="1528"/>
              <a:ext cx="496" cy="63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3263" name="Line 28"/>
            <p:cNvSpPr>
              <a:spLocks noChangeShapeType="1"/>
            </p:cNvSpPr>
            <p:nvPr/>
          </p:nvSpPr>
          <p:spPr bwMode="auto">
            <a:xfrm flipH="1">
              <a:off x="1273" y="2167"/>
              <a:ext cx="60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06525" name="Text Box 29"/>
          <p:cNvSpPr txBox="1">
            <a:spLocks noChangeArrowheads="1"/>
          </p:cNvSpPr>
          <p:nvPr/>
        </p:nvSpPr>
        <p:spPr bwMode="auto">
          <a:xfrm>
            <a:off x="5053013" y="3125788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6526" name="Text Box 30"/>
          <p:cNvSpPr txBox="1">
            <a:spLocks noChangeArrowheads="1"/>
          </p:cNvSpPr>
          <p:nvPr/>
        </p:nvSpPr>
        <p:spPr bwMode="auto">
          <a:xfrm>
            <a:off x="1962150" y="4252913"/>
            <a:ext cx="186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ym typeface="Euclid Symbol" pitchFamily="18" charset="2"/>
              </a:rPr>
              <a:t>B + 1 = 180</a:t>
            </a:r>
          </a:p>
        </p:txBody>
      </p:sp>
      <p:sp>
        <p:nvSpPr>
          <p:cNvPr id="106527" name="Text Box 31"/>
          <p:cNvSpPr txBox="1">
            <a:spLocks noChangeArrowheads="1"/>
          </p:cNvSpPr>
          <p:nvPr/>
        </p:nvSpPr>
        <p:spPr bwMode="auto">
          <a:xfrm>
            <a:off x="1962150" y="4673600"/>
            <a:ext cx="1855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ym typeface="Euclid Symbol" pitchFamily="18" charset="2"/>
              </a:rPr>
              <a:t>1 = 180 – B</a:t>
            </a:r>
          </a:p>
        </p:txBody>
      </p:sp>
      <p:sp>
        <p:nvSpPr>
          <p:cNvPr id="106529" name="Text Box 33"/>
          <p:cNvSpPr txBox="1">
            <a:spLocks noChangeArrowheads="1"/>
          </p:cNvSpPr>
          <p:nvPr/>
        </p:nvSpPr>
        <p:spPr bwMode="auto">
          <a:xfrm>
            <a:off x="1962150" y="5094288"/>
            <a:ext cx="178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ym typeface="Euclid Symbol" pitchFamily="18" charset="2"/>
              </a:rPr>
              <a:t>1 = 180 – 52</a:t>
            </a:r>
          </a:p>
        </p:txBody>
      </p:sp>
      <p:sp>
        <p:nvSpPr>
          <p:cNvPr id="106530" name="Text Box 34"/>
          <p:cNvSpPr txBox="1">
            <a:spLocks noChangeArrowheads="1"/>
          </p:cNvSpPr>
          <p:nvPr/>
        </p:nvSpPr>
        <p:spPr bwMode="auto">
          <a:xfrm>
            <a:off x="1962150" y="5514975"/>
            <a:ext cx="1322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ym typeface="Euclid Symbol" pitchFamily="18" charset="2"/>
              </a:rPr>
              <a:t>1 = 128</a:t>
            </a:r>
            <a:r>
              <a:rPr lang="en-US" altLang="en-US">
                <a:cs typeface="Arial" panose="020B0604020202020204" pitchFamily="34" charset="0"/>
                <a:sym typeface="Euclid Symbol" pitchFamily="18" charset="2"/>
              </a:rPr>
              <a:t>°</a:t>
            </a:r>
          </a:p>
        </p:txBody>
      </p:sp>
      <p:sp>
        <p:nvSpPr>
          <p:cNvPr id="106531" name="Text Box 35"/>
          <p:cNvSpPr txBox="1">
            <a:spLocks noChangeArrowheads="1"/>
          </p:cNvSpPr>
          <p:nvPr/>
        </p:nvSpPr>
        <p:spPr bwMode="auto">
          <a:xfrm>
            <a:off x="2743200" y="152400"/>
            <a:ext cx="3736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cs typeface="Arial" charset="0"/>
              </a:rPr>
              <a:t>Congruent Angles</a:t>
            </a:r>
            <a:endParaRPr lang="en-US" sz="3600" b="1" dirty="0"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139 L 0.25 0.0013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6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6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6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6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25" grpId="0"/>
      <p:bldP spid="106526" grpId="0"/>
      <p:bldP spid="106527" grpId="0"/>
      <p:bldP spid="106529" grpId="0"/>
      <p:bldP spid="10653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66" name="Text Box 22"/>
          <p:cNvSpPr txBox="1">
            <a:spLocks noChangeArrowheads="1"/>
          </p:cNvSpPr>
          <p:nvPr/>
        </p:nvSpPr>
        <p:spPr bwMode="auto">
          <a:xfrm>
            <a:off x="471409" y="922338"/>
            <a:ext cx="403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1)  If  m</a:t>
            </a:r>
            <a:r>
              <a:rPr lang="en-US" altLang="en-US" dirty="0">
                <a:sym typeface="Euclid Symbol" pitchFamily="18" charset="2"/>
              </a:rPr>
              <a:t>1 = 2x + 3  and  the m3 = 3x + 2,  then find the m3</a:t>
            </a:r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490539" y="2652562"/>
            <a:ext cx="6629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2)  If  </a:t>
            </a:r>
            <a:r>
              <a:rPr lang="en-US" altLang="en-US" dirty="0" err="1"/>
              <a:t>m</a:t>
            </a:r>
            <a:r>
              <a:rPr lang="en-US" altLang="en-US" dirty="0" err="1">
                <a:sym typeface="Euclid Symbol" pitchFamily="18" charset="2"/>
              </a:rPr>
              <a:t>ABD</a:t>
            </a:r>
            <a:r>
              <a:rPr lang="en-US" altLang="en-US" dirty="0">
                <a:sym typeface="Euclid Symbol" pitchFamily="18" charset="2"/>
              </a:rPr>
              <a:t> = 4x + 5  and  the </a:t>
            </a:r>
            <a:r>
              <a:rPr lang="en-US" altLang="en-US" dirty="0" err="1">
                <a:sym typeface="Euclid Symbol" pitchFamily="18" charset="2"/>
              </a:rPr>
              <a:t>mDBC</a:t>
            </a:r>
            <a:r>
              <a:rPr lang="en-US" altLang="en-US" dirty="0">
                <a:sym typeface="Euclid Symbol" pitchFamily="18" charset="2"/>
              </a:rPr>
              <a:t> = 2x + 1,  then find the </a:t>
            </a:r>
            <a:r>
              <a:rPr lang="en-US" altLang="en-US" dirty="0" err="1">
                <a:sym typeface="Euclid Symbol" pitchFamily="18" charset="2"/>
              </a:rPr>
              <a:t>mEBC</a:t>
            </a:r>
            <a:endParaRPr lang="en-US" altLang="en-US" dirty="0">
              <a:sym typeface="Euclid Symbol" pitchFamily="18" charset="2"/>
            </a:endParaRP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471409" y="4117917"/>
            <a:ext cx="7426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3)  If  m</a:t>
            </a:r>
            <a:r>
              <a:rPr lang="en-US" altLang="en-US" dirty="0">
                <a:sym typeface="Euclid Symbol" pitchFamily="18" charset="2"/>
              </a:rPr>
              <a:t>1 = 4x - 13  and  the m3 = 2x + 19,  then find the m4</a:t>
            </a:r>
          </a:p>
        </p:txBody>
      </p:sp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486993" y="5092354"/>
            <a:ext cx="8126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4)  If  m</a:t>
            </a:r>
            <a:r>
              <a:rPr lang="en-US" altLang="en-US">
                <a:sym typeface="Euclid Symbol" pitchFamily="18" charset="2"/>
              </a:rPr>
              <a:t>EBG = 7x + 11  and  the mEBH = 2x + 7,  then find the m1</a:t>
            </a:r>
          </a:p>
        </p:txBody>
      </p:sp>
      <p:sp>
        <p:nvSpPr>
          <p:cNvPr id="108570" name="Text Box 26"/>
          <p:cNvSpPr txBox="1">
            <a:spLocks noChangeArrowheads="1"/>
          </p:cNvSpPr>
          <p:nvPr/>
        </p:nvSpPr>
        <p:spPr bwMode="auto">
          <a:xfrm>
            <a:off x="474662" y="2054225"/>
            <a:ext cx="2087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  <a:sym typeface="Euclid Symbol" pitchFamily="18" charset="2"/>
              </a:rPr>
              <a:t>x = 17;  3 = 37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  <a:sym typeface="Euclid Symbol" pitchFamily="18" charset="2"/>
              </a:rPr>
              <a:t>°</a:t>
            </a:r>
          </a:p>
        </p:txBody>
      </p:sp>
      <p:sp>
        <p:nvSpPr>
          <p:cNvPr id="108571" name="Rectangle 27"/>
          <p:cNvSpPr>
            <a:spLocks noChangeArrowheads="1"/>
          </p:cNvSpPr>
          <p:nvPr/>
        </p:nvSpPr>
        <p:spPr bwMode="auto">
          <a:xfrm>
            <a:off x="490539" y="3546400"/>
            <a:ext cx="2611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  <a:sym typeface="Euclid Symbol" pitchFamily="18" charset="2"/>
              </a:rPr>
              <a:t>x = 29;  EBC = 121°</a:t>
            </a:r>
          </a:p>
        </p:txBody>
      </p:sp>
      <p:sp>
        <p:nvSpPr>
          <p:cNvPr id="108572" name="Rectangle 28"/>
          <p:cNvSpPr>
            <a:spLocks noChangeArrowheads="1"/>
          </p:cNvSpPr>
          <p:nvPr/>
        </p:nvSpPr>
        <p:spPr bwMode="auto">
          <a:xfrm>
            <a:off x="474663" y="4588146"/>
            <a:ext cx="2087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  <a:sym typeface="Euclid Symbol" pitchFamily="18" charset="2"/>
              </a:rPr>
              <a:t>x = 16;  4 = 39°</a:t>
            </a:r>
          </a:p>
        </p:txBody>
      </p:sp>
      <p:sp>
        <p:nvSpPr>
          <p:cNvPr id="108573" name="Rectangle 29"/>
          <p:cNvSpPr>
            <a:spLocks noChangeArrowheads="1"/>
          </p:cNvSpPr>
          <p:nvPr/>
        </p:nvSpPr>
        <p:spPr bwMode="auto">
          <a:xfrm>
            <a:off x="474663" y="5562583"/>
            <a:ext cx="2087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  <a:sym typeface="Euclid Symbol" pitchFamily="18" charset="2"/>
              </a:rPr>
              <a:t>x = 18;  1 = 43°</a:t>
            </a:r>
          </a:p>
        </p:txBody>
      </p:sp>
      <p:grpSp>
        <p:nvGrpSpPr>
          <p:cNvPr id="55306" name="Group 35"/>
          <p:cNvGrpSpPr>
            <a:grpSpLocks/>
          </p:cNvGrpSpPr>
          <p:nvPr/>
        </p:nvGrpSpPr>
        <p:grpSpPr bwMode="auto">
          <a:xfrm>
            <a:off x="6096000" y="381000"/>
            <a:ext cx="2438400" cy="2438400"/>
            <a:chOff x="4144" y="421"/>
            <a:chExt cx="1536" cy="1536"/>
          </a:xfrm>
        </p:grpSpPr>
        <p:grpSp>
          <p:nvGrpSpPr>
            <p:cNvPr id="55308" name="Group 21"/>
            <p:cNvGrpSpPr>
              <a:grpSpLocks/>
            </p:cNvGrpSpPr>
            <p:nvPr/>
          </p:nvGrpSpPr>
          <p:grpSpPr bwMode="auto">
            <a:xfrm>
              <a:off x="4144" y="421"/>
              <a:ext cx="1536" cy="1536"/>
              <a:chOff x="3838" y="421"/>
              <a:chExt cx="1536" cy="1536"/>
            </a:xfrm>
          </p:grpSpPr>
          <p:sp>
            <p:nvSpPr>
              <p:cNvPr id="55313" name="Line 3"/>
              <p:cNvSpPr>
                <a:spLocks noChangeShapeType="1"/>
              </p:cNvSpPr>
              <p:nvPr/>
            </p:nvSpPr>
            <p:spPr bwMode="auto">
              <a:xfrm>
                <a:off x="4599" y="421"/>
                <a:ext cx="0" cy="15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lg" len="lg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314" name="Line 4"/>
              <p:cNvSpPr>
                <a:spLocks noChangeShapeType="1"/>
              </p:cNvSpPr>
              <p:nvPr/>
            </p:nvSpPr>
            <p:spPr bwMode="auto">
              <a:xfrm rot="5400000">
                <a:off x="4606" y="401"/>
                <a:ext cx="0" cy="15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lg" len="lg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315" name="Line 5"/>
              <p:cNvSpPr>
                <a:spLocks noChangeShapeType="1"/>
              </p:cNvSpPr>
              <p:nvPr/>
            </p:nvSpPr>
            <p:spPr bwMode="auto">
              <a:xfrm rot="2700000">
                <a:off x="4606" y="392"/>
                <a:ext cx="0" cy="15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lg" len="lg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316" name="Line 6"/>
              <p:cNvSpPr>
                <a:spLocks noChangeShapeType="1"/>
              </p:cNvSpPr>
              <p:nvPr/>
            </p:nvSpPr>
            <p:spPr bwMode="auto">
              <a:xfrm flipH="1">
                <a:off x="4530" y="1104"/>
                <a:ext cx="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317" name="Line 7"/>
              <p:cNvSpPr>
                <a:spLocks noChangeShapeType="1"/>
              </p:cNvSpPr>
              <p:nvPr/>
            </p:nvSpPr>
            <p:spPr bwMode="auto">
              <a:xfrm>
                <a:off x="4537" y="1097"/>
                <a:ext cx="0" cy="6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318" name="Oval 8"/>
              <p:cNvSpPr>
                <a:spLocks noChangeArrowheads="1"/>
              </p:cNvSpPr>
              <p:nvPr/>
            </p:nvSpPr>
            <p:spPr bwMode="auto">
              <a:xfrm>
                <a:off x="4576" y="540"/>
                <a:ext cx="46" cy="46"/>
              </a:xfrm>
              <a:prstGeom prst="ellipse">
                <a:avLst/>
              </a:prstGeom>
              <a:gradFill rotWithShape="1">
                <a:gsLst>
                  <a:gs pos="0">
                    <a:srgbClr val="FF00FF"/>
                  </a:gs>
                  <a:gs pos="100000">
                    <a:srgbClr val="7600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  <a:headEnd/>
                    <a:tailEnd type="none" w="lg" len="lg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319" name="Oval 9"/>
              <p:cNvSpPr>
                <a:spLocks noChangeArrowheads="1"/>
              </p:cNvSpPr>
              <p:nvPr/>
            </p:nvSpPr>
            <p:spPr bwMode="auto">
              <a:xfrm>
                <a:off x="4575" y="1801"/>
                <a:ext cx="46" cy="46"/>
              </a:xfrm>
              <a:prstGeom prst="ellipse">
                <a:avLst/>
              </a:prstGeom>
              <a:gradFill rotWithShape="1">
                <a:gsLst>
                  <a:gs pos="0">
                    <a:srgbClr val="FF00FF"/>
                  </a:gs>
                  <a:gs pos="100000">
                    <a:srgbClr val="7600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  <a:headEnd/>
                    <a:tailEnd type="none" w="lg" len="lg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320" name="Oval 10"/>
              <p:cNvSpPr>
                <a:spLocks noChangeArrowheads="1"/>
              </p:cNvSpPr>
              <p:nvPr/>
            </p:nvSpPr>
            <p:spPr bwMode="auto">
              <a:xfrm>
                <a:off x="4156" y="1562"/>
                <a:ext cx="46" cy="46"/>
              </a:xfrm>
              <a:prstGeom prst="ellipse">
                <a:avLst/>
              </a:prstGeom>
              <a:gradFill rotWithShape="1">
                <a:gsLst>
                  <a:gs pos="0">
                    <a:srgbClr val="FF00FF"/>
                  </a:gs>
                  <a:gs pos="100000">
                    <a:srgbClr val="7600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  <a:headEnd/>
                    <a:tailEnd type="none" w="lg" len="lg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321" name="Oval 11"/>
              <p:cNvSpPr>
                <a:spLocks noChangeArrowheads="1"/>
              </p:cNvSpPr>
              <p:nvPr/>
            </p:nvSpPr>
            <p:spPr bwMode="auto">
              <a:xfrm>
                <a:off x="3969" y="1147"/>
                <a:ext cx="46" cy="46"/>
              </a:xfrm>
              <a:prstGeom prst="ellipse">
                <a:avLst/>
              </a:prstGeom>
              <a:gradFill rotWithShape="1">
                <a:gsLst>
                  <a:gs pos="0">
                    <a:srgbClr val="FF00FF"/>
                  </a:gs>
                  <a:gs pos="100000">
                    <a:srgbClr val="7600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  <a:headEnd/>
                    <a:tailEnd type="none" w="lg" len="lg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322" name="Oval 12"/>
              <p:cNvSpPr>
                <a:spLocks noChangeArrowheads="1"/>
              </p:cNvSpPr>
              <p:nvPr/>
            </p:nvSpPr>
            <p:spPr bwMode="auto">
              <a:xfrm>
                <a:off x="5020" y="700"/>
                <a:ext cx="46" cy="46"/>
              </a:xfrm>
              <a:prstGeom prst="ellipse">
                <a:avLst/>
              </a:prstGeom>
              <a:gradFill rotWithShape="1">
                <a:gsLst>
                  <a:gs pos="0">
                    <a:srgbClr val="FF00FF"/>
                  </a:gs>
                  <a:gs pos="100000">
                    <a:srgbClr val="7600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  <a:headEnd/>
                    <a:tailEnd type="none" w="lg" len="lg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323" name="Oval 13"/>
              <p:cNvSpPr>
                <a:spLocks noChangeArrowheads="1"/>
              </p:cNvSpPr>
              <p:nvPr/>
            </p:nvSpPr>
            <p:spPr bwMode="auto">
              <a:xfrm>
                <a:off x="5189" y="1145"/>
                <a:ext cx="46" cy="46"/>
              </a:xfrm>
              <a:prstGeom prst="ellipse">
                <a:avLst/>
              </a:prstGeom>
              <a:gradFill rotWithShape="1">
                <a:gsLst>
                  <a:gs pos="0">
                    <a:srgbClr val="FF00FF"/>
                  </a:gs>
                  <a:gs pos="100000">
                    <a:srgbClr val="7600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  <a:headEnd/>
                    <a:tailEnd type="none" w="lg" len="lg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324" name="Text Box 14"/>
              <p:cNvSpPr txBox="1">
                <a:spLocks noChangeArrowheads="1"/>
              </p:cNvSpPr>
              <p:nvPr/>
            </p:nvSpPr>
            <p:spPr bwMode="auto">
              <a:xfrm>
                <a:off x="3878" y="1153"/>
                <a:ext cx="19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latin typeface="Comic Sans MS" panose="030F0702030302020204" pitchFamily="66" charset="0"/>
                  </a:rPr>
                  <a:t>A</a:t>
                </a:r>
              </a:p>
            </p:txBody>
          </p:sp>
          <p:sp>
            <p:nvSpPr>
              <p:cNvPr id="55325" name="Text Box 15"/>
              <p:cNvSpPr txBox="1">
                <a:spLocks noChangeArrowheads="1"/>
              </p:cNvSpPr>
              <p:nvPr/>
            </p:nvSpPr>
            <p:spPr bwMode="auto">
              <a:xfrm>
                <a:off x="4611" y="1186"/>
                <a:ext cx="18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latin typeface="Comic Sans MS" panose="030F0702030302020204" pitchFamily="66" charset="0"/>
                  </a:rPr>
                  <a:t>B</a:t>
                </a:r>
              </a:p>
            </p:txBody>
          </p:sp>
          <p:sp>
            <p:nvSpPr>
              <p:cNvPr id="55326" name="Text Box 16"/>
              <p:cNvSpPr txBox="1">
                <a:spLocks noChangeArrowheads="1"/>
              </p:cNvSpPr>
              <p:nvPr/>
            </p:nvSpPr>
            <p:spPr bwMode="auto">
              <a:xfrm>
                <a:off x="5140" y="1157"/>
                <a:ext cx="18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latin typeface="Comic Sans MS" panose="030F0702030302020204" pitchFamily="66" charset="0"/>
                  </a:rPr>
                  <a:t>C</a:t>
                </a:r>
              </a:p>
            </p:txBody>
          </p:sp>
          <p:sp>
            <p:nvSpPr>
              <p:cNvPr id="55327" name="Text Box 17"/>
              <p:cNvSpPr txBox="1">
                <a:spLocks noChangeArrowheads="1"/>
              </p:cNvSpPr>
              <p:nvPr/>
            </p:nvSpPr>
            <p:spPr bwMode="auto">
              <a:xfrm>
                <a:off x="5003" y="672"/>
                <a:ext cx="19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latin typeface="Comic Sans MS" panose="030F0702030302020204" pitchFamily="66" charset="0"/>
                  </a:rPr>
                  <a:t>D</a:t>
                </a:r>
              </a:p>
            </p:txBody>
          </p:sp>
          <p:sp>
            <p:nvSpPr>
              <p:cNvPr id="55328" name="Text Box 18"/>
              <p:cNvSpPr txBox="1">
                <a:spLocks noChangeArrowheads="1"/>
              </p:cNvSpPr>
              <p:nvPr/>
            </p:nvSpPr>
            <p:spPr bwMode="auto">
              <a:xfrm>
                <a:off x="4134" y="1573"/>
                <a:ext cx="18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latin typeface="Comic Sans MS" panose="030F0702030302020204" pitchFamily="66" charset="0"/>
                  </a:rPr>
                  <a:t>E</a:t>
                </a:r>
              </a:p>
            </p:txBody>
          </p:sp>
          <p:sp>
            <p:nvSpPr>
              <p:cNvPr id="55329" name="Text Box 19"/>
              <p:cNvSpPr txBox="1">
                <a:spLocks noChangeArrowheads="1"/>
              </p:cNvSpPr>
              <p:nvPr/>
            </p:nvSpPr>
            <p:spPr bwMode="auto">
              <a:xfrm>
                <a:off x="4423" y="494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latin typeface="Comic Sans MS" panose="030F0702030302020204" pitchFamily="66" charset="0"/>
                  </a:rPr>
                  <a:t>G</a:t>
                </a:r>
              </a:p>
            </p:txBody>
          </p:sp>
          <p:sp>
            <p:nvSpPr>
              <p:cNvPr id="55330" name="Text Box 20"/>
              <p:cNvSpPr txBox="1">
                <a:spLocks noChangeArrowheads="1"/>
              </p:cNvSpPr>
              <p:nvPr/>
            </p:nvSpPr>
            <p:spPr bwMode="auto">
              <a:xfrm>
                <a:off x="4604" y="1749"/>
                <a:ext cx="2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latin typeface="Comic Sans MS" panose="030F0702030302020204" pitchFamily="66" charset="0"/>
                  </a:rPr>
                  <a:t>H</a:t>
                </a:r>
              </a:p>
            </p:txBody>
          </p:sp>
        </p:grpSp>
        <p:sp>
          <p:nvSpPr>
            <p:cNvPr id="55309" name="Text Box 30"/>
            <p:cNvSpPr txBox="1">
              <a:spLocks noChangeArrowheads="1"/>
            </p:cNvSpPr>
            <p:nvPr/>
          </p:nvSpPr>
          <p:spPr bwMode="auto">
            <a:xfrm>
              <a:off x="4906" y="871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55310" name="Text Box 32"/>
            <p:cNvSpPr txBox="1">
              <a:spLocks noChangeArrowheads="1"/>
            </p:cNvSpPr>
            <p:nvPr/>
          </p:nvSpPr>
          <p:spPr bwMode="auto">
            <a:xfrm>
              <a:off x="5021" y="968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55311" name="Text Box 33"/>
            <p:cNvSpPr txBox="1">
              <a:spLocks noChangeArrowheads="1"/>
            </p:cNvSpPr>
            <p:nvPr/>
          </p:nvSpPr>
          <p:spPr bwMode="auto">
            <a:xfrm>
              <a:off x="4707" y="1293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55312" name="Text Box 34"/>
            <p:cNvSpPr txBox="1">
              <a:spLocks noChangeArrowheads="1"/>
            </p:cNvSpPr>
            <p:nvPr/>
          </p:nvSpPr>
          <p:spPr bwMode="auto">
            <a:xfrm>
              <a:off x="4557" y="1179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mic Sans MS" panose="030F0702030302020204" pitchFamily="66" charset="0"/>
                </a:rPr>
                <a:t>4</a:t>
              </a:r>
            </a:p>
          </p:txBody>
        </p:sp>
      </p:grpSp>
      <p:sp>
        <p:nvSpPr>
          <p:cNvPr id="108580" name="Text Box 36"/>
          <p:cNvSpPr txBox="1">
            <a:spLocks noChangeArrowheads="1"/>
          </p:cNvSpPr>
          <p:nvPr/>
        </p:nvSpPr>
        <p:spPr bwMode="auto">
          <a:xfrm>
            <a:off x="2057400" y="304800"/>
            <a:ext cx="3736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cs typeface="Arial" charset="0"/>
              </a:rPr>
              <a:t>Congruent Angles</a:t>
            </a:r>
            <a:endParaRPr lang="en-US" sz="3600" b="1" dirty="0"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8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66" grpId="0"/>
      <p:bldP spid="108567" grpId="0"/>
      <p:bldP spid="108568" grpId="0"/>
      <p:bldP spid="108569" grpId="0"/>
      <p:bldP spid="108570" grpId="0"/>
      <p:bldP spid="108571" grpId="0"/>
      <p:bldP spid="108572" grpId="0"/>
      <p:bldP spid="1085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14400"/>
            <a:ext cx="5562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Angle Pair Relationship Essential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19400"/>
            <a:ext cx="7772400" cy="3276600"/>
          </a:xfrm>
        </p:spPr>
        <p:txBody>
          <a:bodyPr rtlCol="0">
            <a:normAutofit fontScale="62500" lnSpcReduction="20000"/>
          </a:bodyPr>
          <a:lstStyle/>
          <a:p>
            <a:pPr marL="91440" indent="-9144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6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do I prove geometric theorems involving lines, </a:t>
            </a:r>
            <a:r>
              <a:rPr lang="en-US" altLang="en-US" sz="6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angles?</a:t>
            </a:r>
          </a:p>
          <a:p>
            <a:pPr marL="91440" indent="-91440" fontAlgn="auto">
              <a:spcAft>
                <a:spcPts val="0"/>
              </a:spcAft>
              <a:defRPr/>
            </a:pPr>
            <a:r>
              <a:rPr lang="en-US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Standard:  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MCC9-12.G.CO.9 Prove theorems about lines and angles. Theorems include: vertical angles are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congruent; when 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transversal crosses parallel lines, alternate interior angles are congruent and corresponding angles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are congruent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points on a perpendicular bisector of a line segment are exactly those equidistant from the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segment’s endpoints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91440" indent="-9144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2362200" y="6096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cs typeface="Arial" charset="0"/>
              </a:rPr>
              <a:t>Straight Angles</a:t>
            </a:r>
            <a:endParaRPr lang="en-US" sz="3600" b="1" dirty="0"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1620838" y="296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381000" y="2289175"/>
            <a:ext cx="86121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___________ are two rays that are part </a:t>
            </a:r>
            <a:r>
              <a:rPr lang="en-US" altLang="en-US" dirty="0" smtClean="0"/>
              <a:t>of </a:t>
            </a:r>
            <a:r>
              <a:rPr lang="en-US" altLang="en-US" dirty="0"/>
              <a:t>the same line and have only their endpoints in common.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304800" y="2209800"/>
            <a:ext cx="1749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Opposite rays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828800" y="3333750"/>
            <a:ext cx="5484813" cy="454025"/>
            <a:chOff x="1152" y="1911"/>
            <a:chExt cx="3455" cy="286"/>
          </a:xfrm>
        </p:grpSpPr>
        <p:sp>
          <p:nvSpPr>
            <p:cNvPr id="12302" name="Line 9"/>
            <p:cNvSpPr>
              <a:spLocks noChangeShapeType="1"/>
            </p:cNvSpPr>
            <p:nvPr/>
          </p:nvSpPr>
          <p:spPr bwMode="auto">
            <a:xfrm>
              <a:off x="1152" y="2149"/>
              <a:ext cx="34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03" name="Group 10"/>
            <p:cNvGrpSpPr>
              <a:grpSpLocks/>
            </p:cNvGrpSpPr>
            <p:nvPr/>
          </p:nvGrpSpPr>
          <p:grpSpPr bwMode="auto">
            <a:xfrm>
              <a:off x="2772" y="1911"/>
              <a:ext cx="201" cy="286"/>
              <a:chOff x="1675" y="2725"/>
              <a:chExt cx="201" cy="286"/>
            </a:xfrm>
          </p:grpSpPr>
          <p:sp>
            <p:nvSpPr>
              <p:cNvPr id="12306" name="Oval 11"/>
              <p:cNvSpPr>
                <a:spLocks noChangeArrowheads="1"/>
              </p:cNvSpPr>
              <p:nvPr/>
            </p:nvSpPr>
            <p:spPr bwMode="auto">
              <a:xfrm>
                <a:off x="1738" y="2925"/>
                <a:ext cx="86" cy="8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66FF"/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07" name="Text Box 12"/>
              <p:cNvSpPr txBox="1">
                <a:spLocks noChangeArrowheads="1"/>
              </p:cNvSpPr>
              <p:nvPr/>
            </p:nvSpPr>
            <p:spPr bwMode="auto">
              <a:xfrm>
                <a:off x="1675" y="2725"/>
                <a:ext cx="2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00" b="1"/>
                  <a:t>X</a:t>
                </a:r>
              </a:p>
            </p:txBody>
          </p:sp>
        </p:grpSp>
        <p:sp>
          <p:nvSpPr>
            <p:cNvPr id="12304" name="Text Box 13"/>
            <p:cNvSpPr txBox="1">
              <a:spLocks noChangeArrowheads="1"/>
            </p:cNvSpPr>
            <p:nvPr/>
          </p:nvSpPr>
          <p:spPr bwMode="auto">
            <a:xfrm>
              <a:off x="1615" y="1931"/>
              <a:ext cx="2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/>
                <a:t>Y</a:t>
              </a:r>
            </a:p>
          </p:txBody>
        </p:sp>
        <p:sp>
          <p:nvSpPr>
            <p:cNvPr id="12305" name="Text Box 14"/>
            <p:cNvSpPr txBox="1">
              <a:spLocks noChangeArrowheads="1"/>
            </p:cNvSpPr>
            <p:nvPr/>
          </p:nvSpPr>
          <p:spPr bwMode="auto">
            <a:xfrm>
              <a:off x="3925" y="1926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/>
                <a:t>Z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608263" y="4219575"/>
            <a:ext cx="3894137" cy="396875"/>
            <a:chOff x="1643" y="2658"/>
            <a:chExt cx="2453" cy="250"/>
          </a:xfrm>
        </p:grpSpPr>
        <p:sp>
          <p:nvSpPr>
            <p:cNvPr id="12299" name="Text Box 16"/>
            <p:cNvSpPr txBox="1">
              <a:spLocks noChangeArrowheads="1"/>
            </p:cNvSpPr>
            <p:nvPr/>
          </p:nvSpPr>
          <p:spPr bwMode="auto">
            <a:xfrm>
              <a:off x="1643" y="2658"/>
              <a:ext cx="24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XY  and  XZ  are ____________.</a:t>
              </a:r>
            </a:p>
          </p:txBody>
        </p:sp>
        <p:sp>
          <p:nvSpPr>
            <p:cNvPr id="12300" name="Line 17"/>
            <p:cNvSpPr>
              <a:spLocks noChangeShapeType="1"/>
            </p:cNvSpPr>
            <p:nvPr/>
          </p:nvSpPr>
          <p:spPr bwMode="auto">
            <a:xfrm>
              <a:off x="1702" y="2677"/>
              <a:ext cx="2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8"/>
            <p:cNvSpPr>
              <a:spLocks noChangeShapeType="1"/>
            </p:cNvSpPr>
            <p:nvPr/>
          </p:nvSpPr>
          <p:spPr bwMode="auto">
            <a:xfrm>
              <a:off x="2346" y="2677"/>
              <a:ext cx="2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755" name="Text Box 19"/>
          <p:cNvSpPr txBox="1">
            <a:spLocks noChangeArrowheads="1"/>
          </p:cNvSpPr>
          <p:nvPr/>
        </p:nvSpPr>
        <p:spPr bwMode="auto">
          <a:xfrm>
            <a:off x="4876800" y="4114800"/>
            <a:ext cx="169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opposite rays</a:t>
            </a:r>
          </a:p>
        </p:txBody>
      </p:sp>
      <p:sp>
        <p:nvSpPr>
          <p:cNvPr id="116756" name="Text Box 20"/>
          <p:cNvSpPr txBox="1">
            <a:spLocks noChangeArrowheads="1"/>
          </p:cNvSpPr>
          <p:nvPr/>
        </p:nvSpPr>
        <p:spPr bwMode="auto">
          <a:xfrm>
            <a:off x="457200" y="5248275"/>
            <a:ext cx="8143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The figure formed by opposite rays is also referred to as a ____________.  A straight angle measures 180 degrees.</a:t>
            </a:r>
          </a:p>
        </p:txBody>
      </p:sp>
      <p:sp>
        <p:nvSpPr>
          <p:cNvPr id="116757" name="Text Box 21"/>
          <p:cNvSpPr txBox="1">
            <a:spLocks noChangeArrowheads="1"/>
          </p:cNvSpPr>
          <p:nvPr/>
        </p:nvSpPr>
        <p:spPr bwMode="auto">
          <a:xfrm>
            <a:off x="609600" y="5562600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straight 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/>
      <p:bldP spid="116743" grpId="0"/>
      <p:bldP spid="116755" grpId="0"/>
      <p:bldP spid="116756" grpId="0"/>
      <p:bldP spid="1167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895600" y="685800"/>
            <a:ext cx="3173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cs typeface="Arial" charset="0"/>
              </a:rPr>
              <a:t>Naming Angles</a:t>
            </a:r>
            <a:endParaRPr lang="en-US" sz="3600" b="1" dirty="0"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grpSp>
        <p:nvGrpSpPr>
          <p:cNvPr id="14339" name="Group 4"/>
          <p:cNvGrpSpPr>
            <a:grpSpLocks/>
          </p:cNvGrpSpPr>
          <p:nvPr/>
        </p:nvGrpSpPr>
        <p:grpSpPr bwMode="auto">
          <a:xfrm>
            <a:off x="3509963" y="4195763"/>
            <a:ext cx="5484812" cy="77787"/>
            <a:chOff x="1499" y="2194"/>
            <a:chExt cx="3455" cy="49"/>
          </a:xfrm>
        </p:grpSpPr>
        <p:grpSp>
          <p:nvGrpSpPr>
            <p:cNvPr id="14387" name="Group 5"/>
            <p:cNvGrpSpPr>
              <a:grpSpLocks/>
            </p:cNvGrpSpPr>
            <p:nvPr/>
          </p:nvGrpSpPr>
          <p:grpSpPr bwMode="auto">
            <a:xfrm>
              <a:off x="1500" y="2217"/>
              <a:ext cx="3454" cy="1"/>
              <a:chOff x="1372" y="2431"/>
              <a:chExt cx="3454" cy="1"/>
            </a:xfrm>
          </p:grpSpPr>
          <p:sp>
            <p:nvSpPr>
              <p:cNvPr id="14389" name="Line 6"/>
              <p:cNvSpPr>
                <a:spLocks noChangeShapeType="1"/>
              </p:cNvSpPr>
              <p:nvPr/>
            </p:nvSpPr>
            <p:spPr bwMode="auto">
              <a:xfrm>
                <a:off x="3099" y="2432"/>
                <a:ext cx="172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0" name="Line 7"/>
              <p:cNvSpPr>
                <a:spLocks noChangeShapeType="1"/>
              </p:cNvSpPr>
              <p:nvPr/>
            </p:nvSpPr>
            <p:spPr bwMode="auto">
              <a:xfrm>
                <a:off x="1372" y="2431"/>
                <a:ext cx="1727" cy="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88" name="Rectangle 8"/>
            <p:cNvSpPr>
              <a:spLocks noChangeArrowheads="1"/>
            </p:cNvSpPr>
            <p:nvPr/>
          </p:nvSpPr>
          <p:spPr bwMode="auto">
            <a:xfrm>
              <a:off x="1499" y="2194"/>
              <a:ext cx="1728" cy="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340" name="Group 9"/>
          <p:cNvGrpSpPr>
            <a:grpSpLocks/>
          </p:cNvGrpSpPr>
          <p:nvPr/>
        </p:nvGrpSpPr>
        <p:grpSpPr bwMode="auto">
          <a:xfrm rot="-3584482">
            <a:off x="3509169" y="4160044"/>
            <a:ext cx="5484813" cy="136525"/>
            <a:chOff x="1913" y="2615"/>
            <a:chExt cx="3455" cy="86"/>
          </a:xfrm>
        </p:grpSpPr>
        <p:grpSp>
          <p:nvGrpSpPr>
            <p:cNvPr id="14381" name="Group 10"/>
            <p:cNvGrpSpPr>
              <a:grpSpLocks/>
            </p:cNvGrpSpPr>
            <p:nvPr/>
          </p:nvGrpSpPr>
          <p:grpSpPr bwMode="auto">
            <a:xfrm>
              <a:off x="1913" y="2635"/>
              <a:ext cx="3455" cy="49"/>
              <a:chOff x="1499" y="2194"/>
              <a:chExt cx="3455" cy="49"/>
            </a:xfrm>
          </p:grpSpPr>
          <p:grpSp>
            <p:nvGrpSpPr>
              <p:cNvPr id="14383" name="Group 11"/>
              <p:cNvGrpSpPr>
                <a:grpSpLocks/>
              </p:cNvGrpSpPr>
              <p:nvPr/>
            </p:nvGrpSpPr>
            <p:grpSpPr bwMode="auto">
              <a:xfrm>
                <a:off x="1500" y="2217"/>
                <a:ext cx="3454" cy="1"/>
                <a:chOff x="1372" y="2431"/>
                <a:chExt cx="3454" cy="1"/>
              </a:xfrm>
            </p:grpSpPr>
            <p:sp>
              <p:nvSpPr>
                <p:cNvPr id="14385" name="Line 12"/>
                <p:cNvSpPr>
                  <a:spLocks noChangeShapeType="1"/>
                </p:cNvSpPr>
                <p:nvPr/>
              </p:nvSpPr>
              <p:spPr bwMode="auto">
                <a:xfrm>
                  <a:off x="3099" y="2432"/>
                  <a:ext cx="172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6" name="Line 13"/>
                <p:cNvSpPr>
                  <a:spLocks noChangeShapeType="1"/>
                </p:cNvSpPr>
                <p:nvPr/>
              </p:nvSpPr>
              <p:spPr bwMode="auto">
                <a:xfrm>
                  <a:off x="1372" y="2431"/>
                  <a:ext cx="1727" cy="0"/>
                </a:xfrm>
                <a:prstGeom prst="line">
                  <a:avLst/>
                </a:prstGeom>
                <a:noFill/>
                <a:ln w="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84" name="Rectangle 14"/>
              <p:cNvSpPr>
                <a:spLocks noChangeArrowheads="1"/>
              </p:cNvSpPr>
              <p:nvPr/>
            </p:nvSpPr>
            <p:spPr bwMode="auto">
              <a:xfrm>
                <a:off x="1499" y="2194"/>
                <a:ext cx="1728" cy="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4382" name="Oval 15"/>
            <p:cNvSpPr>
              <a:spLocks noChangeArrowheads="1"/>
            </p:cNvSpPr>
            <p:nvPr/>
          </p:nvSpPr>
          <p:spPr bwMode="auto">
            <a:xfrm>
              <a:off x="3598" y="2615"/>
              <a:ext cx="86" cy="8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4341" name="Text Box 16"/>
          <p:cNvSpPr txBox="1">
            <a:spLocks noChangeArrowheads="1"/>
          </p:cNvSpPr>
          <p:nvPr/>
        </p:nvSpPr>
        <p:spPr bwMode="auto">
          <a:xfrm>
            <a:off x="5873750" y="4021138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/>
              <a:t>R</a:t>
            </a:r>
          </a:p>
        </p:txBody>
      </p:sp>
      <p:grpSp>
        <p:nvGrpSpPr>
          <p:cNvPr id="14342" name="Group 17"/>
          <p:cNvGrpSpPr>
            <a:grpSpLocks/>
          </p:cNvGrpSpPr>
          <p:nvPr/>
        </p:nvGrpSpPr>
        <p:grpSpPr bwMode="auto">
          <a:xfrm>
            <a:off x="7099300" y="2085975"/>
            <a:ext cx="319088" cy="454025"/>
            <a:chOff x="1675" y="2725"/>
            <a:chExt cx="201" cy="286"/>
          </a:xfrm>
        </p:grpSpPr>
        <p:sp>
          <p:nvSpPr>
            <p:cNvPr id="14379" name="Oval 18"/>
            <p:cNvSpPr>
              <a:spLocks noChangeArrowheads="1"/>
            </p:cNvSpPr>
            <p:nvPr/>
          </p:nvSpPr>
          <p:spPr bwMode="auto">
            <a:xfrm>
              <a:off x="1738" y="2925"/>
              <a:ext cx="86" cy="8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0" name="Text Box 19"/>
            <p:cNvSpPr txBox="1">
              <a:spLocks noChangeArrowheads="1"/>
            </p:cNvSpPr>
            <p:nvPr/>
          </p:nvSpPr>
          <p:spPr bwMode="auto">
            <a:xfrm>
              <a:off x="1675" y="2725"/>
              <a:ext cx="2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/>
                <a:t>S</a:t>
              </a:r>
            </a:p>
          </p:txBody>
        </p:sp>
      </p:grpSp>
      <p:grpSp>
        <p:nvGrpSpPr>
          <p:cNvPr id="14343" name="Group 20"/>
          <p:cNvGrpSpPr>
            <a:grpSpLocks/>
          </p:cNvGrpSpPr>
          <p:nvPr/>
        </p:nvGrpSpPr>
        <p:grpSpPr bwMode="auto">
          <a:xfrm>
            <a:off x="8007350" y="4149725"/>
            <a:ext cx="336550" cy="433388"/>
            <a:chOff x="3000" y="3647"/>
            <a:chExt cx="212" cy="273"/>
          </a:xfrm>
        </p:grpSpPr>
        <p:sp>
          <p:nvSpPr>
            <p:cNvPr id="14377" name="Oval 21"/>
            <p:cNvSpPr>
              <a:spLocks noChangeArrowheads="1"/>
            </p:cNvSpPr>
            <p:nvPr/>
          </p:nvSpPr>
          <p:spPr bwMode="auto">
            <a:xfrm>
              <a:off x="3000" y="3647"/>
              <a:ext cx="86" cy="8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8" name="Text Box 22"/>
            <p:cNvSpPr txBox="1">
              <a:spLocks noChangeArrowheads="1"/>
            </p:cNvSpPr>
            <p:nvPr/>
          </p:nvSpPr>
          <p:spPr bwMode="auto">
            <a:xfrm>
              <a:off x="3018" y="3708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/>
                <a:t>T</a:t>
              </a:r>
            </a:p>
          </p:txBody>
        </p:sp>
      </p:grpSp>
      <p:grpSp>
        <p:nvGrpSpPr>
          <p:cNvPr id="14344" name="Group 28"/>
          <p:cNvGrpSpPr>
            <a:grpSpLocks/>
          </p:cNvGrpSpPr>
          <p:nvPr/>
        </p:nvGrpSpPr>
        <p:grpSpPr bwMode="auto">
          <a:xfrm>
            <a:off x="5419725" y="4311650"/>
            <a:ext cx="792163" cy="725488"/>
            <a:chOff x="3414" y="2716"/>
            <a:chExt cx="499" cy="457"/>
          </a:xfrm>
        </p:grpSpPr>
        <p:sp>
          <p:nvSpPr>
            <p:cNvPr id="14375" name="Text Box 29"/>
            <p:cNvSpPr txBox="1">
              <a:spLocks noChangeArrowheads="1"/>
            </p:cNvSpPr>
            <p:nvPr/>
          </p:nvSpPr>
          <p:spPr bwMode="auto">
            <a:xfrm>
              <a:off x="3414" y="2981"/>
              <a:ext cx="4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i="1">
                  <a:solidFill>
                    <a:srgbClr val="0000FF"/>
                  </a:solidFill>
                </a:rPr>
                <a:t>vertex</a:t>
              </a:r>
            </a:p>
          </p:txBody>
        </p:sp>
        <p:sp>
          <p:nvSpPr>
            <p:cNvPr id="14376" name="Line 30"/>
            <p:cNvSpPr>
              <a:spLocks noChangeShapeType="1"/>
            </p:cNvSpPr>
            <p:nvPr/>
          </p:nvSpPr>
          <p:spPr bwMode="auto">
            <a:xfrm flipV="1">
              <a:off x="3813" y="2716"/>
              <a:ext cx="100" cy="32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4345" name="Text Box 32"/>
          <p:cNvSpPr txBox="1">
            <a:spLocks noChangeArrowheads="1"/>
          </p:cNvSpPr>
          <p:nvPr/>
        </p:nvSpPr>
        <p:spPr bwMode="auto">
          <a:xfrm rot="-3867762">
            <a:off x="6365081" y="3002757"/>
            <a:ext cx="509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1">
                <a:solidFill>
                  <a:srgbClr val="0000FF"/>
                </a:solidFill>
              </a:rPr>
              <a:t>side</a:t>
            </a:r>
          </a:p>
        </p:txBody>
      </p:sp>
      <p:sp>
        <p:nvSpPr>
          <p:cNvPr id="14346" name="Text Box 33"/>
          <p:cNvSpPr txBox="1">
            <a:spLocks noChangeArrowheads="1"/>
          </p:cNvSpPr>
          <p:nvPr/>
        </p:nvSpPr>
        <p:spPr bwMode="auto">
          <a:xfrm>
            <a:off x="6958013" y="4232275"/>
            <a:ext cx="509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1">
                <a:solidFill>
                  <a:srgbClr val="0000FF"/>
                </a:solidFill>
              </a:rPr>
              <a:t>side</a:t>
            </a:r>
          </a:p>
        </p:txBody>
      </p:sp>
      <p:sp>
        <p:nvSpPr>
          <p:cNvPr id="14347" name="Text Box 34"/>
          <p:cNvSpPr txBox="1">
            <a:spLocks noChangeArrowheads="1"/>
          </p:cNvSpPr>
          <p:nvPr/>
        </p:nvSpPr>
        <p:spPr bwMode="auto">
          <a:xfrm>
            <a:off x="1905000" y="1524000"/>
            <a:ext cx="5035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There are several ways to name this angle.</a:t>
            </a:r>
          </a:p>
        </p:txBody>
      </p:sp>
      <p:sp>
        <p:nvSpPr>
          <p:cNvPr id="64547" name="Text Box 35"/>
          <p:cNvSpPr txBox="1">
            <a:spLocks noChangeArrowheads="1"/>
          </p:cNvSpPr>
          <p:nvPr/>
        </p:nvSpPr>
        <p:spPr bwMode="auto">
          <a:xfrm>
            <a:off x="304800" y="2133600"/>
            <a:ext cx="5383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1)  Use the vertex and a point from each side. </a:t>
            </a:r>
          </a:p>
        </p:txBody>
      </p: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1371600" y="2667000"/>
            <a:ext cx="930275" cy="396875"/>
            <a:chOff x="965" y="2987"/>
            <a:chExt cx="586" cy="250"/>
          </a:xfrm>
        </p:grpSpPr>
        <p:grpSp>
          <p:nvGrpSpPr>
            <p:cNvPr id="14371" name="Group 38"/>
            <p:cNvGrpSpPr>
              <a:grpSpLocks/>
            </p:cNvGrpSpPr>
            <p:nvPr/>
          </p:nvGrpSpPr>
          <p:grpSpPr bwMode="auto">
            <a:xfrm>
              <a:off x="965" y="3045"/>
              <a:ext cx="154" cy="118"/>
              <a:chOff x="965" y="3045"/>
              <a:chExt cx="154" cy="118"/>
            </a:xfrm>
          </p:grpSpPr>
          <p:sp>
            <p:nvSpPr>
              <p:cNvPr id="14373" name="Line 36"/>
              <p:cNvSpPr>
                <a:spLocks noChangeShapeType="1"/>
              </p:cNvSpPr>
              <p:nvPr/>
            </p:nvSpPr>
            <p:spPr bwMode="auto">
              <a:xfrm flipH="1">
                <a:off x="969" y="3045"/>
                <a:ext cx="128" cy="1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374" name="Line 37"/>
              <p:cNvSpPr>
                <a:spLocks noChangeShapeType="1"/>
              </p:cNvSpPr>
              <p:nvPr/>
            </p:nvSpPr>
            <p:spPr bwMode="auto">
              <a:xfrm>
                <a:off x="965" y="3163"/>
                <a:ext cx="15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4372" name="Text Box 39"/>
            <p:cNvSpPr txBox="1">
              <a:spLocks noChangeArrowheads="1"/>
            </p:cNvSpPr>
            <p:nvPr/>
          </p:nvSpPr>
          <p:spPr bwMode="auto">
            <a:xfrm>
              <a:off x="1114" y="2987"/>
              <a:ext cx="4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SRT</a:t>
              </a:r>
            </a:p>
          </p:txBody>
        </p:sp>
      </p:grpSp>
      <p:sp>
        <p:nvSpPr>
          <p:cNvPr id="64553" name="Text Box 41"/>
          <p:cNvSpPr txBox="1">
            <a:spLocks noChangeArrowheads="1"/>
          </p:cNvSpPr>
          <p:nvPr/>
        </p:nvSpPr>
        <p:spPr bwMode="auto">
          <a:xfrm>
            <a:off x="2514600" y="2667000"/>
            <a:ext cx="409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or</a:t>
            </a:r>
          </a:p>
        </p:txBody>
      </p: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3276600" y="2667000"/>
            <a:ext cx="930275" cy="396875"/>
            <a:chOff x="965" y="2987"/>
            <a:chExt cx="586" cy="250"/>
          </a:xfrm>
        </p:grpSpPr>
        <p:grpSp>
          <p:nvGrpSpPr>
            <p:cNvPr id="14367" name="Group 43"/>
            <p:cNvGrpSpPr>
              <a:grpSpLocks/>
            </p:cNvGrpSpPr>
            <p:nvPr/>
          </p:nvGrpSpPr>
          <p:grpSpPr bwMode="auto">
            <a:xfrm>
              <a:off x="965" y="3045"/>
              <a:ext cx="154" cy="118"/>
              <a:chOff x="965" y="3045"/>
              <a:chExt cx="154" cy="118"/>
            </a:xfrm>
          </p:grpSpPr>
          <p:sp>
            <p:nvSpPr>
              <p:cNvPr id="14369" name="Line 44"/>
              <p:cNvSpPr>
                <a:spLocks noChangeShapeType="1"/>
              </p:cNvSpPr>
              <p:nvPr/>
            </p:nvSpPr>
            <p:spPr bwMode="auto">
              <a:xfrm flipH="1">
                <a:off x="969" y="3045"/>
                <a:ext cx="128" cy="1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370" name="Line 45"/>
              <p:cNvSpPr>
                <a:spLocks noChangeShapeType="1"/>
              </p:cNvSpPr>
              <p:nvPr/>
            </p:nvSpPr>
            <p:spPr bwMode="auto">
              <a:xfrm>
                <a:off x="965" y="3163"/>
                <a:ext cx="15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4368" name="Text Box 46"/>
            <p:cNvSpPr txBox="1">
              <a:spLocks noChangeArrowheads="1"/>
            </p:cNvSpPr>
            <p:nvPr/>
          </p:nvSpPr>
          <p:spPr bwMode="auto">
            <a:xfrm>
              <a:off x="1114" y="2987"/>
              <a:ext cx="4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TRS</a:t>
              </a:r>
            </a:p>
          </p:txBody>
        </p:sp>
      </p:grpSp>
      <p:sp>
        <p:nvSpPr>
          <p:cNvPr id="64559" name="Text Box 47"/>
          <p:cNvSpPr txBox="1">
            <a:spLocks noChangeArrowheads="1"/>
          </p:cNvSpPr>
          <p:nvPr/>
        </p:nvSpPr>
        <p:spPr bwMode="auto">
          <a:xfrm>
            <a:off x="685800" y="3200400"/>
            <a:ext cx="3798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i="1">
                <a:solidFill>
                  <a:srgbClr val="0000FF"/>
                </a:solidFill>
              </a:rPr>
              <a:t>The vertex letter is always in the middle.</a:t>
            </a:r>
          </a:p>
        </p:txBody>
      </p:sp>
      <p:sp>
        <p:nvSpPr>
          <p:cNvPr id="64560" name="Text Box 48"/>
          <p:cNvSpPr txBox="1">
            <a:spLocks noChangeArrowheads="1"/>
          </p:cNvSpPr>
          <p:nvPr/>
        </p:nvSpPr>
        <p:spPr bwMode="auto">
          <a:xfrm>
            <a:off x="304800" y="3886200"/>
            <a:ext cx="2790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2)  Use the vertex only.</a:t>
            </a:r>
          </a:p>
        </p:txBody>
      </p:sp>
      <p:grpSp>
        <p:nvGrpSpPr>
          <p:cNvPr id="14" name="Group 49"/>
          <p:cNvGrpSpPr>
            <a:grpSpLocks/>
          </p:cNvGrpSpPr>
          <p:nvPr/>
        </p:nvGrpSpPr>
        <p:grpSpPr bwMode="auto">
          <a:xfrm>
            <a:off x="2514600" y="4419600"/>
            <a:ext cx="604838" cy="396875"/>
            <a:chOff x="965" y="2987"/>
            <a:chExt cx="381" cy="250"/>
          </a:xfrm>
        </p:grpSpPr>
        <p:grpSp>
          <p:nvGrpSpPr>
            <p:cNvPr id="14363" name="Group 50"/>
            <p:cNvGrpSpPr>
              <a:grpSpLocks/>
            </p:cNvGrpSpPr>
            <p:nvPr/>
          </p:nvGrpSpPr>
          <p:grpSpPr bwMode="auto">
            <a:xfrm>
              <a:off x="965" y="3045"/>
              <a:ext cx="154" cy="118"/>
              <a:chOff x="965" y="3045"/>
              <a:chExt cx="154" cy="118"/>
            </a:xfrm>
          </p:grpSpPr>
          <p:sp>
            <p:nvSpPr>
              <p:cNvPr id="14365" name="Line 51"/>
              <p:cNvSpPr>
                <a:spLocks noChangeShapeType="1"/>
              </p:cNvSpPr>
              <p:nvPr/>
            </p:nvSpPr>
            <p:spPr bwMode="auto">
              <a:xfrm flipH="1">
                <a:off x="969" y="3045"/>
                <a:ext cx="128" cy="1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366" name="Line 52"/>
              <p:cNvSpPr>
                <a:spLocks noChangeShapeType="1"/>
              </p:cNvSpPr>
              <p:nvPr/>
            </p:nvSpPr>
            <p:spPr bwMode="auto">
              <a:xfrm>
                <a:off x="965" y="3163"/>
                <a:ext cx="15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4364" name="Text Box 53"/>
            <p:cNvSpPr txBox="1">
              <a:spLocks noChangeArrowheads="1"/>
            </p:cNvSpPr>
            <p:nvPr/>
          </p:nvSpPr>
          <p:spPr bwMode="auto">
            <a:xfrm>
              <a:off x="1114" y="2987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R</a:t>
              </a:r>
            </a:p>
          </p:txBody>
        </p:sp>
      </p:grpSp>
      <p:sp>
        <p:nvSpPr>
          <p:cNvPr id="64566" name="Text Box 54"/>
          <p:cNvSpPr txBox="1">
            <a:spLocks noChangeArrowheads="1"/>
          </p:cNvSpPr>
          <p:nvPr/>
        </p:nvSpPr>
        <p:spPr bwMode="auto">
          <a:xfrm>
            <a:off x="609600" y="4953000"/>
            <a:ext cx="42560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i="1">
                <a:solidFill>
                  <a:srgbClr val="0000FF"/>
                </a:solidFill>
              </a:rPr>
              <a:t>If there is only one angle at a vertex, then the</a:t>
            </a:r>
            <a:br>
              <a:rPr lang="en-US" altLang="en-US" sz="1600" i="1">
                <a:solidFill>
                  <a:srgbClr val="0000FF"/>
                </a:solidFill>
              </a:rPr>
            </a:br>
            <a:r>
              <a:rPr lang="en-US" altLang="en-US" sz="1600" i="1">
                <a:solidFill>
                  <a:srgbClr val="0000FF"/>
                </a:solidFill>
              </a:rPr>
              <a:t>angle can be named with that vertex.</a:t>
            </a:r>
          </a:p>
        </p:txBody>
      </p:sp>
      <p:sp>
        <p:nvSpPr>
          <p:cNvPr id="64567" name="Text Box 55"/>
          <p:cNvSpPr txBox="1">
            <a:spLocks noChangeArrowheads="1"/>
          </p:cNvSpPr>
          <p:nvPr/>
        </p:nvSpPr>
        <p:spPr bwMode="auto">
          <a:xfrm>
            <a:off x="381000" y="5638800"/>
            <a:ext cx="2212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3)  Use a number.</a:t>
            </a:r>
          </a:p>
        </p:txBody>
      </p:sp>
      <p:grpSp>
        <p:nvGrpSpPr>
          <p:cNvPr id="16" name="Group 56"/>
          <p:cNvGrpSpPr>
            <a:grpSpLocks/>
          </p:cNvGrpSpPr>
          <p:nvPr/>
        </p:nvGrpSpPr>
        <p:grpSpPr bwMode="auto">
          <a:xfrm>
            <a:off x="2514600" y="6172200"/>
            <a:ext cx="561975" cy="396875"/>
            <a:chOff x="965" y="2987"/>
            <a:chExt cx="354" cy="250"/>
          </a:xfrm>
        </p:grpSpPr>
        <p:grpSp>
          <p:nvGrpSpPr>
            <p:cNvPr id="14359" name="Group 57"/>
            <p:cNvGrpSpPr>
              <a:grpSpLocks/>
            </p:cNvGrpSpPr>
            <p:nvPr/>
          </p:nvGrpSpPr>
          <p:grpSpPr bwMode="auto">
            <a:xfrm>
              <a:off x="965" y="3045"/>
              <a:ext cx="154" cy="118"/>
              <a:chOff x="965" y="3045"/>
              <a:chExt cx="154" cy="118"/>
            </a:xfrm>
          </p:grpSpPr>
          <p:sp>
            <p:nvSpPr>
              <p:cNvPr id="14361" name="Line 58"/>
              <p:cNvSpPr>
                <a:spLocks noChangeShapeType="1"/>
              </p:cNvSpPr>
              <p:nvPr/>
            </p:nvSpPr>
            <p:spPr bwMode="auto">
              <a:xfrm flipH="1">
                <a:off x="969" y="3045"/>
                <a:ext cx="128" cy="1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362" name="Line 59"/>
              <p:cNvSpPr>
                <a:spLocks noChangeShapeType="1"/>
              </p:cNvSpPr>
              <p:nvPr/>
            </p:nvSpPr>
            <p:spPr bwMode="auto">
              <a:xfrm>
                <a:off x="965" y="3163"/>
                <a:ext cx="15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4360" name="Text Box 60"/>
            <p:cNvSpPr txBox="1">
              <a:spLocks noChangeArrowheads="1"/>
            </p:cNvSpPr>
            <p:nvPr/>
          </p:nvSpPr>
          <p:spPr bwMode="auto">
            <a:xfrm>
              <a:off x="1114" y="298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1</a:t>
              </a:r>
            </a:p>
          </p:txBody>
        </p:sp>
      </p:grpSp>
      <p:sp>
        <p:nvSpPr>
          <p:cNvPr id="64573" name="Text Box 61"/>
          <p:cNvSpPr txBox="1">
            <a:spLocks noChangeArrowheads="1"/>
          </p:cNvSpPr>
          <p:nvPr/>
        </p:nvSpPr>
        <p:spPr bwMode="auto">
          <a:xfrm>
            <a:off x="6381750" y="391795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b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4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4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4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7" grpId="0"/>
      <p:bldP spid="64553" grpId="0"/>
      <p:bldP spid="64559" grpId="0"/>
      <p:bldP spid="64560" grpId="0"/>
      <p:bldP spid="64566" grpId="0"/>
      <p:bldP spid="64567" grpId="0"/>
      <p:bldP spid="645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3505200" y="609600"/>
            <a:ext cx="18145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cs typeface="Arial" charset="0"/>
              </a:rPr>
              <a:t>Angles</a:t>
            </a:r>
            <a:endParaRPr lang="en-US" sz="4400" b="1" dirty="0"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graphicFrame>
        <p:nvGraphicFramePr>
          <p:cNvPr id="59467" name="Group 75"/>
          <p:cNvGraphicFramePr>
            <a:graphicFrameLocks noGrp="1"/>
          </p:cNvGraphicFramePr>
          <p:nvPr/>
        </p:nvGraphicFramePr>
        <p:xfrm>
          <a:off x="152400" y="2209800"/>
          <a:ext cx="8723313" cy="3505200"/>
        </p:xfrm>
        <a:graphic>
          <a:graphicData uri="http://schemas.openxmlformats.org/drawingml/2006/table">
            <a:tbl>
              <a:tblPr/>
              <a:tblGrid>
                <a:gridCol w="1703387"/>
                <a:gridCol w="7019926"/>
              </a:tblGrid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Definition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of Angle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 angle is a figure formed by two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noncollinear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rays that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have a common endpoint.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2209800" y="3048000"/>
            <a:ext cx="2192338" cy="2187575"/>
            <a:chOff x="1462" y="1537"/>
            <a:chExt cx="1381" cy="1378"/>
          </a:xfrm>
        </p:grpSpPr>
        <p:sp>
          <p:nvSpPr>
            <p:cNvPr id="16417" name="Line 35"/>
            <p:cNvSpPr>
              <a:spLocks noChangeShapeType="1"/>
            </p:cNvSpPr>
            <p:nvPr/>
          </p:nvSpPr>
          <p:spPr bwMode="auto">
            <a:xfrm flipV="1">
              <a:off x="1710" y="1537"/>
              <a:ext cx="978" cy="6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418" name="Line 36"/>
            <p:cNvSpPr>
              <a:spLocks noChangeShapeType="1"/>
            </p:cNvSpPr>
            <p:nvPr/>
          </p:nvSpPr>
          <p:spPr bwMode="auto">
            <a:xfrm>
              <a:off x="1701" y="2231"/>
              <a:ext cx="1142" cy="6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16419" name="Group 46"/>
            <p:cNvGrpSpPr>
              <a:grpSpLocks/>
            </p:cNvGrpSpPr>
            <p:nvPr/>
          </p:nvGrpSpPr>
          <p:grpSpPr bwMode="auto">
            <a:xfrm>
              <a:off x="1462" y="2114"/>
              <a:ext cx="302" cy="212"/>
              <a:chOff x="1266" y="3902"/>
              <a:chExt cx="302" cy="212"/>
            </a:xfrm>
          </p:grpSpPr>
          <p:sp>
            <p:nvSpPr>
              <p:cNvPr id="16425" name="Oval 38"/>
              <p:cNvSpPr>
                <a:spLocks noChangeArrowheads="1"/>
              </p:cNvSpPr>
              <p:nvPr/>
            </p:nvSpPr>
            <p:spPr bwMode="auto">
              <a:xfrm>
                <a:off x="1482" y="3976"/>
                <a:ext cx="86" cy="8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66FF"/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26" name="Text Box 39"/>
              <p:cNvSpPr txBox="1">
                <a:spLocks noChangeArrowheads="1"/>
              </p:cNvSpPr>
              <p:nvPr/>
            </p:nvSpPr>
            <p:spPr bwMode="auto">
              <a:xfrm>
                <a:off x="1266" y="3902"/>
                <a:ext cx="2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00" b="1"/>
                  <a:t>E</a:t>
                </a:r>
              </a:p>
            </p:txBody>
          </p:sp>
        </p:grpSp>
        <p:sp>
          <p:nvSpPr>
            <p:cNvPr id="16420" name="Oval 41"/>
            <p:cNvSpPr>
              <a:spLocks noChangeArrowheads="1"/>
            </p:cNvSpPr>
            <p:nvPr/>
          </p:nvSpPr>
          <p:spPr bwMode="auto">
            <a:xfrm>
              <a:off x="2415" y="1663"/>
              <a:ext cx="86" cy="8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1" name="Text Box 42"/>
            <p:cNvSpPr txBox="1">
              <a:spLocks noChangeArrowheads="1"/>
            </p:cNvSpPr>
            <p:nvPr/>
          </p:nvSpPr>
          <p:spPr bwMode="auto">
            <a:xfrm>
              <a:off x="2235" y="1544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/>
                <a:t>D</a:t>
              </a:r>
            </a:p>
          </p:txBody>
        </p:sp>
        <p:sp>
          <p:nvSpPr>
            <p:cNvPr id="16422" name="Oval 44"/>
            <p:cNvSpPr>
              <a:spLocks noChangeArrowheads="1"/>
            </p:cNvSpPr>
            <p:nvPr/>
          </p:nvSpPr>
          <p:spPr bwMode="auto">
            <a:xfrm>
              <a:off x="2571" y="2656"/>
              <a:ext cx="86" cy="8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3" name="Text Box 45"/>
            <p:cNvSpPr txBox="1">
              <a:spLocks noChangeArrowheads="1"/>
            </p:cNvSpPr>
            <p:nvPr/>
          </p:nvSpPr>
          <p:spPr bwMode="auto">
            <a:xfrm>
              <a:off x="2398" y="2703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/>
                <a:t>F</a:t>
              </a:r>
            </a:p>
          </p:txBody>
        </p:sp>
        <p:sp>
          <p:nvSpPr>
            <p:cNvPr id="16424" name="Text Box 47"/>
            <p:cNvSpPr txBox="1">
              <a:spLocks noChangeArrowheads="1"/>
            </p:cNvSpPr>
            <p:nvPr/>
          </p:nvSpPr>
          <p:spPr bwMode="auto">
            <a:xfrm>
              <a:off x="1848" y="2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/>
                <a:t>2</a:t>
              </a:r>
            </a:p>
          </p:txBody>
        </p:sp>
      </p:grpSp>
      <p:sp>
        <p:nvSpPr>
          <p:cNvPr id="59442" name="Text Box 50"/>
          <p:cNvSpPr txBox="1">
            <a:spLocks noChangeArrowheads="1"/>
          </p:cNvSpPr>
          <p:nvPr/>
        </p:nvSpPr>
        <p:spPr bwMode="auto">
          <a:xfrm>
            <a:off x="5562600" y="2971800"/>
            <a:ext cx="1098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/>
              <a:t>Symbols:</a:t>
            </a:r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6858000" y="2971800"/>
            <a:ext cx="930275" cy="396875"/>
            <a:chOff x="965" y="2987"/>
            <a:chExt cx="586" cy="250"/>
          </a:xfrm>
        </p:grpSpPr>
        <p:grpSp>
          <p:nvGrpSpPr>
            <p:cNvPr id="16413" name="Group 52"/>
            <p:cNvGrpSpPr>
              <a:grpSpLocks/>
            </p:cNvGrpSpPr>
            <p:nvPr/>
          </p:nvGrpSpPr>
          <p:grpSpPr bwMode="auto">
            <a:xfrm>
              <a:off x="965" y="3045"/>
              <a:ext cx="154" cy="118"/>
              <a:chOff x="965" y="3045"/>
              <a:chExt cx="154" cy="118"/>
            </a:xfrm>
          </p:grpSpPr>
          <p:sp>
            <p:nvSpPr>
              <p:cNvPr id="16415" name="Line 53"/>
              <p:cNvSpPr>
                <a:spLocks noChangeShapeType="1"/>
              </p:cNvSpPr>
              <p:nvPr/>
            </p:nvSpPr>
            <p:spPr bwMode="auto">
              <a:xfrm flipH="1">
                <a:off x="969" y="3045"/>
                <a:ext cx="128" cy="1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16" name="Line 54"/>
              <p:cNvSpPr>
                <a:spLocks noChangeShapeType="1"/>
              </p:cNvSpPr>
              <p:nvPr/>
            </p:nvSpPr>
            <p:spPr bwMode="auto">
              <a:xfrm>
                <a:off x="965" y="3163"/>
                <a:ext cx="15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6414" name="Text Box 55"/>
            <p:cNvSpPr txBox="1">
              <a:spLocks noChangeArrowheads="1"/>
            </p:cNvSpPr>
            <p:nvPr/>
          </p:nvSpPr>
          <p:spPr bwMode="auto">
            <a:xfrm>
              <a:off x="1114" y="2987"/>
              <a:ext cx="4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DEF</a:t>
              </a:r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6934200" y="4953000"/>
            <a:ext cx="561975" cy="396875"/>
            <a:chOff x="965" y="2987"/>
            <a:chExt cx="354" cy="250"/>
          </a:xfrm>
        </p:grpSpPr>
        <p:grpSp>
          <p:nvGrpSpPr>
            <p:cNvPr id="16409" name="Group 57"/>
            <p:cNvGrpSpPr>
              <a:grpSpLocks/>
            </p:cNvGrpSpPr>
            <p:nvPr/>
          </p:nvGrpSpPr>
          <p:grpSpPr bwMode="auto">
            <a:xfrm>
              <a:off x="965" y="3045"/>
              <a:ext cx="154" cy="118"/>
              <a:chOff x="965" y="3045"/>
              <a:chExt cx="154" cy="118"/>
            </a:xfrm>
          </p:grpSpPr>
          <p:sp>
            <p:nvSpPr>
              <p:cNvPr id="16411" name="Line 58"/>
              <p:cNvSpPr>
                <a:spLocks noChangeShapeType="1"/>
              </p:cNvSpPr>
              <p:nvPr/>
            </p:nvSpPr>
            <p:spPr bwMode="auto">
              <a:xfrm flipH="1">
                <a:off x="969" y="3045"/>
                <a:ext cx="128" cy="1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12" name="Line 59"/>
              <p:cNvSpPr>
                <a:spLocks noChangeShapeType="1"/>
              </p:cNvSpPr>
              <p:nvPr/>
            </p:nvSpPr>
            <p:spPr bwMode="auto">
              <a:xfrm>
                <a:off x="965" y="3163"/>
                <a:ext cx="15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6410" name="Text Box 60"/>
            <p:cNvSpPr txBox="1">
              <a:spLocks noChangeArrowheads="1"/>
            </p:cNvSpPr>
            <p:nvPr/>
          </p:nvSpPr>
          <p:spPr bwMode="auto">
            <a:xfrm>
              <a:off x="1114" y="298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2</a:t>
              </a:r>
            </a:p>
          </p:txBody>
        </p:sp>
      </p:grp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6934200" y="4343400"/>
            <a:ext cx="590550" cy="396875"/>
            <a:chOff x="965" y="2987"/>
            <a:chExt cx="372" cy="250"/>
          </a:xfrm>
        </p:grpSpPr>
        <p:grpSp>
          <p:nvGrpSpPr>
            <p:cNvPr id="16405" name="Group 62"/>
            <p:cNvGrpSpPr>
              <a:grpSpLocks/>
            </p:cNvGrpSpPr>
            <p:nvPr/>
          </p:nvGrpSpPr>
          <p:grpSpPr bwMode="auto">
            <a:xfrm>
              <a:off x="965" y="3045"/>
              <a:ext cx="154" cy="118"/>
              <a:chOff x="965" y="3045"/>
              <a:chExt cx="154" cy="118"/>
            </a:xfrm>
          </p:grpSpPr>
          <p:sp>
            <p:nvSpPr>
              <p:cNvPr id="16407" name="Line 63"/>
              <p:cNvSpPr>
                <a:spLocks noChangeShapeType="1"/>
              </p:cNvSpPr>
              <p:nvPr/>
            </p:nvSpPr>
            <p:spPr bwMode="auto">
              <a:xfrm flipH="1">
                <a:off x="969" y="3045"/>
                <a:ext cx="128" cy="1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08" name="Line 64"/>
              <p:cNvSpPr>
                <a:spLocks noChangeShapeType="1"/>
              </p:cNvSpPr>
              <p:nvPr/>
            </p:nvSpPr>
            <p:spPr bwMode="auto">
              <a:xfrm>
                <a:off x="965" y="3163"/>
                <a:ext cx="15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6406" name="Text Box 65"/>
            <p:cNvSpPr txBox="1">
              <a:spLocks noChangeArrowheads="1"/>
            </p:cNvSpPr>
            <p:nvPr/>
          </p:nvSpPr>
          <p:spPr bwMode="auto">
            <a:xfrm>
              <a:off x="1114" y="2987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E</a:t>
              </a:r>
            </a:p>
          </p:txBody>
        </p:sp>
      </p:grp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6858000" y="3657600"/>
            <a:ext cx="930275" cy="396875"/>
            <a:chOff x="965" y="2987"/>
            <a:chExt cx="586" cy="250"/>
          </a:xfrm>
        </p:grpSpPr>
        <p:grpSp>
          <p:nvGrpSpPr>
            <p:cNvPr id="16401" name="Group 67"/>
            <p:cNvGrpSpPr>
              <a:grpSpLocks/>
            </p:cNvGrpSpPr>
            <p:nvPr/>
          </p:nvGrpSpPr>
          <p:grpSpPr bwMode="auto">
            <a:xfrm>
              <a:off x="965" y="3045"/>
              <a:ext cx="154" cy="118"/>
              <a:chOff x="965" y="3045"/>
              <a:chExt cx="154" cy="118"/>
            </a:xfrm>
          </p:grpSpPr>
          <p:sp>
            <p:nvSpPr>
              <p:cNvPr id="16403" name="Line 68"/>
              <p:cNvSpPr>
                <a:spLocks noChangeShapeType="1"/>
              </p:cNvSpPr>
              <p:nvPr/>
            </p:nvSpPr>
            <p:spPr bwMode="auto">
              <a:xfrm flipH="1">
                <a:off x="969" y="3045"/>
                <a:ext cx="128" cy="1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04" name="Line 69"/>
              <p:cNvSpPr>
                <a:spLocks noChangeShapeType="1"/>
              </p:cNvSpPr>
              <p:nvPr/>
            </p:nvSpPr>
            <p:spPr bwMode="auto">
              <a:xfrm>
                <a:off x="965" y="3163"/>
                <a:ext cx="15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6402" name="Text Box 70"/>
            <p:cNvSpPr txBox="1">
              <a:spLocks noChangeArrowheads="1"/>
            </p:cNvSpPr>
            <p:nvPr/>
          </p:nvSpPr>
          <p:spPr bwMode="auto">
            <a:xfrm>
              <a:off x="1114" y="2987"/>
              <a:ext cx="4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FED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" y="722313"/>
            <a:ext cx="84439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Once the measure of an angle is known, the angle can be classified as one of three types of angles.  These types are defined in relation to a right angle.</a:t>
            </a:r>
          </a:p>
        </p:txBody>
      </p:sp>
      <p:graphicFrame>
        <p:nvGraphicFramePr>
          <p:cNvPr id="69658" name="Group 26"/>
          <p:cNvGraphicFramePr>
            <a:graphicFrameLocks noGrp="1"/>
          </p:cNvGraphicFramePr>
          <p:nvPr/>
        </p:nvGraphicFramePr>
        <p:xfrm>
          <a:off x="152400" y="2057400"/>
          <a:ext cx="8794750" cy="3714750"/>
        </p:xfrm>
        <a:graphic>
          <a:graphicData uri="http://schemas.openxmlformats.org/drawingml/2006/table">
            <a:tbl>
              <a:tblPr/>
              <a:tblGrid>
                <a:gridCol w="8794750"/>
              </a:tblGrid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Types of Angles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</a:tr>
              <a:tr h="322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686175" y="2778125"/>
            <a:ext cx="1676400" cy="1417638"/>
            <a:chOff x="261" y="2047"/>
            <a:chExt cx="1056" cy="893"/>
          </a:xfrm>
        </p:grpSpPr>
        <p:sp>
          <p:nvSpPr>
            <p:cNvPr id="18474" name="Line 15"/>
            <p:cNvSpPr>
              <a:spLocks noChangeShapeType="1"/>
            </p:cNvSpPr>
            <p:nvPr/>
          </p:nvSpPr>
          <p:spPr bwMode="auto">
            <a:xfrm>
              <a:off x="457" y="2862"/>
              <a:ext cx="8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8475" name="Line 16"/>
            <p:cNvSpPr>
              <a:spLocks noChangeShapeType="1"/>
            </p:cNvSpPr>
            <p:nvPr/>
          </p:nvSpPr>
          <p:spPr bwMode="auto">
            <a:xfrm flipV="1">
              <a:off x="457" y="2047"/>
              <a:ext cx="0" cy="8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8476" name="Line 17"/>
            <p:cNvSpPr>
              <a:spLocks noChangeShapeType="1"/>
            </p:cNvSpPr>
            <p:nvPr/>
          </p:nvSpPr>
          <p:spPr bwMode="auto">
            <a:xfrm>
              <a:off x="462" y="2800"/>
              <a:ext cx="69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8477" name="Line 18"/>
            <p:cNvSpPr>
              <a:spLocks noChangeShapeType="1"/>
            </p:cNvSpPr>
            <p:nvPr/>
          </p:nvSpPr>
          <p:spPr bwMode="auto">
            <a:xfrm>
              <a:off x="527" y="2793"/>
              <a:ext cx="1" cy="6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78" name="Text Box 19"/>
            <p:cNvSpPr txBox="1">
              <a:spLocks noChangeArrowheads="1"/>
            </p:cNvSpPr>
            <p:nvPr/>
          </p:nvSpPr>
          <p:spPr bwMode="auto">
            <a:xfrm>
              <a:off x="261" y="272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/>
                <a:t>A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3725863" y="4633913"/>
            <a:ext cx="1554162" cy="701675"/>
            <a:chOff x="1052" y="3694"/>
            <a:chExt cx="979" cy="442"/>
          </a:xfrm>
        </p:grpSpPr>
        <p:sp>
          <p:nvSpPr>
            <p:cNvPr id="18470" name="Text Box 34"/>
            <p:cNvSpPr txBox="1">
              <a:spLocks noChangeArrowheads="1"/>
            </p:cNvSpPr>
            <p:nvPr/>
          </p:nvSpPr>
          <p:spPr bwMode="auto">
            <a:xfrm>
              <a:off x="1052" y="3694"/>
              <a:ext cx="97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b="1"/>
                <a:t>right angle </a:t>
              </a:r>
              <a:r>
                <a:rPr lang="en-US" altLang="en-US" i="1"/>
                <a:t/>
              </a:r>
              <a:br>
                <a:rPr lang="en-US" altLang="en-US" i="1"/>
              </a:br>
              <a:r>
                <a:rPr lang="en-US" altLang="en-US" i="1"/>
                <a:t>m      </a:t>
              </a:r>
              <a:r>
                <a:rPr lang="en-US" altLang="en-US"/>
                <a:t>A = 90</a:t>
              </a:r>
            </a:p>
          </p:txBody>
        </p:sp>
        <p:grpSp>
          <p:nvGrpSpPr>
            <p:cNvPr id="18471" name="Group 35"/>
            <p:cNvGrpSpPr>
              <a:grpSpLocks/>
            </p:cNvGrpSpPr>
            <p:nvPr/>
          </p:nvGrpSpPr>
          <p:grpSpPr bwMode="auto">
            <a:xfrm>
              <a:off x="1318" y="3932"/>
              <a:ext cx="154" cy="118"/>
              <a:chOff x="965" y="3045"/>
              <a:chExt cx="154" cy="118"/>
            </a:xfrm>
          </p:grpSpPr>
          <p:sp>
            <p:nvSpPr>
              <p:cNvPr id="18472" name="Line 36"/>
              <p:cNvSpPr>
                <a:spLocks noChangeShapeType="1"/>
              </p:cNvSpPr>
              <p:nvPr/>
            </p:nvSpPr>
            <p:spPr bwMode="auto">
              <a:xfrm flipH="1">
                <a:off x="969" y="3045"/>
                <a:ext cx="128" cy="1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473" name="Line 37"/>
              <p:cNvSpPr>
                <a:spLocks noChangeShapeType="1"/>
              </p:cNvSpPr>
              <p:nvPr/>
            </p:nvSpPr>
            <p:spPr bwMode="auto">
              <a:xfrm>
                <a:off x="965" y="3163"/>
                <a:ext cx="15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6738938" y="4640263"/>
            <a:ext cx="1982787" cy="701675"/>
            <a:chOff x="3104" y="3639"/>
            <a:chExt cx="1249" cy="442"/>
          </a:xfrm>
        </p:grpSpPr>
        <p:sp>
          <p:nvSpPr>
            <p:cNvPr id="18466" name="Text Box 46"/>
            <p:cNvSpPr txBox="1">
              <a:spLocks noChangeArrowheads="1"/>
            </p:cNvSpPr>
            <p:nvPr/>
          </p:nvSpPr>
          <p:spPr bwMode="auto">
            <a:xfrm>
              <a:off x="3104" y="3639"/>
              <a:ext cx="124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b="1"/>
                <a:t>acute angle </a:t>
              </a:r>
              <a:r>
                <a:rPr lang="en-US" altLang="en-US" i="1"/>
                <a:t/>
              </a:r>
              <a:br>
                <a:rPr lang="en-US" altLang="en-US" i="1"/>
              </a:br>
              <a:r>
                <a:rPr lang="en-US" altLang="en-US" i="1"/>
                <a:t>0 &lt; m      </a:t>
              </a:r>
              <a:r>
                <a:rPr lang="en-US" altLang="en-US"/>
                <a:t>A &lt; 90</a:t>
              </a:r>
            </a:p>
          </p:txBody>
        </p:sp>
        <p:grpSp>
          <p:nvGrpSpPr>
            <p:cNvPr id="18467" name="Group 47"/>
            <p:cNvGrpSpPr>
              <a:grpSpLocks/>
            </p:cNvGrpSpPr>
            <p:nvPr/>
          </p:nvGrpSpPr>
          <p:grpSpPr bwMode="auto">
            <a:xfrm>
              <a:off x="3640" y="3886"/>
              <a:ext cx="154" cy="118"/>
              <a:chOff x="965" y="3045"/>
              <a:chExt cx="154" cy="118"/>
            </a:xfrm>
          </p:grpSpPr>
          <p:sp>
            <p:nvSpPr>
              <p:cNvPr id="18468" name="Line 48"/>
              <p:cNvSpPr>
                <a:spLocks noChangeShapeType="1"/>
              </p:cNvSpPr>
              <p:nvPr/>
            </p:nvSpPr>
            <p:spPr bwMode="auto">
              <a:xfrm flipH="1">
                <a:off x="969" y="3045"/>
                <a:ext cx="128" cy="1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469" name="Line 49"/>
              <p:cNvSpPr>
                <a:spLocks noChangeShapeType="1"/>
              </p:cNvSpPr>
              <p:nvPr/>
            </p:nvSpPr>
            <p:spPr bwMode="auto">
              <a:xfrm>
                <a:off x="965" y="3163"/>
                <a:ext cx="15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6683375" y="2670175"/>
            <a:ext cx="1676400" cy="1522413"/>
            <a:chOff x="2347" y="1682"/>
            <a:chExt cx="1056" cy="959"/>
          </a:xfrm>
        </p:grpSpPr>
        <p:sp>
          <p:nvSpPr>
            <p:cNvPr id="18460" name="Line 40"/>
            <p:cNvSpPr>
              <a:spLocks noChangeShapeType="1"/>
            </p:cNvSpPr>
            <p:nvPr/>
          </p:nvSpPr>
          <p:spPr bwMode="auto">
            <a:xfrm>
              <a:off x="2543" y="2563"/>
              <a:ext cx="8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8461" name="Line 41"/>
            <p:cNvSpPr>
              <a:spLocks noChangeShapeType="1"/>
            </p:cNvSpPr>
            <p:nvPr/>
          </p:nvSpPr>
          <p:spPr bwMode="auto">
            <a:xfrm flipV="1">
              <a:off x="2543" y="1748"/>
              <a:ext cx="0" cy="8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8462" name="Line 42"/>
            <p:cNvSpPr>
              <a:spLocks noChangeShapeType="1"/>
            </p:cNvSpPr>
            <p:nvPr/>
          </p:nvSpPr>
          <p:spPr bwMode="auto">
            <a:xfrm>
              <a:off x="2548" y="2501"/>
              <a:ext cx="69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8463" name="Line 43"/>
            <p:cNvSpPr>
              <a:spLocks noChangeShapeType="1"/>
            </p:cNvSpPr>
            <p:nvPr/>
          </p:nvSpPr>
          <p:spPr bwMode="auto">
            <a:xfrm>
              <a:off x="2613" y="2494"/>
              <a:ext cx="1" cy="6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64" name="Text Box 44"/>
            <p:cNvSpPr txBox="1">
              <a:spLocks noChangeArrowheads="1"/>
            </p:cNvSpPr>
            <p:nvPr/>
          </p:nvSpPr>
          <p:spPr bwMode="auto">
            <a:xfrm>
              <a:off x="2347" y="2429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/>
                <a:t>A</a:t>
              </a:r>
            </a:p>
          </p:txBody>
        </p:sp>
        <p:sp>
          <p:nvSpPr>
            <p:cNvPr id="18465" name="Line 54"/>
            <p:cNvSpPr>
              <a:spLocks noChangeShapeType="1"/>
            </p:cNvSpPr>
            <p:nvPr/>
          </p:nvSpPr>
          <p:spPr bwMode="auto">
            <a:xfrm flipV="1">
              <a:off x="2541" y="1682"/>
              <a:ext cx="621" cy="8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334963" y="4622800"/>
            <a:ext cx="2265362" cy="701675"/>
            <a:chOff x="4135" y="2921"/>
            <a:chExt cx="1427" cy="442"/>
          </a:xfrm>
        </p:grpSpPr>
        <p:sp>
          <p:nvSpPr>
            <p:cNvPr id="18456" name="Text Box 57"/>
            <p:cNvSpPr txBox="1">
              <a:spLocks noChangeArrowheads="1"/>
            </p:cNvSpPr>
            <p:nvPr/>
          </p:nvSpPr>
          <p:spPr bwMode="auto">
            <a:xfrm>
              <a:off x="4135" y="2921"/>
              <a:ext cx="142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b="1"/>
                <a:t>   obtuse angle </a:t>
              </a:r>
              <a:r>
                <a:rPr lang="en-US" altLang="en-US" i="1"/>
                <a:t/>
              </a:r>
              <a:br>
                <a:rPr lang="en-US" altLang="en-US" i="1"/>
              </a:br>
              <a:r>
                <a:rPr lang="en-US" altLang="en-US" i="1"/>
                <a:t>90 &lt; m      </a:t>
              </a:r>
              <a:r>
                <a:rPr lang="en-US" altLang="en-US"/>
                <a:t>A &lt; 180</a:t>
              </a:r>
            </a:p>
          </p:txBody>
        </p:sp>
        <p:grpSp>
          <p:nvGrpSpPr>
            <p:cNvPr id="18457" name="Group 58"/>
            <p:cNvGrpSpPr>
              <a:grpSpLocks/>
            </p:cNvGrpSpPr>
            <p:nvPr/>
          </p:nvGrpSpPr>
          <p:grpSpPr bwMode="auto">
            <a:xfrm>
              <a:off x="4770" y="3168"/>
              <a:ext cx="154" cy="118"/>
              <a:chOff x="965" y="3045"/>
              <a:chExt cx="154" cy="118"/>
            </a:xfrm>
          </p:grpSpPr>
          <p:sp>
            <p:nvSpPr>
              <p:cNvPr id="18458" name="Line 59"/>
              <p:cNvSpPr>
                <a:spLocks noChangeShapeType="1"/>
              </p:cNvSpPr>
              <p:nvPr/>
            </p:nvSpPr>
            <p:spPr bwMode="auto">
              <a:xfrm flipH="1">
                <a:off x="969" y="3045"/>
                <a:ext cx="128" cy="1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459" name="Line 60"/>
              <p:cNvSpPr>
                <a:spLocks noChangeShapeType="1"/>
              </p:cNvSpPr>
              <p:nvPr/>
            </p:nvSpPr>
            <p:spPr bwMode="auto">
              <a:xfrm>
                <a:off x="965" y="3163"/>
                <a:ext cx="15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" name="Group 69"/>
          <p:cNvGrpSpPr>
            <a:grpSpLocks/>
          </p:cNvGrpSpPr>
          <p:nvPr/>
        </p:nvGrpSpPr>
        <p:grpSpPr bwMode="auto">
          <a:xfrm>
            <a:off x="520700" y="2757488"/>
            <a:ext cx="1935163" cy="1417637"/>
            <a:chOff x="3991" y="1746"/>
            <a:chExt cx="1219" cy="893"/>
          </a:xfrm>
        </p:grpSpPr>
        <p:sp>
          <p:nvSpPr>
            <p:cNvPr id="18450" name="Line 62"/>
            <p:cNvSpPr>
              <a:spLocks noChangeShapeType="1"/>
            </p:cNvSpPr>
            <p:nvPr/>
          </p:nvSpPr>
          <p:spPr bwMode="auto">
            <a:xfrm>
              <a:off x="4350" y="2561"/>
              <a:ext cx="8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8451" name="Line 63"/>
            <p:cNvSpPr>
              <a:spLocks noChangeShapeType="1"/>
            </p:cNvSpPr>
            <p:nvPr/>
          </p:nvSpPr>
          <p:spPr bwMode="auto">
            <a:xfrm flipV="1">
              <a:off x="4350" y="1746"/>
              <a:ext cx="0" cy="8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8452" name="Line 64"/>
            <p:cNvSpPr>
              <a:spLocks noChangeShapeType="1"/>
            </p:cNvSpPr>
            <p:nvPr/>
          </p:nvSpPr>
          <p:spPr bwMode="auto">
            <a:xfrm>
              <a:off x="4355" y="2499"/>
              <a:ext cx="69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8453" name="Line 65"/>
            <p:cNvSpPr>
              <a:spLocks noChangeShapeType="1"/>
            </p:cNvSpPr>
            <p:nvPr/>
          </p:nvSpPr>
          <p:spPr bwMode="auto">
            <a:xfrm>
              <a:off x="4420" y="2492"/>
              <a:ext cx="1" cy="6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54" name="Text Box 66"/>
            <p:cNvSpPr txBox="1">
              <a:spLocks noChangeArrowheads="1"/>
            </p:cNvSpPr>
            <p:nvPr/>
          </p:nvSpPr>
          <p:spPr bwMode="auto">
            <a:xfrm>
              <a:off x="4154" y="2427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/>
                <a:t>A</a:t>
              </a:r>
            </a:p>
          </p:txBody>
        </p:sp>
        <p:sp>
          <p:nvSpPr>
            <p:cNvPr id="18455" name="Line 67"/>
            <p:cNvSpPr>
              <a:spLocks noChangeShapeType="1"/>
            </p:cNvSpPr>
            <p:nvPr/>
          </p:nvSpPr>
          <p:spPr bwMode="auto">
            <a:xfrm flipH="1" flipV="1">
              <a:off x="3991" y="1762"/>
              <a:ext cx="357" cy="7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69702" name="Text Box 70"/>
          <p:cNvSpPr txBox="1">
            <a:spLocks noChangeArrowheads="1"/>
          </p:cNvSpPr>
          <p:nvPr/>
        </p:nvSpPr>
        <p:spPr bwMode="auto">
          <a:xfrm>
            <a:off x="3414713" y="76200"/>
            <a:ext cx="3254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cs typeface="Arial" charset="0"/>
              </a:rPr>
              <a:t> Angle Measure</a:t>
            </a:r>
            <a:endParaRPr lang="en-US" sz="3600" b="1" dirty="0"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84138" y="708025"/>
            <a:ext cx="5316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Classify each angle as </a:t>
            </a:r>
            <a:r>
              <a:rPr lang="en-US" altLang="en-US" i="1"/>
              <a:t>acute</a:t>
            </a:r>
            <a:r>
              <a:rPr lang="en-US" altLang="en-US"/>
              <a:t>, </a:t>
            </a:r>
            <a:r>
              <a:rPr lang="en-US" altLang="en-US" i="1"/>
              <a:t>obtuse</a:t>
            </a:r>
            <a:r>
              <a:rPr lang="en-US" altLang="en-US"/>
              <a:t>, or </a:t>
            </a:r>
            <a:r>
              <a:rPr lang="en-US" altLang="en-US" i="1"/>
              <a:t>right</a:t>
            </a:r>
            <a:r>
              <a:rPr lang="en-US" altLang="en-US"/>
              <a:t>.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57188" y="1673225"/>
            <a:ext cx="2024062" cy="1944688"/>
            <a:chOff x="225" y="1054"/>
            <a:chExt cx="1275" cy="1225"/>
          </a:xfrm>
        </p:grpSpPr>
        <p:grpSp>
          <p:nvGrpSpPr>
            <p:cNvPr id="20523" name="Group 14"/>
            <p:cNvGrpSpPr>
              <a:grpSpLocks/>
            </p:cNvGrpSpPr>
            <p:nvPr/>
          </p:nvGrpSpPr>
          <p:grpSpPr bwMode="auto">
            <a:xfrm>
              <a:off x="225" y="1054"/>
              <a:ext cx="1243" cy="774"/>
              <a:chOff x="558" y="1740"/>
              <a:chExt cx="1243" cy="774"/>
            </a:xfrm>
          </p:grpSpPr>
          <p:sp>
            <p:nvSpPr>
              <p:cNvPr id="20525" name="Line 4"/>
              <p:cNvSpPr>
                <a:spLocks noChangeShapeType="1"/>
              </p:cNvSpPr>
              <p:nvPr/>
            </p:nvSpPr>
            <p:spPr bwMode="auto">
              <a:xfrm>
                <a:off x="558" y="1748"/>
                <a:ext cx="98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26" name="Line 7"/>
              <p:cNvSpPr>
                <a:spLocks noChangeShapeType="1"/>
              </p:cNvSpPr>
              <p:nvPr/>
            </p:nvSpPr>
            <p:spPr bwMode="auto">
              <a:xfrm>
                <a:off x="1545" y="1746"/>
                <a:ext cx="256" cy="7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27" name="Text Box 12"/>
              <p:cNvSpPr txBox="1">
                <a:spLocks noChangeArrowheads="1"/>
              </p:cNvSpPr>
              <p:nvPr/>
            </p:nvSpPr>
            <p:spPr bwMode="auto">
              <a:xfrm>
                <a:off x="1223" y="1740"/>
                <a:ext cx="34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400" b="1"/>
                  <a:t>110</a:t>
                </a:r>
                <a:r>
                  <a:rPr lang="en-US" altLang="en-US" sz="1400" b="1">
                    <a:cs typeface="Arial" panose="020B0604020202020204" pitchFamily="34" charset="0"/>
                  </a:rPr>
                  <a:t>°</a:t>
                </a:r>
              </a:p>
            </p:txBody>
          </p:sp>
        </p:grpSp>
        <p:sp>
          <p:nvSpPr>
            <p:cNvPr id="20524" name="Rectangle 33"/>
            <p:cNvSpPr>
              <a:spLocks noChangeArrowheads="1"/>
            </p:cNvSpPr>
            <p:nvPr/>
          </p:nvSpPr>
          <p:spPr bwMode="auto">
            <a:xfrm>
              <a:off x="257" y="1949"/>
              <a:ext cx="1243" cy="33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3548063" y="1671638"/>
            <a:ext cx="1973262" cy="1946275"/>
            <a:chOff x="2235" y="1053"/>
            <a:chExt cx="1243" cy="1226"/>
          </a:xfrm>
        </p:grpSpPr>
        <p:grpSp>
          <p:nvGrpSpPr>
            <p:cNvPr id="20516" name="Group 17"/>
            <p:cNvGrpSpPr>
              <a:grpSpLocks/>
            </p:cNvGrpSpPr>
            <p:nvPr/>
          </p:nvGrpSpPr>
          <p:grpSpPr bwMode="auto">
            <a:xfrm>
              <a:off x="2374" y="1053"/>
              <a:ext cx="987" cy="777"/>
              <a:chOff x="2374" y="1716"/>
              <a:chExt cx="987" cy="777"/>
            </a:xfrm>
          </p:grpSpPr>
          <p:sp>
            <p:nvSpPr>
              <p:cNvPr id="20518" name="Line 15"/>
              <p:cNvSpPr>
                <a:spLocks noChangeShapeType="1"/>
              </p:cNvSpPr>
              <p:nvPr/>
            </p:nvSpPr>
            <p:spPr bwMode="auto">
              <a:xfrm>
                <a:off x="2376" y="2429"/>
                <a:ext cx="65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19" name="Line 16"/>
              <p:cNvSpPr>
                <a:spLocks noChangeShapeType="1"/>
              </p:cNvSpPr>
              <p:nvPr/>
            </p:nvSpPr>
            <p:spPr bwMode="auto">
              <a:xfrm>
                <a:off x="2436" y="2423"/>
                <a:ext cx="0" cy="6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20" name="Line 5"/>
              <p:cNvSpPr>
                <a:spLocks noChangeShapeType="1"/>
              </p:cNvSpPr>
              <p:nvPr/>
            </p:nvSpPr>
            <p:spPr bwMode="auto">
              <a:xfrm>
                <a:off x="2374" y="2485"/>
                <a:ext cx="98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21" name="Line 8"/>
              <p:cNvSpPr>
                <a:spLocks noChangeShapeType="1"/>
              </p:cNvSpPr>
              <p:nvPr/>
            </p:nvSpPr>
            <p:spPr bwMode="auto">
              <a:xfrm flipV="1">
                <a:off x="2377" y="1716"/>
                <a:ext cx="0" cy="77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22" name="Text Box 11"/>
              <p:cNvSpPr txBox="1">
                <a:spLocks noChangeArrowheads="1"/>
              </p:cNvSpPr>
              <p:nvPr/>
            </p:nvSpPr>
            <p:spPr bwMode="auto">
              <a:xfrm>
                <a:off x="2408" y="2271"/>
                <a:ext cx="28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400" b="1"/>
                  <a:t>90</a:t>
                </a:r>
                <a:r>
                  <a:rPr lang="en-US" altLang="en-US" sz="1400" b="1">
                    <a:cs typeface="Arial" panose="020B0604020202020204" pitchFamily="34" charset="0"/>
                  </a:rPr>
                  <a:t>°</a:t>
                </a:r>
              </a:p>
            </p:txBody>
          </p:sp>
        </p:grpSp>
        <p:sp>
          <p:nvSpPr>
            <p:cNvPr id="20517" name="Rectangle 34"/>
            <p:cNvSpPr>
              <a:spLocks noChangeArrowheads="1"/>
            </p:cNvSpPr>
            <p:nvPr/>
          </p:nvSpPr>
          <p:spPr bwMode="auto">
            <a:xfrm>
              <a:off x="2235" y="1949"/>
              <a:ext cx="1243" cy="33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6883400" y="1778000"/>
            <a:ext cx="1973263" cy="1839913"/>
            <a:chOff x="4336" y="1120"/>
            <a:chExt cx="1243" cy="1159"/>
          </a:xfrm>
        </p:grpSpPr>
        <p:grpSp>
          <p:nvGrpSpPr>
            <p:cNvPr id="20511" name="Group 13"/>
            <p:cNvGrpSpPr>
              <a:grpSpLocks/>
            </p:cNvGrpSpPr>
            <p:nvPr/>
          </p:nvGrpSpPr>
          <p:grpSpPr bwMode="auto">
            <a:xfrm>
              <a:off x="4449" y="1120"/>
              <a:ext cx="989" cy="641"/>
              <a:chOff x="4215" y="1106"/>
              <a:chExt cx="989" cy="641"/>
            </a:xfrm>
          </p:grpSpPr>
          <p:sp>
            <p:nvSpPr>
              <p:cNvPr id="20513" name="Line 6"/>
              <p:cNvSpPr>
                <a:spLocks noChangeShapeType="1"/>
              </p:cNvSpPr>
              <p:nvPr/>
            </p:nvSpPr>
            <p:spPr bwMode="auto">
              <a:xfrm>
                <a:off x="4217" y="1747"/>
                <a:ext cx="98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14" name="Line 9"/>
              <p:cNvSpPr>
                <a:spLocks noChangeShapeType="1"/>
              </p:cNvSpPr>
              <p:nvPr/>
            </p:nvSpPr>
            <p:spPr bwMode="auto">
              <a:xfrm flipV="1">
                <a:off x="4215" y="1106"/>
                <a:ext cx="676" cy="6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15" name="Text Box 10"/>
              <p:cNvSpPr txBox="1">
                <a:spLocks noChangeArrowheads="1"/>
              </p:cNvSpPr>
              <p:nvPr/>
            </p:nvSpPr>
            <p:spPr bwMode="auto">
              <a:xfrm>
                <a:off x="4406" y="1527"/>
                <a:ext cx="28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400" b="1"/>
                  <a:t>40</a:t>
                </a:r>
                <a:r>
                  <a:rPr lang="en-US" altLang="en-US" sz="1400" b="1">
                    <a:cs typeface="Arial" panose="020B0604020202020204" pitchFamily="34" charset="0"/>
                  </a:rPr>
                  <a:t>°</a:t>
                </a:r>
              </a:p>
            </p:txBody>
          </p:sp>
        </p:grpSp>
        <p:sp>
          <p:nvSpPr>
            <p:cNvPr id="20512" name="Rectangle 35"/>
            <p:cNvSpPr>
              <a:spLocks noChangeArrowheads="1"/>
            </p:cNvSpPr>
            <p:nvPr/>
          </p:nvSpPr>
          <p:spPr bwMode="auto">
            <a:xfrm>
              <a:off x="4336" y="1949"/>
              <a:ext cx="1243" cy="33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390525" y="4727575"/>
            <a:ext cx="1973263" cy="2016125"/>
            <a:chOff x="246" y="2978"/>
            <a:chExt cx="1243" cy="1270"/>
          </a:xfrm>
        </p:grpSpPr>
        <p:grpSp>
          <p:nvGrpSpPr>
            <p:cNvPr id="20506" name="Group 30"/>
            <p:cNvGrpSpPr>
              <a:grpSpLocks/>
            </p:cNvGrpSpPr>
            <p:nvPr/>
          </p:nvGrpSpPr>
          <p:grpSpPr bwMode="auto">
            <a:xfrm>
              <a:off x="525" y="2978"/>
              <a:ext cx="941" cy="768"/>
              <a:chOff x="525" y="3011"/>
              <a:chExt cx="941" cy="768"/>
            </a:xfrm>
          </p:grpSpPr>
          <p:sp>
            <p:nvSpPr>
              <p:cNvPr id="20508" name="Line 23"/>
              <p:cNvSpPr>
                <a:spLocks noChangeShapeType="1"/>
              </p:cNvSpPr>
              <p:nvPr/>
            </p:nvSpPr>
            <p:spPr bwMode="auto">
              <a:xfrm flipV="1">
                <a:off x="525" y="3013"/>
                <a:ext cx="685" cy="71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09" name="Line 24"/>
              <p:cNvSpPr>
                <a:spLocks noChangeShapeType="1"/>
              </p:cNvSpPr>
              <p:nvPr/>
            </p:nvSpPr>
            <p:spPr bwMode="auto">
              <a:xfrm>
                <a:off x="1210" y="3011"/>
                <a:ext cx="256" cy="7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10" name="Text Box 25"/>
              <p:cNvSpPr txBox="1">
                <a:spLocks noChangeArrowheads="1"/>
              </p:cNvSpPr>
              <p:nvPr/>
            </p:nvSpPr>
            <p:spPr bwMode="auto">
              <a:xfrm>
                <a:off x="1007" y="3188"/>
                <a:ext cx="28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400" b="1"/>
                  <a:t>50</a:t>
                </a:r>
                <a:r>
                  <a:rPr lang="en-US" altLang="en-US" sz="1400" b="1">
                    <a:cs typeface="Arial" panose="020B0604020202020204" pitchFamily="34" charset="0"/>
                  </a:rPr>
                  <a:t>°</a:t>
                </a:r>
              </a:p>
            </p:txBody>
          </p:sp>
        </p:grpSp>
        <p:sp>
          <p:nvSpPr>
            <p:cNvPr id="20507" name="Rectangle 36"/>
            <p:cNvSpPr>
              <a:spLocks noChangeArrowheads="1"/>
            </p:cNvSpPr>
            <p:nvPr/>
          </p:nvSpPr>
          <p:spPr bwMode="auto">
            <a:xfrm>
              <a:off x="246" y="3918"/>
              <a:ext cx="1243" cy="33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414713" y="4970463"/>
            <a:ext cx="2416175" cy="1773237"/>
            <a:chOff x="2151" y="3131"/>
            <a:chExt cx="1522" cy="1117"/>
          </a:xfrm>
        </p:grpSpPr>
        <p:grpSp>
          <p:nvGrpSpPr>
            <p:cNvPr id="20501" name="Group 31"/>
            <p:cNvGrpSpPr>
              <a:grpSpLocks/>
            </p:cNvGrpSpPr>
            <p:nvPr/>
          </p:nvGrpSpPr>
          <p:grpSpPr bwMode="auto">
            <a:xfrm>
              <a:off x="2151" y="3131"/>
              <a:ext cx="1522" cy="615"/>
              <a:chOff x="2322" y="3219"/>
              <a:chExt cx="1522" cy="615"/>
            </a:xfrm>
          </p:grpSpPr>
          <p:sp>
            <p:nvSpPr>
              <p:cNvPr id="20503" name="Line 27"/>
              <p:cNvSpPr>
                <a:spLocks noChangeShapeType="1"/>
              </p:cNvSpPr>
              <p:nvPr/>
            </p:nvSpPr>
            <p:spPr bwMode="auto">
              <a:xfrm>
                <a:off x="2322" y="3829"/>
                <a:ext cx="98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04" name="Line 28"/>
              <p:cNvSpPr>
                <a:spLocks noChangeShapeType="1"/>
              </p:cNvSpPr>
              <p:nvPr/>
            </p:nvSpPr>
            <p:spPr bwMode="auto">
              <a:xfrm flipV="1">
                <a:off x="3305" y="3219"/>
                <a:ext cx="539" cy="61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05" name="Text Box 29"/>
              <p:cNvSpPr txBox="1">
                <a:spLocks noChangeArrowheads="1"/>
              </p:cNvSpPr>
              <p:nvPr/>
            </p:nvSpPr>
            <p:spPr bwMode="auto">
              <a:xfrm>
                <a:off x="2983" y="3642"/>
                <a:ext cx="34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400" b="1"/>
                  <a:t>130</a:t>
                </a:r>
                <a:r>
                  <a:rPr lang="en-US" altLang="en-US" sz="1400" b="1">
                    <a:cs typeface="Arial" panose="020B0604020202020204" pitchFamily="34" charset="0"/>
                  </a:rPr>
                  <a:t>°</a:t>
                </a:r>
              </a:p>
            </p:txBody>
          </p:sp>
        </p:grpSp>
        <p:sp>
          <p:nvSpPr>
            <p:cNvPr id="20502" name="Rectangle 37"/>
            <p:cNvSpPr>
              <a:spLocks noChangeArrowheads="1"/>
            </p:cNvSpPr>
            <p:nvPr/>
          </p:nvSpPr>
          <p:spPr bwMode="auto">
            <a:xfrm>
              <a:off x="2224" y="3918"/>
              <a:ext cx="1243" cy="33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6865938" y="4479925"/>
            <a:ext cx="1973262" cy="2263775"/>
            <a:chOff x="4325" y="2822"/>
            <a:chExt cx="1243" cy="1426"/>
          </a:xfrm>
        </p:grpSpPr>
        <p:grpSp>
          <p:nvGrpSpPr>
            <p:cNvPr id="20496" name="Group 32"/>
            <p:cNvGrpSpPr>
              <a:grpSpLocks/>
            </p:cNvGrpSpPr>
            <p:nvPr/>
          </p:nvGrpSpPr>
          <p:grpSpPr bwMode="auto">
            <a:xfrm>
              <a:off x="4449" y="2822"/>
              <a:ext cx="987" cy="924"/>
              <a:chOff x="4449" y="2789"/>
              <a:chExt cx="987" cy="924"/>
            </a:xfrm>
          </p:grpSpPr>
          <p:sp>
            <p:nvSpPr>
              <p:cNvPr id="20498" name="Line 19"/>
              <p:cNvSpPr>
                <a:spLocks noChangeShapeType="1"/>
              </p:cNvSpPr>
              <p:nvPr/>
            </p:nvSpPr>
            <p:spPr bwMode="auto">
              <a:xfrm flipH="1">
                <a:off x="4449" y="3712"/>
                <a:ext cx="98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499" name="Line 20"/>
              <p:cNvSpPr>
                <a:spLocks noChangeShapeType="1"/>
              </p:cNvSpPr>
              <p:nvPr/>
            </p:nvSpPr>
            <p:spPr bwMode="auto">
              <a:xfrm flipH="1" flipV="1">
                <a:off x="4889" y="2789"/>
                <a:ext cx="541" cy="92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00" name="Text Box 21"/>
              <p:cNvSpPr txBox="1">
                <a:spLocks noChangeArrowheads="1"/>
              </p:cNvSpPr>
              <p:nvPr/>
            </p:nvSpPr>
            <p:spPr bwMode="auto">
              <a:xfrm>
                <a:off x="5033" y="3501"/>
                <a:ext cx="28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400" b="1"/>
                  <a:t>75</a:t>
                </a:r>
                <a:r>
                  <a:rPr lang="en-US" altLang="en-US" sz="1400" b="1">
                    <a:cs typeface="Arial" panose="020B0604020202020204" pitchFamily="34" charset="0"/>
                  </a:rPr>
                  <a:t>°</a:t>
                </a:r>
              </a:p>
            </p:txBody>
          </p:sp>
        </p:grpSp>
        <p:sp>
          <p:nvSpPr>
            <p:cNvPr id="20497" name="Rectangle 38"/>
            <p:cNvSpPr>
              <a:spLocks noChangeArrowheads="1"/>
            </p:cNvSpPr>
            <p:nvPr/>
          </p:nvSpPr>
          <p:spPr bwMode="auto">
            <a:xfrm>
              <a:off x="4325" y="3918"/>
              <a:ext cx="1243" cy="33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0701" name="Text Box 45"/>
          <p:cNvSpPr txBox="1">
            <a:spLocks noChangeArrowheads="1"/>
          </p:cNvSpPr>
          <p:nvPr/>
        </p:nvSpPr>
        <p:spPr bwMode="auto">
          <a:xfrm>
            <a:off x="850900" y="3148013"/>
            <a:ext cx="1001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Obtuse</a:t>
            </a:r>
          </a:p>
        </p:txBody>
      </p:sp>
      <p:sp>
        <p:nvSpPr>
          <p:cNvPr id="70702" name="Text Box 46"/>
          <p:cNvSpPr txBox="1">
            <a:spLocks noChangeArrowheads="1"/>
          </p:cNvSpPr>
          <p:nvPr/>
        </p:nvSpPr>
        <p:spPr bwMode="auto">
          <a:xfrm>
            <a:off x="4022725" y="6276975"/>
            <a:ext cx="1001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Obtuse</a:t>
            </a:r>
          </a:p>
        </p:txBody>
      </p:sp>
      <p:sp>
        <p:nvSpPr>
          <p:cNvPr id="70703" name="Text Box 47"/>
          <p:cNvSpPr txBox="1">
            <a:spLocks noChangeArrowheads="1"/>
          </p:cNvSpPr>
          <p:nvPr/>
        </p:nvSpPr>
        <p:spPr bwMode="auto">
          <a:xfrm>
            <a:off x="7448550" y="3143250"/>
            <a:ext cx="833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70704" name="Text Box 48"/>
          <p:cNvSpPr txBox="1">
            <a:spLocks noChangeArrowheads="1"/>
          </p:cNvSpPr>
          <p:nvPr/>
        </p:nvSpPr>
        <p:spPr bwMode="auto">
          <a:xfrm>
            <a:off x="958850" y="6291263"/>
            <a:ext cx="833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70705" name="Text Box 49"/>
          <p:cNvSpPr txBox="1">
            <a:spLocks noChangeArrowheads="1"/>
          </p:cNvSpPr>
          <p:nvPr/>
        </p:nvSpPr>
        <p:spPr bwMode="auto">
          <a:xfrm>
            <a:off x="7461250" y="6276975"/>
            <a:ext cx="833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Acute</a:t>
            </a:r>
          </a:p>
        </p:txBody>
      </p:sp>
      <p:sp>
        <p:nvSpPr>
          <p:cNvPr id="70706" name="Text Box 50"/>
          <p:cNvSpPr txBox="1">
            <a:spLocks noChangeArrowheads="1"/>
          </p:cNvSpPr>
          <p:nvPr/>
        </p:nvSpPr>
        <p:spPr bwMode="auto">
          <a:xfrm>
            <a:off x="4149725" y="3151188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Right</a:t>
            </a:r>
          </a:p>
        </p:txBody>
      </p:sp>
      <p:sp>
        <p:nvSpPr>
          <p:cNvPr id="70707" name="Text Box 51"/>
          <p:cNvSpPr txBox="1">
            <a:spLocks noChangeArrowheads="1"/>
          </p:cNvSpPr>
          <p:nvPr/>
        </p:nvSpPr>
        <p:spPr bwMode="auto">
          <a:xfrm>
            <a:off x="3414713" y="76200"/>
            <a:ext cx="3163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cs typeface="Arial" charset="0"/>
              </a:rPr>
              <a:t>Angle Measure</a:t>
            </a:r>
            <a:endParaRPr lang="en-US" sz="3600" b="1" dirty="0"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0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0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0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0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0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70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01" grpId="0"/>
      <p:bldP spid="70702" grpId="0"/>
      <p:bldP spid="70703" grpId="0"/>
      <p:bldP spid="70704" grpId="0"/>
      <p:bldP spid="70705" grpId="0"/>
      <p:bldP spid="707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895600" y="228600"/>
            <a:ext cx="3148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cs typeface="Arial" charset="0"/>
              </a:rPr>
              <a:t>Adjacent Angles </a:t>
            </a:r>
            <a:endParaRPr lang="en-US" sz="3200" b="1" dirty="0"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81000" y="1371600"/>
            <a:ext cx="5810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When you “split” an angle, you create two angles.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rot="-464184">
            <a:off x="5237163" y="2979738"/>
            <a:ext cx="2093912" cy="1768475"/>
            <a:chOff x="3286" y="1990"/>
            <a:chExt cx="1319" cy="1114"/>
          </a:xfrm>
        </p:grpSpPr>
        <p:sp>
          <p:nvSpPr>
            <p:cNvPr id="22550" name="Line 13"/>
            <p:cNvSpPr>
              <a:spLocks noChangeShapeType="1"/>
            </p:cNvSpPr>
            <p:nvPr/>
          </p:nvSpPr>
          <p:spPr bwMode="auto">
            <a:xfrm rot="3282792" flipV="1">
              <a:off x="3332" y="1944"/>
              <a:ext cx="1114" cy="120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551" name="Oval 14"/>
            <p:cNvSpPr>
              <a:spLocks noChangeArrowheads="1"/>
            </p:cNvSpPr>
            <p:nvPr/>
          </p:nvSpPr>
          <p:spPr bwMode="auto">
            <a:xfrm>
              <a:off x="4446" y="2588"/>
              <a:ext cx="86" cy="8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52" name="Text Box 15"/>
            <p:cNvSpPr txBox="1">
              <a:spLocks noChangeArrowheads="1"/>
            </p:cNvSpPr>
            <p:nvPr/>
          </p:nvSpPr>
          <p:spPr bwMode="auto">
            <a:xfrm>
              <a:off x="4397" y="2410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D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594225" y="2489200"/>
            <a:ext cx="2487613" cy="3035300"/>
            <a:chOff x="2894" y="1568"/>
            <a:chExt cx="1567" cy="1912"/>
          </a:xfrm>
        </p:grpSpPr>
        <p:grpSp>
          <p:nvGrpSpPr>
            <p:cNvPr id="22542" name="Group 17"/>
            <p:cNvGrpSpPr>
              <a:grpSpLocks/>
            </p:cNvGrpSpPr>
            <p:nvPr/>
          </p:nvGrpSpPr>
          <p:grpSpPr bwMode="auto">
            <a:xfrm>
              <a:off x="3062" y="1568"/>
              <a:ext cx="1399" cy="1912"/>
              <a:chOff x="3062" y="1568"/>
              <a:chExt cx="1399" cy="1912"/>
            </a:xfrm>
          </p:grpSpPr>
          <p:sp>
            <p:nvSpPr>
              <p:cNvPr id="22544" name="Line 6"/>
              <p:cNvSpPr>
                <a:spLocks noChangeShapeType="1"/>
              </p:cNvSpPr>
              <p:nvPr/>
            </p:nvSpPr>
            <p:spPr bwMode="auto">
              <a:xfrm flipV="1">
                <a:off x="3062" y="1636"/>
                <a:ext cx="1399" cy="81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45" name="Line 7"/>
              <p:cNvSpPr>
                <a:spLocks noChangeShapeType="1"/>
              </p:cNvSpPr>
              <p:nvPr/>
            </p:nvSpPr>
            <p:spPr bwMode="auto">
              <a:xfrm rot="3282792" flipV="1">
                <a:off x="3098" y="2374"/>
                <a:ext cx="1399" cy="81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46" name="Oval 9"/>
              <p:cNvSpPr>
                <a:spLocks noChangeArrowheads="1"/>
              </p:cNvSpPr>
              <p:nvPr/>
            </p:nvSpPr>
            <p:spPr bwMode="auto">
              <a:xfrm>
                <a:off x="4168" y="1740"/>
                <a:ext cx="86" cy="8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66FF"/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47" name="Oval 10"/>
              <p:cNvSpPr>
                <a:spLocks noChangeArrowheads="1"/>
              </p:cNvSpPr>
              <p:nvPr/>
            </p:nvSpPr>
            <p:spPr bwMode="auto">
              <a:xfrm>
                <a:off x="4240" y="2958"/>
                <a:ext cx="86" cy="8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66FF"/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48" name="Text Box 11"/>
              <p:cNvSpPr txBox="1">
                <a:spLocks noChangeArrowheads="1"/>
              </p:cNvSpPr>
              <p:nvPr/>
            </p:nvSpPr>
            <p:spPr bwMode="auto">
              <a:xfrm>
                <a:off x="4020" y="1568"/>
                <a:ext cx="21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00" b="1">
                    <a:latin typeface="Comic Sans MS" panose="030F0702030302020204" pitchFamily="66" charset="0"/>
                  </a:rPr>
                  <a:t>A</a:t>
                </a:r>
              </a:p>
            </p:txBody>
          </p:sp>
          <p:sp>
            <p:nvSpPr>
              <p:cNvPr id="22549" name="Text Box 12"/>
              <p:cNvSpPr txBox="1">
                <a:spLocks noChangeArrowheads="1"/>
              </p:cNvSpPr>
              <p:nvPr/>
            </p:nvSpPr>
            <p:spPr bwMode="auto">
              <a:xfrm>
                <a:off x="4163" y="3036"/>
                <a:ext cx="19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00" b="1">
                    <a:latin typeface="Comic Sans MS" panose="030F0702030302020204" pitchFamily="66" charset="0"/>
                  </a:rPr>
                  <a:t>C</a:t>
                </a:r>
              </a:p>
            </p:txBody>
          </p:sp>
        </p:grpSp>
        <p:sp>
          <p:nvSpPr>
            <p:cNvPr id="22543" name="Text Box 18"/>
            <p:cNvSpPr txBox="1">
              <a:spLocks noChangeArrowheads="1"/>
            </p:cNvSpPr>
            <p:nvPr/>
          </p:nvSpPr>
          <p:spPr bwMode="auto">
            <a:xfrm>
              <a:off x="2894" y="2354"/>
              <a:ext cx="1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5418138" y="3892550"/>
            <a:ext cx="292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5408613" y="3567113"/>
            <a:ext cx="292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685800" y="2286000"/>
            <a:ext cx="30781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The two angles are called</a:t>
            </a:r>
          </a:p>
          <a:p>
            <a:pPr eaLnBrk="1" hangingPunct="1"/>
            <a:r>
              <a:rPr lang="en-US" altLang="en-US"/>
              <a:t>  _____________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914400" y="2667000"/>
            <a:ext cx="2027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adjacent angles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304800" y="4876800"/>
            <a:ext cx="6394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ym typeface="Euclid Symbol" pitchFamily="18" charset="2"/>
              </a:rPr>
              <a:t>1  and  2  are examples of adjacent angles.  They share a common ray.</a:t>
            </a: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82550" y="6140450"/>
            <a:ext cx="66786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Name the ray that  </a:t>
            </a:r>
            <a:r>
              <a:rPr lang="en-US" altLang="en-US">
                <a:sym typeface="Euclid Symbol" pitchFamily="18" charset="2"/>
              </a:rPr>
              <a:t>1  and  2  </a:t>
            </a:r>
            <a:r>
              <a:rPr lang="en-US" altLang="en-US"/>
              <a:t> have in common.    ____</a:t>
            </a:r>
          </a:p>
        </p:txBody>
      </p:sp>
      <p:graphicFrame>
        <p:nvGraphicFramePr>
          <p:cNvPr id="40986" name="Object 2"/>
          <p:cNvGraphicFramePr>
            <a:graphicFrameLocks noChangeAspect="1"/>
          </p:cNvGraphicFramePr>
          <p:nvPr/>
        </p:nvGraphicFramePr>
        <p:xfrm>
          <a:off x="6629400" y="5943600"/>
          <a:ext cx="5873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Equation" r:id="rId4" imgW="253780" imgH="215713" progId="Equation.3">
                  <p:embed/>
                </p:oleObj>
              </mc:Choice>
              <mc:Fallback>
                <p:oleObj name="Equation" r:id="rId4" imgW="253780" imgH="2157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943600"/>
                        <a:ext cx="58737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457200" y="3352800"/>
            <a:ext cx="3505200" cy="461963"/>
          </a:xfrm>
          <a:prstGeom prst="rect">
            <a:avLst/>
          </a:prstGeom>
          <a:solidFill>
            <a:srgbClr val="99CCFF">
              <a:alpha val="50195"/>
            </a:srgbClr>
          </a:solidFill>
          <a:ln w="25400">
            <a:solidFill>
              <a:srgbClr val="800080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adjacent</a:t>
            </a:r>
            <a:r>
              <a:rPr lang="en-US" altLang="en-US"/>
              <a:t> = next to, joining.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81" grpId="0"/>
      <p:bldP spid="40982" grpId="0"/>
      <p:bldP spid="40983" grpId="0"/>
      <p:bldP spid="40984" grpId="0"/>
      <p:bldP spid="40985" grpId="0"/>
      <p:bldP spid="40987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5BAA3EA01C1A48A9FEB09E9B27E2D9" ma:contentTypeVersion="0" ma:contentTypeDescription="Create a new document." ma:contentTypeScope="" ma:versionID="e4f0eff0339d418f0027ea90b3ee3cc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88227F-5216-4DA1-8130-FA47FB591E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E850755-9B72-4243-AC9D-2667F1139665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798</TotalTime>
  <Words>1410</Words>
  <Application>Microsoft Office PowerPoint</Application>
  <PresentationFormat>On-screen Show (4:3)</PresentationFormat>
  <Paragraphs>358</Paragraphs>
  <Slides>25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Comic Sans MS</vt:lpstr>
      <vt:lpstr>Euclid Symbol</vt:lpstr>
      <vt:lpstr>Georgia</vt:lpstr>
      <vt:lpstr>Times New Roman</vt:lpstr>
      <vt:lpstr>Retrospect</vt:lpstr>
      <vt:lpstr>Equation</vt:lpstr>
      <vt:lpstr>Warm up 9/15/14</vt:lpstr>
      <vt:lpstr>Angle Pair Relationships</vt:lpstr>
      <vt:lpstr>Angle Pair Relationship Essential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1.6 Angle Pair Relationships</dc:title>
  <dc:creator>julie.geoghagan</dc:creator>
  <cp:lastModifiedBy>Brooks, Chase</cp:lastModifiedBy>
  <cp:revision>40</cp:revision>
  <dcterms:created xsi:type="dcterms:W3CDTF">2004-08-17T16:45:56Z</dcterms:created>
  <dcterms:modified xsi:type="dcterms:W3CDTF">2014-09-15T19:41:51Z</dcterms:modified>
</cp:coreProperties>
</file>